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2.xml" ContentType="application/vnd.openxmlformats-officedocument.presentationml.tags+xml"/>
  <Override PartName="/ppt/notesSlides/notesSlide29.xml" ContentType="application/vnd.openxmlformats-officedocument.presentationml.notesSlide+xml"/>
  <Override PartName="/ppt/tags/tag13.xml" ContentType="application/vnd.openxmlformats-officedocument.presentationml.tags+xml"/>
  <Override PartName="/ppt/notesSlides/notesSlide30.xml" ContentType="application/vnd.openxmlformats-officedocument.presentationml.notesSlide+xml"/>
  <Override PartName="/ppt/tags/tag1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5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6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7.xml" ContentType="application/vnd.openxmlformats-officedocument.presentationml.tags+xml"/>
  <Override PartName="/ppt/notesSlides/notesSlide41.xml" ContentType="application/vnd.openxmlformats-officedocument.presentationml.notesSlide+xml"/>
  <Override PartName="/ppt/tags/tag18.xml" ContentType="application/vnd.openxmlformats-officedocument.presentationml.tags+xml"/>
  <Override PartName="/ppt/notesSlides/notesSlide42.xml" ContentType="application/vnd.openxmlformats-officedocument.presentationml.notesSlide+xml"/>
  <Override PartName="/ppt/tags/tag19.xml" ContentType="application/vnd.openxmlformats-officedocument.presentationml.tags+xml"/>
  <Override PartName="/ppt/notesSlides/notesSlide43.xml" ContentType="application/vnd.openxmlformats-officedocument.presentationml.notesSlide+xml"/>
  <Override PartName="/ppt/tags/tag20.xml" ContentType="application/vnd.openxmlformats-officedocument.presentationml.tags+xml"/>
  <Override PartName="/ppt/notesSlides/notesSlide44.xml" ContentType="application/vnd.openxmlformats-officedocument.presentationml.notesSlide+xml"/>
  <Override PartName="/ppt/tags/tag21.xml" ContentType="application/vnd.openxmlformats-officedocument.presentationml.tags+xml"/>
  <Override PartName="/ppt/notesSlides/notesSlide45.xml" ContentType="application/vnd.openxmlformats-officedocument.presentationml.notesSlide+xml"/>
  <Override PartName="/ppt/tags/tag22.xml" ContentType="application/vnd.openxmlformats-officedocument.presentationml.tags+xml"/>
  <Override PartName="/ppt/notesSlides/notesSlide46.xml" ContentType="application/vnd.openxmlformats-officedocument.presentationml.notesSlide+xml"/>
  <Override PartName="/ppt/tags/tag23.xml" ContentType="application/vnd.openxmlformats-officedocument.presentationml.tags+xml"/>
  <Override PartName="/ppt/notesSlides/notesSlide47.xml" ContentType="application/vnd.openxmlformats-officedocument.presentationml.notesSlide+xml"/>
  <Override PartName="/ppt/tags/tag24.xml" ContentType="application/vnd.openxmlformats-officedocument.presentationml.tags+xml"/>
  <Override PartName="/ppt/notesSlides/notesSlide48.xml" ContentType="application/vnd.openxmlformats-officedocument.presentationml.notesSlide+xml"/>
  <Override PartName="/ppt/tags/tag25.xml" ContentType="application/vnd.openxmlformats-officedocument.presentationml.tags+xml"/>
  <Override PartName="/ppt/notesSlides/notesSlide49.xml" ContentType="application/vnd.openxmlformats-officedocument.presentationml.notesSlide+xml"/>
  <Override PartName="/ppt/tags/tag26.xml" ContentType="application/vnd.openxmlformats-officedocument.presentationml.tags+xml"/>
  <Override PartName="/ppt/notesSlides/notesSlide50.xml" ContentType="application/vnd.openxmlformats-officedocument.presentationml.notesSlide+xml"/>
  <Override PartName="/ppt/tags/tag27.xml" ContentType="application/vnd.openxmlformats-officedocument.presentationml.tags+xml"/>
  <Override PartName="/ppt/notesSlides/notesSlide51.xml" ContentType="application/vnd.openxmlformats-officedocument.presentationml.notesSlide+xml"/>
  <Override PartName="/ppt/tags/tag28.xml" ContentType="application/vnd.openxmlformats-officedocument.presentationml.tags+xml"/>
  <Override PartName="/ppt/notesSlides/notesSlide52.xml" ContentType="application/vnd.openxmlformats-officedocument.presentationml.notesSlide+xml"/>
  <Override PartName="/ppt/tags/tag29.xml" ContentType="application/vnd.openxmlformats-officedocument.presentationml.tags+xml"/>
  <Override PartName="/ppt/notesSlides/notesSlide53.xml" ContentType="application/vnd.openxmlformats-officedocument.presentationml.notesSlide+xml"/>
  <Override PartName="/ppt/tags/tag30.xml" ContentType="application/vnd.openxmlformats-officedocument.presentationml.tags+xml"/>
  <Override PartName="/ppt/notesSlides/notesSlide54.xml" ContentType="application/vnd.openxmlformats-officedocument.presentationml.notesSlide+xml"/>
  <Override PartName="/ppt/tags/tag31.xml" ContentType="application/vnd.openxmlformats-officedocument.presentationml.tags+xml"/>
  <Override PartName="/ppt/notesSlides/notesSlide55.xml" ContentType="application/vnd.openxmlformats-officedocument.presentationml.notesSlide+xml"/>
  <Override PartName="/ppt/tags/tag32.xml" ContentType="application/vnd.openxmlformats-officedocument.presentationml.tags+xml"/>
  <Override PartName="/ppt/notesSlides/notesSlide56.xml" ContentType="application/vnd.openxmlformats-officedocument.presentationml.notesSlide+xml"/>
  <Override PartName="/ppt/tags/tag33.xml" ContentType="application/vnd.openxmlformats-officedocument.presentationml.tags+xml"/>
  <Override PartName="/ppt/notesSlides/notesSlide57.xml" ContentType="application/vnd.openxmlformats-officedocument.presentationml.notesSlide+xml"/>
  <Override PartName="/ppt/tags/tag34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35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tags/tag36.xml" ContentType="application/vnd.openxmlformats-officedocument.presentationml.tags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ags/tag37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tags/tag38.xml" ContentType="application/vnd.openxmlformats-officedocument.presentationml.tags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tags/tag39.xml" ContentType="application/vnd.openxmlformats-officedocument.presentationml.tag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tags/tag40.xml" ContentType="application/vnd.openxmlformats-officedocument.presentationml.tags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63" r:id="rId2"/>
  </p:sldMasterIdLst>
  <p:notesMasterIdLst>
    <p:notesMasterId r:id="rId103"/>
  </p:notesMasterIdLst>
  <p:sldIdLst>
    <p:sldId id="624" r:id="rId3"/>
    <p:sldId id="654" r:id="rId4"/>
    <p:sldId id="851" r:id="rId5"/>
    <p:sldId id="850" r:id="rId6"/>
    <p:sldId id="2652" r:id="rId7"/>
    <p:sldId id="2202" r:id="rId8"/>
    <p:sldId id="2208" r:id="rId9"/>
    <p:sldId id="2429" r:id="rId10"/>
    <p:sldId id="2430" r:id="rId11"/>
    <p:sldId id="2191" r:id="rId12"/>
    <p:sldId id="2431" r:id="rId13"/>
    <p:sldId id="2432" r:id="rId14"/>
    <p:sldId id="2433" r:id="rId15"/>
    <p:sldId id="2434" r:id="rId16"/>
    <p:sldId id="2438" r:id="rId17"/>
    <p:sldId id="2435" r:id="rId18"/>
    <p:sldId id="2436" r:id="rId19"/>
    <p:sldId id="2437" r:id="rId20"/>
    <p:sldId id="2439" r:id="rId21"/>
    <p:sldId id="2442" r:id="rId22"/>
    <p:sldId id="2443" r:id="rId23"/>
    <p:sldId id="2445" r:id="rId24"/>
    <p:sldId id="2446" r:id="rId25"/>
    <p:sldId id="2654" r:id="rId26"/>
    <p:sldId id="2677" r:id="rId27"/>
    <p:sldId id="2412" r:id="rId28"/>
    <p:sldId id="2396" r:id="rId29"/>
    <p:sldId id="2392" r:id="rId30"/>
    <p:sldId id="2393" r:id="rId31"/>
    <p:sldId id="2394" r:id="rId32"/>
    <p:sldId id="2395" r:id="rId33"/>
    <p:sldId id="640" r:id="rId34"/>
    <p:sldId id="2403" r:id="rId35"/>
    <p:sldId id="2404" r:id="rId36"/>
    <p:sldId id="2406" r:id="rId37"/>
    <p:sldId id="2407" r:id="rId38"/>
    <p:sldId id="2408" r:id="rId39"/>
    <p:sldId id="848" r:id="rId40"/>
    <p:sldId id="2410" r:id="rId41"/>
    <p:sldId id="2678" r:id="rId42"/>
    <p:sldId id="2453" r:id="rId43"/>
    <p:sldId id="2454" r:id="rId44"/>
    <p:sldId id="2455" r:id="rId45"/>
    <p:sldId id="2456" r:id="rId46"/>
    <p:sldId id="2457" r:id="rId47"/>
    <p:sldId id="2458" r:id="rId48"/>
    <p:sldId id="2459" r:id="rId49"/>
    <p:sldId id="2460" r:id="rId50"/>
    <p:sldId id="2461" r:id="rId51"/>
    <p:sldId id="2462" r:id="rId52"/>
    <p:sldId id="2463" r:id="rId53"/>
    <p:sldId id="2464" r:id="rId54"/>
    <p:sldId id="2465" r:id="rId55"/>
    <p:sldId id="2466" r:id="rId56"/>
    <p:sldId id="2467" r:id="rId57"/>
    <p:sldId id="2468" r:id="rId58"/>
    <p:sldId id="2469" r:id="rId59"/>
    <p:sldId id="2470" r:id="rId60"/>
    <p:sldId id="2471" r:id="rId61"/>
    <p:sldId id="2472" r:id="rId62"/>
    <p:sldId id="2473" r:id="rId63"/>
    <p:sldId id="2679" r:id="rId64"/>
    <p:sldId id="2601" r:id="rId65"/>
    <p:sldId id="2602" r:id="rId66"/>
    <p:sldId id="2603" r:id="rId67"/>
    <p:sldId id="2604" r:id="rId68"/>
    <p:sldId id="2605" r:id="rId69"/>
    <p:sldId id="2606" r:id="rId70"/>
    <p:sldId id="2607" r:id="rId71"/>
    <p:sldId id="2608" r:id="rId72"/>
    <p:sldId id="2609" r:id="rId73"/>
    <p:sldId id="2610" r:id="rId74"/>
    <p:sldId id="2611" r:id="rId75"/>
    <p:sldId id="2612" r:id="rId76"/>
    <p:sldId id="2613" r:id="rId77"/>
    <p:sldId id="2614" r:id="rId78"/>
    <p:sldId id="2616" r:id="rId79"/>
    <p:sldId id="2681" r:id="rId80"/>
    <p:sldId id="2618" r:id="rId81"/>
    <p:sldId id="2619" r:id="rId82"/>
    <p:sldId id="2620" r:id="rId83"/>
    <p:sldId id="2621" r:id="rId84"/>
    <p:sldId id="2622" r:id="rId85"/>
    <p:sldId id="2624" r:id="rId86"/>
    <p:sldId id="2626" r:id="rId87"/>
    <p:sldId id="2627" r:id="rId88"/>
    <p:sldId id="2634" r:id="rId89"/>
    <p:sldId id="2682" r:id="rId90"/>
    <p:sldId id="2636" r:id="rId91"/>
    <p:sldId id="2637" r:id="rId92"/>
    <p:sldId id="2638" r:id="rId93"/>
    <p:sldId id="2639" r:id="rId94"/>
    <p:sldId id="2640" r:id="rId95"/>
    <p:sldId id="2641" r:id="rId96"/>
    <p:sldId id="2642" r:id="rId97"/>
    <p:sldId id="2643" r:id="rId98"/>
    <p:sldId id="2644" r:id="rId99"/>
    <p:sldId id="2645" r:id="rId100"/>
    <p:sldId id="2647" r:id="rId101"/>
    <p:sldId id="2648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79B"/>
    <a:srgbClr val="333399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6" autoAdjust="0"/>
    <p:restoredTop sz="70935" autoAdjust="0"/>
  </p:normalViewPr>
  <p:slideViewPr>
    <p:cSldViewPr snapToGrid="0">
      <p:cViewPr varScale="1">
        <p:scale>
          <a:sx n="62" d="100"/>
          <a:sy n="62" d="100"/>
        </p:scale>
        <p:origin x="882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6627"/>
    </p:cViewPr>
  </p:sorterViewPr>
  <p:notesViewPr>
    <p:cSldViewPr snapToGrid="0">
      <p:cViewPr varScale="1">
        <p:scale>
          <a:sx n="86" d="100"/>
          <a:sy n="86" d="100"/>
        </p:scale>
        <p:origin x="322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1B282-EC9D-4B94-8449-1A77D7FDC951}" type="datetimeFigureOut">
              <a:rPr lang="ko-KR" altLang="en-US" smtClean="0"/>
              <a:pPr/>
              <a:t>2023-03-03 (Fri)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454FE-1660-40A7-97DB-F6A5524239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49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1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665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Accuracy – </a:t>
            </a:r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높을 수록 좋음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불균형한 데이터의 경우 </a:t>
            </a:r>
            <a:r>
              <a:rPr lang="en-US" altLang="ko-KR" dirty="0"/>
              <a:t>– </a:t>
            </a:r>
            <a:r>
              <a:rPr lang="ko-KR" altLang="en-US" dirty="0"/>
              <a:t>과대적합 우려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단순 </a:t>
            </a:r>
            <a:r>
              <a:rPr lang="en-US" altLang="ko-KR" dirty="0"/>
              <a:t>but </a:t>
            </a:r>
            <a:r>
              <a:rPr lang="ko-KR" altLang="en-US" dirty="0"/>
              <a:t>다양한 평가지표 유도 가능</a:t>
            </a:r>
            <a:endParaRPr lang="en-US" altLang="ko-KR" dirty="0"/>
          </a:p>
          <a:p>
            <a:r>
              <a:rPr lang="en-US" altLang="ko-KR" dirty="0"/>
              <a:t> - Precision – </a:t>
            </a:r>
            <a:r>
              <a:rPr lang="ko-KR" altLang="en-US" dirty="0"/>
              <a:t>정밀도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양성 중 진짜 양성 비율 </a:t>
            </a:r>
            <a:r>
              <a:rPr lang="en-US" altLang="ko-KR" dirty="0"/>
              <a:t>(</a:t>
            </a:r>
            <a:r>
              <a:rPr lang="ko-KR" altLang="en-US" dirty="0"/>
              <a:t>위양성이 섞이면 안되 경우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- Recall – </a:t>
            </a:r>
            <a:r>
              <a:rPr lang="ko-KR" altLang="en-US" dirty="0"/>
              <a:t>재현율 </a:t>
            </a:r>
            <a:r>
              <a:rPr lang="en-US" altLang="ko-KR" dirty="0"/>
              <a:t>= sensitivity</a:t>
            </a:r>
          </a:p>
          <a:p>
            <a:r>
              <a:rPr lang="en-US" altLang="ko-KR" dirty="0"/>
              <a:t>  : </a:t>
            </a:r>
            <a:r>
              <a:rPr lang="ko-KR" altLang="en-US" dirty="0"/>
              <a:t>진짜 양성 중 맞춘 비율 </a:t>
            </a:r>
            <a:r>
              <a:rPr lang="en-US" altLang="ko-KR" dirty="0"/>
              <a:t>(</a:t>
            </a:r>
            <a:r>
              <a:rPr lang="ko-KR" altLang="en-US" dirty="0"/>
              <a:t>양성을 </a:t>
            </a:r>
            <a:r>
              <a:rPr lang="ko-KR" altLang="en-US" dirty="0" err="1"/>
              <a:t>못맞추면</a:t>
            </a:r>
            <a:r>
              <a:rPr lang="ko-KR" altLang="en-US" dirty="0"/>
              <a:t> 안되는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31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963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00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46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347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94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58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06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594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1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268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33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04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59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96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65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36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430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188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17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1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98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19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76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53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12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25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621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437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80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190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303038"/>
              </a:solidFill>
              <a:effectLst/>
              <a:latin typeface="Helvetica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87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268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2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301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8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952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618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703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892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517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718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819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5909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074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656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93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985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0" lvl="2" indent="-2286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227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011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414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8664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23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1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518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0856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7074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3199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302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6222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0393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331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851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52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35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141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402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9172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845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00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7095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498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271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060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72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498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7650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71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989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6244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5432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1469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 </a:t>
            </a:r>
            <a:r>
              <a:rPr lang="en-US" altLang="ko-KR" dirty="0"/>
              <a:t>= feature – </a:t>
            </a:r>
            <a:r>
              <a:rPr lang="ko-KR" altLang="en-US" dirty="0"/>
              <a:t>독립변수</a:t>
            </a:r>
            <a:endParaRPr lang="en-US" altLang="ko-KR" dirty="0"/>
          </a:p>
          <a:p>
            <a:r>
              <a:rPr lang="ko-KR" altLang="en-US" dirty="0"/>
              <a:t>정답 </a:t>
            </a:r>
            <a:r>
              <a:rPr lang="en-US" altLang="ko-KR" dirty="0"/>
              <a:t>= target, label – </a:t>
            </a:r>
            <a:r>
              <a:rPr lang="ko-KR" altLang="en-US" dirty="0"/>
              <a:t>종속변수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819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0410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460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6773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01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9901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749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64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795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087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005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8880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1171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20~30% </a:t>
            </a:r>
            <a:r>
              <a:rPr lang="ko-KR" altLang="en-US" dirty="0"/>
              <a:t>테스트 데이터로 테스트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6192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9407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454FE-1660-40A7-97DB-F6A552423946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24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70CD75A7-2F2A-41FF-9ADF-A713AAC3A345}"/>
              </a:ext>
            </a:extLst>
          </p:cNvPr>
          <p:cNvSpPr/>
          <p:nvPr userDrawn="1"/>
        </p:nvSpPr>
        <p:spPr>
          <a:xfrm>
            <a:off x="13960" y="6875"/>
            <a:ext cx="8532000" cy="6858000"/>
          </a:xfrm>
          <a:custGeom>
            <a:avLst/>
            <a:gdLst>
              <a:gd name="connsiteX0" fmla="*/ 0 w 8885735"/>
              <a:gd name="connsiteY0" fmla="*/ 0 h 6861490"/>
              <a:gd name="connsiteX1" fmla="*/ 6980 w 8885735"/>
              <a:gd name="connsiteY1" fmla="*/ 6861490 h 6861490"/>
              <a:gd name="connsiteX2" fmla="*/ 5702785 w 8885735"/>
              <a:gd name="connsiteY2" fmla="*/ 6847530 h 6861490"/>
              <a:gd name="connsiteX3" fmla="*/ 8885735 w 8885735"/>
              <a:gd name="connsiteY3" fmla="*/ 0 h 6861490"/>
              <a:gd name="connsiteX4" fmla="*/ 0 w 8885735"/>
              <a:gd name="connsiteY4" fmla="*/ 0 h 686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735" h="6861490">
                <a:moveTo>
                  <a:pt x="0" y="0"/>
                </a:moveTo>
                <a:cubicBezTo>
                  <a:pt x="2327" y="2287163"/>
                  <a:pt x="4653" y="4574327"/>
                  <a:pt x="6980" y="6861490"/>
                </a:cubicBezTo>
                <a:lnTo>
                  <a:pt x="5702785" y="6847530"/>
                </a:lnTo>
                <a:lnTo>
                  <a:pt x="8885735" y="0"/>
                </a:lnTo>
                <a:lnTo>
                  <a:pt x="0" y="0"/>
                </a:lnTo>
                <a:close/>
              </a:path>
            </a:pathLst>
          </a:custGeom>
          <a:solidFill>
            <a:srgbClr val="4C71B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1C4849C-C042-4EAA-B7EE-42E7C82FA377}"/>
              </a:ext>
            </a:extLst>
          </p:cNvPr>
          <p:cNvSpPr/>
          <p:nvPr userDrawn="1"/>
        </p:nvSpPr>
        <p:spPr>
          <a:xfrm>
            <a:off x="0" y="6875"/>
            <a:ext cx="7668000" cy="6858000"/>
          </a:xfrm>
          <a:custGeom>
            <a:avLst/>
            <a:gdLst>
              <a:gd name="connsiteX0" fmla="*/ 0 w 8076037"/>
              <a:gd name="connsiteY0" fmla="*/ 0 h 6868470"/>
              <a:gd name="connsiteX1" fmla="*/ 6980 w 8076037"/>
              <a:gd name="connsiteY1" fmla="*/ 6854510 h 6868470"/>
              <a:gd name="connsiteX2" fmla="*/ 4914027 w 8076037"/>
              <a:gd name="connsiteY2" fmla="*/ 6868470 h 6868470"/>
              <a:gd name="connsiteX3" fmla="*/ 8076037 w 8076037"/>
              <a:gd name="connsiteY3" fmla="*/ 0 h 6868470"/>
              <a:gd name="connsiteX4" fmla="*/ 0 w 8076037"/>
              <a:gd name="connsiteY4" fmla="*/ 0 h 686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037" h="6868470">
                <a:moveTo>
                  <a:pt x="0" y="0"/>
                </a:moveTo>
                <a:cubicBezTo>
                  <a:pt x="2327" y="2284837"/>
                  <a:pt x="4653" y="4569673"/>
                  <a:pt x="6980" y="6854510"/>
                </a:cubicBezTo>
                <a:lnTo>
                  <a:pt x="4914027" y="6868470"/>
                </a:lnTo>
                <a:lnTo>
                  <a:pt x="807603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59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E2BBCAD4-40B0-4FDD-8B06-29F87453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358" y="1857558"/>
            <a:ext cx="5914635" cy="64633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9250506F-8C7D-4EF2-B16F-F72C374CA9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358" y="3572388"/>
            <a:ext cx="4825665" cy="782184"/>
          </a:xfrm>
        </p:spPr>
        <p:txBody>
          <a:bodyPr vert="horz" wrap="none" lIns="91440" tIns="45720" rIns="91440" bIns="45720" rtlCol="0" anchor="t" anchorCtr="0">
            <a:noAutofit/>
          </a:bodyPr>
          <a:lstStyle>
            <a:lvl1pPr>
              <a:lnSpc>
                <a:spcPct val="130000"/>
              </a:lnSpc>
              <a:defRPr lang="ko-KR" altLang="en-US"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38" name="Text Box 21">
            <a:extLst>
              <a:ext uri="{FF2B5EF4-FFF2-40B4-BE49-F238E27FC236}">
                <a16:creationId xmlns:a16="http://schemas.microsoft.com/office/drawing/2014/main" id="{848F8FDC-F319-4C9B-969B-FF42AA3CE52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71358" y="6094188"/>
            <a:ext cx="309416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800" dirty="0">
                <a:solidFill>
                  <a:schemeClr val="bg1"/>
                </a:solidFill>
                <a:latin typeface="+mn-ea"/>
                <a:ea typeface="+mn-ea"/>
              </a:rPr>
              <a:t>이 자료는 </a:t>
            </a:r>
            <a:r>
              <a:rPr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Elixirr</a:t>
            </a:r>
            <a:r>
              <a:rPr lang="ko-KR" altLang="en-US" sz="800" dirty="0">
                <a:solidFill>
                  <a:schemeClr val="bg1"/>
                </a:solidFill>
                <a:latin typeface="+mn-ea"/>
                <a:ea typeface="+mn-ea"/>
              </a:rPr>
              <a:t>의 사전 서면 승인 없이 외부에 배포하기 위해 그 일부를 배포</a:t>
            </a:r>
            <a:r>
              <a:rPr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+mn-ea"/>
                <a:ea typeface="+mn-ea"/>
              </a:rPr>
              <a:t>인용 또는 복제 할 수 없습니다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© Copyright </a:t>
            </a:r>
            <a:r>
              <a:rPr lang="en-US" altLang="ko-KR" sz="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Elixirr</a:t>
            </a:r>
            <a:endParaRPr lang="en-US" altLang="ko-KR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52FD1-DAA2-4160-9A37-75DCA416CF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3" y="229483"/>
            <a:ext cx="733507" cy="179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5FEB-D5B0-440F-BEAB-D4F97FB2D657}"/>
              </a:ext>
            </a:extLst>
          </p:cNvPr>
          <p:cNvSpPr txBox="1"/>
          <p:nvPr userDrawn="1"/>
        </p:nvSpPr>
        <p:spPr>
          <a:xfrm>
            <a:off x="8154053" y="5337675"/>
            <a:ext cx="32272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https://docs.microsoft.com/ko-kr/learn/topics/nasa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83469F-D608-45AF-BC6F-D47CDFC107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49045" y="1570156"/>
            <a:ext cx="3789988" cy="35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4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-1328789" y="119910"/>
            <a:ext cx="1229036" cy="6586137"/>
            <a:chOff x="-2195872" y="550414"/>
            <a:chExt cx="1564106" cy="6268252"/>
          </a:xfrm>
        </p:grpSpPr>
        <p:sp>
          <p:nvSpPr>
            <p:cNvPr id="8" name="Rectangle 23"/>
            <p:cNvSpPr/>
            <p:nvPr/>
          </p:nvSpPr>
          <p:spPr>
            <a:xfrm>
              <a:off x="-2195872" y="1048517"/>
              <a:ext cx="1564106" cy="438411"/>
            </a:xfrm>
            <a:prstGeom prst="rect">
              <a:avLst/>
            </a:prstGeom>
            <a:solidFill>
              <a:srgbClr val="00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G65 B101</a:t>
              </a:r>
            </a:p>
          </p:txBody>
        </p:sp>
        <p:sp>
          <p:nvSpPr>
            <p:cNvPr id="10" name="Rectangle 24"/>
            <p:cNvSpPr/>
            <p:nvPr/>
          </p:nvSpPr>
          <p:spPr>
            <a:xfrm>
              <a:off x="-2195872" y="2502626"/>
              <a:ext cx="1564106" cy="438411"/>
            </a:xfrm>
            <a:prstGeom prst="rect">
              <a:avLst/>
            </a:prstGeom>
            <a:solidFill>
              <a:srgbClr val="007A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G122 B201</a:t>
              </a:r>
            </a:p>
          </p:txBody>
        </p:sp>
        <p:sp>
          <p:nvSpPr>
            <p:cNvPr id="11" name="Rectangle 26"/>
            <p:cNvSpPr/>
            <p:nvPr/>
          </p:nvSpPr>
          <p:spPr>
            <a:xfrm>
              <a:off x="-2195872" y="4926141"/>
              <a:ext cx="1564106" cy="438411"/>
            </a:xfrm>
            <a:prstGeom prst="rect">
              <a:avLst/>
            </a:prstGeom>
            <a:solidFill>
              <a:srgbClr val="5706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R87 G6 B140</a:t>
              </a:r>
            </a:p>
          </p:txBody>
        </p:sp>
        <p:sp>
          <p:nvSpPr>
            <p:cNvPr id="12" name="Rectangle 29"/>
            <p:cNvSpPr/>
            <p:nvPr/>
          </p:nvSpPr>
          <p:spPr>
            <a:xfrm>
              <a:off x="-2195872" y="3956734"/>
              <a:ext cx="1564106" cy="438411"/>
            </a:xfrm>
            <a:prstGeom prst="rect">
              <a:avLst/>
            </a:prstGeom>
            <a:solidFill>
              <a:srgbClr val="3DB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R61 G183 B228</a:t>
              </a:r>
            </a:p>
          </p:txBody>
        </p:sp>
        <p:sp>
          <p:nvSpPr>
            <p:cNvPr id="13" name="Rectangle 35"/>
            <p:cNvSpPr/>
            <p:nvPr/>
          </p:nvSpPr>
          <p:spPr>
            <a:xfrm>
              <a:off x="-2195872" y="4441437"/>
              <a:ext cx="1564106" cy="438412"/>
            </a:xfrm>
            <a:prstGeom prst="rect">
              <a:avLst/>
            </a:prstGeom>
            <a:solidFill>
              <a:srgbClr val="C2DE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>
                  <a:solidFill>
                    <a:schemeClr val="tx1"/>
                  </a:solidFill>
                </a:rPr>
                <a:t>RGB: </a:t>
              </a:r>
              <a:r>
                <a:rPr lang="en-US" sz="900" dirty="0">
                  <a:solidFill>
                    <a:schemeClr val="tx1"/>
                  </a:solidFill>
                </a:rPr>
                <a:t>R194 G222 B234</a:t>
              </a:r>
            </a:p>
          </p:txBody>
        </p:sp>
        <p:sp>
          <p:nvSpPr>
            <p:cNvPr id="16" name="Rectangle 37"/>
            <p:cNvSpPr/>
            <p:nvPr/>
          </p:nvSpPr>
          <p:spPr>
            <a:xfrm>
              <a:off x="-2195872" y="5895547"/>
              <a:ext cx="1564106" cy="438412"/>
            </a:xfrm>
            <a:prstGeom prst="rect">
              <a:avLst/>
            </a:prstGeom>
            <a:solidFill>
              <a:srgbClr val="8193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R129 G147 B219</a:t>
              </a:r>
            </a:p>
          </p:txBody>
        </p:sp>
        <p:sp>
          <p:nvSpPr>
            <p:cNvPr id="17" name="Rectangle 39"/>
            <p:cNvSpPr/>
            <p:nvPr/>
          </p:nvSpPr>
          <p:spPr>
            <a:xfrm>
              <a:off x="-2195872" y="6380254"/>
              <a:ext cx="1564106" cy="438412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>
                  <a:solidFill>
                    <a:schemeClr val="tx1"/>
                  </a:solidFill>
                </a:rPr>
                <a:t>RGB: </a:t>
              </a:r>
              <a:r>
                <a:rPr lang="en-US" sz="900" dirty="0">
                  <a:solidFill>
                    <a:schemeClr val="tx1"/>
                  </a:solidFill>
                </a:rPr>
                <a:t>R213 G214 B210</a:t>
              </a:r>
            </a:p>
          </p:txBody>
        </p:sp>
        <p:sp>
          <p:nvSpPr>
            <p:cNvPr id="18" name="Rectangle 40"/>
            <p:cNvSpPr/>
            <p:nvPr/>
          </p:nvSpPr>
          <p:spPr>
            <a:xfrm>
              <a:off x="-2195872" y="1533220"/>
              <a:ext cx="1564106" cy="438411"/>
            </a:xfrm>
            <a:prstGeom prst="rect">
              <a:avLst/>
            </a:prstGeom>
            <a:solidFill>
              <a:srgbClr val="3F8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R63 G133 B158</a:t>
              </a:r>
            </a:p>
          </p:txBody>
        </p:sp>
        <p:sp>
          <p:nvSpPr>
            <p:cNvPr id="19" name="Rectangle 41"/>
            <p:cNvSpPr/>
            <p:nvPr/>
          </p:nvSpPr>
          <p:spPr>
            <a:xfrm>
              <a:off x="-2195872" y="2987329"/>
              <a:ext cx="1564106" cy="438411"/>
            </a:xfrm>
            <a:prstGeom prst="rect">
              <a:avLst/>
            </a:prstGeom>
            <a:solidFill>
              <a:srgbClr val="008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G133 B102</a:t>
              </a:r>
            </a:p>
          </p:txBody>
        </p:sp>
        <p:sp>
          <p:nvSpPr>
            <p:cNvPr id="20" name="Rectangle 42"/>
            <p:cNvSpPr/>
            <p:nvPr/>
          </p:nvSpPr>
          <p:spPr>
            <a:xfrm>
              <a:off x="-2195872" y="3472032"/>
              <a:ext cx="1564106" cy="438411"/>
            </a:xfrm>
            <a:prstGeom prst="rect">
              <a:avLst/>
            </a:prstGeom>
            <a:solidFill>
              <a:srgbClr val="4D4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R72 G72 B74</a:t>
              </a:r>
            </a:p>
          </p:txBody>
        </p:sp>
        <p:sp>
          <p:nvSpPr>
            <p:cNvPr id="21" name="Rectangle 43"/>
            <p:cNvSpPr/>
            <p:nvPr/>
          </p:nvSpPr>
          <p:spPr>
            <a:xfrm>
              <a:off x="-2195872" y="2017923"/>
              <a:ext cx="1564106" cy="438411"/>
            </a:xfrm>
            <a:prstGeom prst="rect">
              <a:avLst/>
            </a:prstGeom>
            <a:solidFill>
              <a:srgbClr val="9A9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R154 G155 B156</a:t>
              </a:r>
            </a:p>
          </p:txBody>
        </p:sp>
        <p:sp>
          <p:nvSpPr>
            <p:cNvPr id="22" name="Rectangle 44"/>
            <p:cNvSpPr/>
            <p:nvPr/>
          </p:nvSpPr>
          <p:spPr>
            <a:xfrm>
              <a:off x="-2195872" y="5410844"/>
              <a:ext cx="1564106" cy="438411"/>
            </a:xfrm>
            <a:prstGeom prst="rect">
              <a:avLst/>
            </a:prstGeom>
            <a:solidFill>
              <a:srgbClr val="7AB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R122 G184 B0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-2195872" y="550414"/>
              <a:ext cx="1564106" cy="4384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G32 B96</a:t>
              </a:r>
            </a:p>
          </p:txBody>
        </p:sp>
      </p:grp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03A20361-C8C2-4D61-B448-E581E8A4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>
            <a:lvl1pPr algn="ctr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D356688-17B0-455D-ADD0-BA069BA85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18547822-4E80-4626-BF95-6CF13CA1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B832003-1C8E-4C21-A600-954B64719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7625CD-788C-4D1F-9E2B-BABC1F6DCA3C}"/>
              </a:ext>
            </a:extLst>
          </p:cNvPr>
          <p:cNvCxnSpPr>
            <a:cxnSpLocks/>
          </p:cNvCxnSpPr>
          <p:nvPr userDrawn="1"/>
        </p:nvCxnSpPr>
        <p:spPr>
          <a:xfrm>
            <a:off x="440648" y="857897"/>
            <a:ext cx="11338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3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195B5D-2FC8-47C3-9ED5-9223397A1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FE51B89-2A5A-4DEB-BC5E-46DA75373FB3}"/>
              </a:ext>
            </a:extLst>
          </p:cNvPr>
          <p:cNvSpPr txBox="1">
            <a:spLocks/>
          </p:cNvSpPr>
          <p:nvPr userDrawn="1"/>
        </p:nvSpPr>
        <p:spPr>
          <a:xfrm>
            <a:off x="10344832" y="6453539"/>
            <a:ext cx="57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7902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A01A8D0-072D-4710-ABBE-D1DB7FF6E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021"/>
          <a:stretch/>
        </p:blipFill>
        <p:spPr>
          <a:xfrm>
            <a:off x="0" y="-1"/>
            <a:ext cx="12192000" cy="6876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6040D65-359C-4F4B-97B9-6AEB66639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411" y="903217"/>
            <a:ext cx="7460057" cy="820737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C3F82B46-38C9-42D1-BF95-50082C8A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411" y="1750039"/>
            <a:ext cx="7460057" cy="78218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FF595FB4-92FC-4F34-A656-0DA386CC711B}"/>
              </a:ext>
            </a:extLst>
          </p:cNvPr>
          <p:cNvCxnSpPr/>
          <p:nvPr userDrawn="1"/>
        </p:nvCxnSpPr>
        <p:spPr>
          <a:xfrm>
            <a:off x="359890" y="805954"/>
            <a:ext cx="0" cy="1836000"/>
          </a:xfrm>
          <a:prstGeom prst="line">
            <a:avLst/>
          </a:prstGeom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Box 21">
            <a:extLst>
              <a:ext uri="{FF2B5EF4-FFF2-40B4-BE49-F238E27FC236}">
                <a16:creationId xmlns:a16="http://schemas.microsoft.com/office/drawing/2014/main" id="{FCE83F77-1AD0-4701-B55E-2344B6F5C6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23427" y="6217951"/>
            <a:ext cx="3350079" cy="5770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이 자료는 </a:t>
            </a: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Elixirr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의 사전 서면 승인 없이 외부에 배포하기 위해 그 일부를 배포</a:t>
            </a: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인용 또는 복제 할 수 없습니다</a:t>
            </a: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© Copyright </a:t>
            </a:r>
            <a:r>
              <a:rPr lang="en-US" altLang="ko-KR" sz="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Elixirr</a:t>
            </a:r>
            <a:endParaRPr lang="en-US" altLang="ko-KR" sz="9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8F345-2697-4117-B090-6D75DFA52E95}"/>
              </a:ext>
            </a:extLst>
          </p:cNvPr>
          <p:cNvSpPr txBox="1"/>
          <p:nvPr userDrawn="1"/>
        </p:nvSpPr>
        <p:spPr>
          <a:xfrm>
            <a:off x="11246089" y="295758"/>
            <a:ext cx="634236" cy="424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lvl="0" indent="-228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2400"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altLang="ko-KR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Elixirr</a:t>
            </a:r>
            <a:endParaRPr lang="ko-KR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51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/>
          <p:nvPr userDrawn="1"/>
        </p:nvSpPr>
        <p:spPr>
          <a:xfrm>
            <a:off x="0" y="2979964"/>
            <a:ext cx="12191999" cy="3878036"/>
          </a:xfrm>
          <a:prstGeom prst="rect">
            <a:avLst/>
          </a:prstGeom>
          <a:solidFill>
            <a:srgbClr val="DADAD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1600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dirty="0">
              <a:solidFill>
                <a:schemeClr val="accent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99508" y="959083"/>
            <a:ext cx="9144000" cy="820737"/>
          </a:xfr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99508" y="1805905"/>
            <a:ext cx="9144000" cy="78218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cxnSp>
        <p:nvCxnSpPr>
          <p:cNvPr id="7" name="Straight Connector 9"/>
          <p:cNvCxnSpPr/>
          <p:nvPr userDrawn="1"/>
        </p:nvCxnSpPr>
        <p:spPr>
          <a:xfrm>
            <a:off x="1302986" y="862480"/>
            <a:ext cx="0" cy="18360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Box 21">
            <a:extLst>
              <a:ext uri="{FF2B5EF4-FFF2-40B4-BE49-F238E27FC236}">
                <a16:creationId xmlns:a16="http://schemas.microsoft.com/office/drawing/2014/main" id="{616B45A1-61BD-4C77-BE6A-901352260F8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71358" y="6094188"/>
            <a:ext cx="309416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이 자료는 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Elixirr</a:t>
            </a:r>
            <a:r>
              <a:rPr lang="ko-KR" altLang="en-US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의 사전 서면 승인 없이 외부에 배포하기 위해 그 일부를 배포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인용 또는 복제 할 수 없습니다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rPr>
              <a:t>© Copyright </a:t>
            </a:r>
            <a:r>
              <a:rPr lang="en-US" altLang="ko-KR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Elixirr</a:t>
            </a:r>
            <a:endParaRPr lang="en-US" altLang="ko-KR" sz="8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D6F6EF-111C-4A24-B777-4003DE5F9D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4" y="238538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9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30137" y="1628554"/>
            <a:ext cx="8167006" cy="820737"/>
          </a:xfrm>
        </p:spPr>
        <p:txBody>
          <a:bodyPr anchor="ctr">
            <a:normAutofit/>
          </a:bodyPr>
          <a:lstStyle>
            <a:lvl1pPr algn="l"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30137" y="2746251"/>
            <a:ext cx="8167006" cy="2264661"/>
          </a:xfrm>
        </p:spPr>
        <p:txBody>
          <a:bodyPr vert="horz" lIns="91440" tIns="144000" rIns="91440" bIns="45720" rtlCol="0" anchor="t">
            <a:noAutofit/>
          </a:bodyPr>
          <a:lstStyle>
            <a:lvl1pPr>
              <a:lnSpc>
                <a:spcPct val="150000"/>
              </a:lnSpc>
              <a:defRPr lang="ko-KR" altLang="en-US" sz="180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cxnSp>
        <p:nvCxnSpPr>
          <p:cNvPr id="7" name="Straight Connector 9"/>
          <p:cNvCxnSpPr/>
          <p:nvPr userDrawn="1"/>
        </p:nvCxnSpPr>
        <p:spPr>
          <a:xfrm>
            <a:off x="1302986" y="1531951"/>
            <a:ext cx="0" cy="35640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620E6F9-7E59-4E50-B0D1-269D80F6A4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4" y="238538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5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>
            <a:lvl1pPr algn="ctr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40648" y="857897"/>
            <a:ext cx="11338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40A7C18-3DF5-4EBC-8440-9DD647F7E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16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-1328789" y="119910"/>
            <a:ext cx="1229036" cy="6586137"/>
            <a:chOff x="-2195872" y="550414"/>
            <a:chExt cx="1564106" cy="6268252"/>
          </a:xfrm>
        </p:grpSpPr>
        <p:sp>
          <p:nvSpPr>
            <p:cNvPr id="8" name="Rectangle 23"/>
            <p:cNvSpPr/>
            <p:nvPr/>
          </p:nvSpPr>
          <p:spPr>
            <a:xfrm>
              <a:off x="-2195872" y="1048517"/>
              <a:ext cx="1564106" cy="438411"/>
            </a:xfrm>
            <a:prstGeom prst="rect">
              <a:avLst/>
            </a:prstGeom>
            <a:solidFill>
              <a:srgbClr val="00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G65 B101</a:t>
              </a:r>
            </a:p>
          </p:txBody>
        </p:sp>
        <p:sp>
          <p:nvSpPr>
            <p:cNvPr id="10" name="Rectangle 24"/>
            <p:cNvSpPr/>
            <p:nvPr/>
          </p:nvSpPr>
          <p:spPr>
            <a:xfrm>
              <a:off x="-2195872" y="2502626"/>
              <a:ext cx="1564106" cy="438411"/>
            </a:xfrm>
            <a:prstGeom prst="rect">
              <a:avLst/>
            </a:prstGeom>
            <a:solidFill>
              <a:srgbClr val="007A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G122 B201</a:t>
              </a:r>
            </a:p>
          </p:txBody>
        </p:sp>
        <p:sp>
          <p:nvSpPr>
            <p:cNvPr id="11" name="Rectangle 26"/>
            <p:cNvSpPr/>
            <p:nvPr/>
          </p:nvSpPr>
          <p:spPr>
            <a:xfrm>
              <a:off x="-2195872" y="4926141"/>
              <a:ext cx="1564106" cy="438411"/>
            </a:xfrm>
            <a:prstGeom prst="rect">
              <a:avLst/>
            </a:prstGeom>
            <a:solidFill>
              <a:srgbClr val="5706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R87 G6 B140</a:t>
              </a:r>
            </a:p>
          </p:txBody>
        </p:sp>
        <p:sp>
          <p:nvSpPr>
            <p:cNvPr id="12" name="Rectangle 29"/>
            <p:cNvSpPr/>
            <p:nvPr/>
          </p:nvSpPr>
          <p:spPr>
            <a:xfrm>
              <a:off x="-2195872" y="3956734"/>
              <a:ext cx="1564106" cy="438411"/>
            </a:xfrm>
            <a:prstGeom prst="rect">
              <a:avLst/>
            </a:prstGeom>
            <a:solidFill>
              <a:srgbClr val="3DB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R61 G183 B228</a:t>
              </a:r>
            </a:p>
          </p:txBody>
        </p:sp>
        <p:sp>
          <p:nvSpPr>
            <p:cNvPr id="13" name="Rectangle 35"/>
            <p:cNvSpPr/>
            <p:nvPr/>
          </p:nvSpPr>
          <p:spPr>
            <a:xfrm>
              <a:off x="-2195872" y="4441437"/>
              <a:ext cx="1564106" cy="438412"/>
            </a:xfrm>
            <a:prstGeom prst="rect">
              <a:avLst/>
            </a:prstGeom>
            <a:solidFill>
              <a:srgbClr val="C2DE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>
                  <a:solidFill>
                    <a:schemeClr val="tx1"/>
                  </a:solidFill>
                </a:rPr>
                <a:t>RGB: </a:t>
              </a:r>
              <a:r>
                <a:rPr lang="en-US" sz="900" dirty="0">
                  <a:solidFill>
                    <a:schemeClr val="tx1"/>
                  </a:solidFill>
                </a:rPr>
                <a:t>R194 G222 B234</a:t>
              </a:r>
            </a:p>
          </p:txBody>
        </p:sp>
        <p:sp>
          <p:nvSpPr>
            <p:cNvPr id="16" name="Rectangle 37"/>
            <p:cNvSpPr/>
            <p:nvPr/>
          </p:nvSpPr>
          <p:spPr>
            <a:xfrm>
              <a:off x="-2195872" y="5895547"/>
              <a:ext cx="1564106" cy="438412"/>
            </a:xfrm>
            <a:prstGeom prst="rect">
              <a:avLst/>
            </a:prstGeom>
            <a:solidFill>
              <a:srgbClr val="8193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R129 G147 B219</a:t>
              </a:r>
            </a:p>
          </p:txBody>
        </p:sp>
        <p:sp>
          <p:nvSpPr>
            <p:cNvPr id="17" name="Rectangle 39"/>
            <p:cNvSpPr/>
            <p:nvPr/>
          </p:nvSpPr>
          <p:spPr>
            <a:xfrm>
              <a:off x="-2195872" y="6380254"/>
              <a:ext cx="1564106" cy="438412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>
                  <a:solidFill>
                    <a:schemeClr val="tx1"/>
                  </a:solidFill>
                </a:rPr>
                <a:t>RGB: </a:t>
              </a:r>
              <a:r>
                <a:rPr lang="en-US" sz="900" dirty="0">
                  <a:solidFill>
                    <a:schemeClr val="tx1"/>
                  </a:solidFill>
                </a:rPr>
                <a:t>R213 G214 B210</a:t>
              </a:r>
            </a:p>
          </p:txBody>
        </p:sp>
        <p:sp>
          <p:nvSpPr>
            <p:cNvPr id="18" name="Rectangle 40"/>
            <p:cNvSpPr/>
            <p:nvPr/>
          </p:nvSpPr>
          <p:spPr>
            <a:xfrm>
              <a:off x="-2195872" y="1533220"/>
              <a:ext cx="1564106" cy="438411"/>
            </a:xfrm>
            <a:prstGeom prst="rect">
              <a:avLst/>
            </a:prstGeom>
            <a:solidFill>
              <a:srgbClr val="3F8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R63 G133 B158</a:t>
              </a:r>
            </a:p>
          </p:txBody>
        </p:sp>
        <p:sp>
          <p:nvSpPr>
            <p:cNvPr id="19" name="Rectangle 41"/>
            <p:cNvSpPr/>
            <p:nvPr/>
          </p:nvSpPr>
          <p:spPr>
            <a:xfrm>
              <a:off x="-2195872" y="2987329"/>
              <a:ext cx="1564106" cy="438411"/>
            </a:xfrm>
            <a:prstGeom prst="rect">
              <a:avLst/>
            </a:prstGeom>
            <a:solidFill>
              <a:srgbClr val="008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G133 B102</a:t>
              </a:r>
            </a:p>
          </p:txBody>
        </p:sp>
        <p:sp>
          <p:nvSpPr>
            <p:cNvPr id="20" name="Rectangle 42"/>
            <p:cNvSpPr/>
            <p:nvPr/>
          </p:nvSpPr>
          <p:spPr>
            <a:xfrm>
              <a:off x="-2195872" y="3472032"/>
              <a:ext cx="1564106" cy="438411"/>
            </a:xfrm>
            <a:prstGeom prst="rect">
              <a:avLst/>
            </a:prstGeom>
            <a:solidFill>
              <a:srgbClr val="4D4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R72 G72 B74</a:t>
              </a:r>
            </a:p>
          </p:txBody>
        </p:sp>
        <p:sp>
          <p:nvSpPr>
            <p:cNvPr id="21" name="Rectangle 43"/>
            <p:cNvSpPr/>
            <p:nvPr/>
          </p:nvSpPr>
          <p:spPr>
            <a:xfrm>
              <a:off x="-2195872" y="2017923"/>
              <a:ext cx="1564106" cy="438411"/>
            </a:xfrm>
            <a:prstGeom prst="rect">
              <a:avLst/>
            </a:prstGeom>
            <a:solidFill>
              <a:srgbClr val="9A9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R154 G155 B156</a:t>
              </a:r>
            </a:p>
          </p:txBody>
        </p:sp>
        <p:sp>
          <p:nvSpPr>
            <p:cNvPr id="22" name="Rectangle 44"/>
            <p:cNvSpPr/>
            <p:nvPr/>
          </p:nvSpPr>
          <p:spPr>
            <a:xfrm>
              <a:off x="-2195872" y="5410844"/>
              <a:ext cx="1564106" cy="438411"/>
            </a:xfrm>
            <a:prstGeom prst="rect">
              <a:avLst/>
            </a:prstGeom>
            <a:solidFill>
              <a:srgbClr val="7AB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R122 G184 B0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-2195872" y="550414"/>
              <a:ext cx="1564106" cy="4384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2104" rIns="45720" bIns="42104" rtlCol="0" anchor="ctr"/>
            <a:lstStyle/>
            <a:p>
              <a:r>
                <a:rPr lang="en-US" sz="900" b="1" dirty="0"/>
                <a:t>RGB: </a:t>
              </a:r>
              <a:r>
                <a:rPr lang="en-US" sz="900" dirty="0"/>
                <a:t>R0 G32 B96</a:t>
              </a:r>
            </a:p>
          </p:txBody>
        </p:sp>
      </p:grp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03A20361-C8C2-4D61-B448-E581E8A4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>
            <a:lvl1pPr algn="ctr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D356688-17B0-455D-ADD0-BA069BA85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18547822-4E80-4626-BF95-6CF13CA1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B832003-1C8E-4C21-A600-954B64719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7625CD-788C-4D1F-9E2B-BABC1F6DCA3C}"/>
              </a:ext>
            </a:extLst>
          </p:cNvPr>
          <p:cNvCxnSpPr>
            <a:cxnSpLocks/>
          </p:cNvCxnSpPr>
          <p:nvPr userDrawn="1"/>
        </p:nvCxnSpPr>
        <p:spPr>
          <a:xfrm>
            <a:off x="440648" y="857897"/>
            <a:ext cx="11338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6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195B5D-2FC8-47C3-9ED5-9223397A1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FE51B89-2A5A-4DEB-BC5E-46DA75373FB3}"/>
              </a:ext>
            </a:extLst>
          </p:cNvPr>
          <p:cNvSpPr txBox="1">
            <a:spLocks/>
          </p:cNvSpPr>
          <p:nvPr userDrawn="1"/>
        </p:nvSpPr>
        <p:spPr>
          <a:xfrm>
            <a:off x="10344832" y="6453539"/>
            <a:ext cx="57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002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70CD75A7-2F2A-41FF-9ADF-A713AAC3A345}"/>
              </a:ext>
            </a:extLst>
          </p:cNvPr>
          <p:cNvSpPr/>
          <p:nvPr userDrawn="1"/>
        </p:nvSpPr>
        <p:spPr>
          <a:xfrm>
            <a:off x="13960" y="-5000"/>
            <a:ext cx="7990009" cy="6863000"/>
          </a:xfrm>
          <a:custGeom>
            <a:avLst/>
            <a:gdLst>
              <a:gd name="connsiteX0" fmla="*/ 0 w 8885735"/>
              <a:gd name="connsiteY0" fmla="*/ 0 h 6861490"/>
              <a:gd name="connsiteX1" fmla="*/ 6980 w 8885735"/>
              <a:gd name="connsiteY1" fmla="*/ 6861490 h 6861490"/>
              <a:gd name="connsiteX2" fmla="*/ 5702785 w 8885735"/>
              <a:gd name="connsiteY2" fmla="*/ 6847530 h 6861490"/>
              <a:gd name="connsiteX3" fmla="*/ 8885735 w 8885735"/>
              <a:gd name="connsiteY3" fmla="*/ 0 h 6861490"/>
              <a:gd name="connsiteX4" fmla="*/ 0 w 8885735"/>
              <a:gd name="connsiteY4" fmla="*/ 0 h 686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735" h="6861490">
                <a:moveTo>
                  <a:pt x="0" y="0"/>
                </a:moveTo>
                <a:cubicBezTo>
                  <a:pt x="2327" y="2287163"/>
                  <a:pt x="4653" y="4574327"/>
                  <a:pt x="6980" y="6861490"/>
                </a:cubicBezTo>
                <a:lnTo>
                  <a:pt x="5702785" y="6847530"/>
                </a:lnTo>
                <a:lnTo>
                  <a:pt x="8885735" y="0"/>
                </a:lnTo>
                <a:lnTo>
                  <a:pt x="0" y="0"/>
                </a:lnTo>
                <a:close/>
              </a:path>
            </a:pathLst>
          </a:custGeom>
          <a:solidFill>
            <a:srgbClr val="4C71B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1C4849C-C042-4EAA-B7EE-42E7C82FA377}"/>
              </a:ext>
            </a:extLst>
          </p:cNvPr>
          <p:cNvSpPr/>
          <p:nvPr userDrawn="1"/>
        </p:nvSpPr>
        <p:spPr>
          <a:xfrm>
            <a:off x="0" y="-5000"/>
            <a:ext cx="7327075" cy="6858000"/>
          </a:xfrm>
          <a:custGeom>
            <a:avLst/>
            <a:gdLst>
              <a:gd name="connsiteX0" fmla="*/ 0 w 8076037"/>
              <a:gd name="connsiteY0" fmla="*/ 0 h 6868470"/>
              <a:gd name="connsiteX1" fmla="*/ 6980 w 8076037"/>
              <a:gd name="connsiteY1" fmla="*/ 6854510 h 6868470"/>
              <a:gd name="connsiteX2" fmla="*/ 4914027 w 8076037"/>
              <a:gd name="connsiteY2" fmla="*/ 6868470 h 6868470"/>
              <a:gd name="connsiteX3" fmla="*/ 8076037 w 8076037"/>
              <a:gd name="connsiteY3" fmla="*/ 0 h 6868470"/>
              <a:gd name="connsiteX4" fmla="*/ 0 w 8076037"/>
              <a:gd name="connsiteY4" fmla="*/ 0 h 686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037" h="6868470">
                <a:moveTo>
                  <a:pt x="0" y="0"/>
                </a:moveTo>
                <a:cubicBezTo>
                  <a:pt x="2327" y="2284837"/>
                  <a:pt x="4653" y="4569673"/>
                  <a:pt x="6980" y="6854510"/>
                </a:cubicBezTo>
                <a:lnTo>
                  <a:pt x="4914027" y="6868470"/>
                </a:lnTo>
                <a:lnTo>
                  <a:pt x="807603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59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E2BBCAD4-40B0-4FDD-8B06-29F87453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358" y="1857558"/>
            <a:ext cx="5914635" cy="646331"/>
          </a:xfrm>
        </p:spPr>
        <p:txBody>
          <a:bodyPr anchor="ctr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8" name="Text Box 21">
            <a:extLst>
              <a:ext uri="{FF2B5EF4-FFF2-40B4-BE49-F238E27FC236}">
                <a16:creationId xmlns:a16="http://schemas.microsoft.com/office/drawing/2014/main" id="{848F8FDC-F319-4C9B-969B-FF42AA3CE52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71358" y="6094188"/>
            <a:ext cx="309416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800" dirty="0">
                <a:solidFill>
                  <a:schemeClr val="bg1"/>
                </a:solidFill>
                <a:latin typeface="+mn-ea"/>
                <a:ea typeface="+mn-ea"/>
              </a:rPr>
              <a:t>이 자료는 </a:t>
            </a:r>
            <a:r>
              <a:rPr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Elixirr</a:t>
            </a:r>
            <a:r>
              <a:rPr lang="ko-KR" altLang="en-US" sz="800" dirty="0">
                <a:solidFill>
                  <a:schemeClr val="bg1"/>
                </a:solidFill>
                <a:latin typeface="+mn-ea"/>
                <a:ea typeface="+mn-ea"/>
              </a:rPr>
              <a:t>의 사전 서면 승인 없이 외부에 배포하기 위해 그 일부를 배포</a:t>
            </a:r>
            <a:r>
              <a:rPr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+mn-ea"/>
                <a:ea typeface="+mn-ea"/>
              </a:rPr>
              <a:t>인용 또는 복제 할 수 없습니다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© Copyright </a:t>
            </a:r>
            <a:r>
              <a:rPr lang="en-US" altLang="ko-KR" sz="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Elixirr</a:t>
            </a:r>
            <a:endParaRPr lang="en-US" altLang="ko-KR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52FD1-DAA2-4160-9A37-75DCA416CF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3" y="229483"/>
            <a:ext cx="733507" cy="179441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ECA42A0B-F591-40FD-A376-561DB5C731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358" y="3572388"/>
            <a:ext cx="4825665" cy="1283587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lnSpc>
                <a:spcPct val="130000"/>
              </a:lnSpc>
              <a:defRPr lang="ko-KR" altLang="en-US"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2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30137" y="1628554"/>
            <a:ext cx="8167006" cy="820737"/>
          </a:xfrm>
        </p:spPr>
        <p:txBody>
          <a:bodyPr anchor="ctr">
            <a:normAutofit/>
          </a:bodyPr>
          <a:lstStyle>
            <a:lvl1pPr algn="l"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30137" y="2746251"/>
            <a:ext cx="8167006" cy="2264661"/>
          </a:xfrm>
        </p:spPr>
        <p:txBody>
          <a:bodyPr vert="horz" lIns="91440" tIns="144000" rIns="91440" bIns="45720" rtlCol="0" anchor="t">
            <a:noAutofit/>
          </a:bodyPr>
          <a:lstStyle>
            <a:lvl1pPr>
              <a:lnSpc>
                <a:spcPct val="150000"/>
              </a:lnSpc>
              <a:defRPr lang="ko-KR" altLang="en-US" sz="180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부제목 스타일 편집</a:t>
            </a:r>
          </a:p>
        </p:txBody>
      </p:sp>
      <p:cxnSp>
        <p:nvCxnSpPr>
          <p:cNvPr id="7" name="Straight Connector 9"/>
          <p:cNvCxnSpPr/>
          <p:nvPr userDrawn="1"/>
        </p:nvCxnSpPr>
        <p:spPr>
          <a:xfrm>
            <a:off x="1302986" y="1531951"/>
            <a:ext cx="0" cy="35640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620E6F9-7E59-4E50-B0D1-269D80F6A4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4" y="238538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8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36697" y="6453541"/>
            <a:ext cx="574264" cy="365125"/>
          </a:xfrm>
        </p:spPr>
        <p:txBody>
          <a:bodyPr/>
          <a:lstStyle>
            <a:lvl1pPr algn="ctr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17FF04D-1F66-457B-B25A-8FFFDDF0E10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40648" y="857897"/>
            <a:ext cx="113386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40A7C18-3DF5-4EBC-8440-9DD647F7E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12" y="6556589"/>
            <a:ext cx="662764" cy="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FF04D-1F66-457B-B25A-8FFFDDF0E1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FF04D-1F66-457B-B25A-8FFFDDF0E1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4.svg"/><Relationship Id="rId20" Type="http://schemas.openxmlformats.org/officeDocument/2006/relationships/image" Target="../media/image48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19" Type="http://schemas.openxmlformats.org/officeDocument/2006/relationships/image" Target="../media/image47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Relationship Id="rId22" Type="http://schemas.openxmlformats.org/officeDocument/2006/relationships/image" Target="../media/image5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5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7.png"/><Relationship Id="rId1" Type="http://schemas.openxmlformats.org/officeDocument/2006/relationships/tags" Target="../tags/tag16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77.pn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76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1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34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Relationship Id="rId6" Type="http://schemas.openxmlformats.org/officeDocument/2006/relationships/image" Target="../media/image33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82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4.xml"/><Relationship Id="rId6" Type="http://schemas.openxmlformats.org/officeDocument/2006/relationships/image" Target="../media/image81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Relationship Id="rId9" Type="http://schemas.openxmlformats.org/officeDocument/2006/relationships/image" Target="../media/image8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89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5" Type="http://schemas.openxmlformats.org/officeDocument/2006/relationships/hyperlink" Target="noaa.gov" TargetMode="Externa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underground.com/history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8.jpeg"/><Relationship Id="rId7" Type="http://schemas.openxmlformats.org/officeDocument/2006/relationships/image" Target="../media/image10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10" Type="http://schemas.openxmlformats.org/officeDocument/2006/relationships/hyperlink" Target="https://en.wikipedia.org/wiki/List_of_NASA_missions" TargetMode="External"/><Relationship Id="rId4" Type="http://schemas.openxmlformats.org/officeDocument/2006/relationships/image" Target="../media/image99.jpeg"/><Relationship Id="rId9" Type="http://schemas.openxmlformats.org/officeDocument/2006/relationships/image" Target="../media/image10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11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23.png"/><Relationship Id="rId7" Type="http://schemas.openxmlformats.org/officeDocument/2006/relationships/image" Target="../media/image39.png"/><Relationship Id="rId12" Type="http://schemas.openxmlformats.org/officeDocument/2006/relationships/image" Target="../media/image109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svg"/><Relationship Id="rId11" Type="http://schemas.openxmlformats.org/officeDocument/2006/relationships/image" Target="../media/image108.png"/><Relationship Id="rId5" Type="http://schemas.openxmlformats.org/officeDocument/2006/relationships/image" Target="../media/image49.png"/><Relationship Id="rId10" Type="http://schemas.openxmlformats.org/officeDocument/2006/relationships/image" Target="../media/image48.svg"/><Relationship Id="rId4" Type="http://schemas.openxmlformats.org/officeDocument/2006/relationships/image" Target="../media/image124.svg"/><Relationship Id="rId9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2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124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84.svg"/><Relationship Id="rId4" Type="http://schemas.openxmlformats.org/officeDocument/2006/relationships/image" Target="../media/image86.svg"/><Relationship Id="rId9" Type="http://schemas.openxmlformats.org/officeDocument/2006/relationships/image" Target="../media/image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Relationship Id="rId4" Type="http://schemas.openxmlformats.org/officeDocument/2006/relationships/image" Target="../media/image1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sv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6F8EB-C5D0-47F2-919D-B7D10957B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434" y="1150953"/>
            <a:ext cx="5306925" cy="646331"/>
          </a:xfrm>
        </p:spPr>
        <p:txBody>
          <a:bodyPr>
            <a:noAutofit/>
          </a:bodyPr>
          <a:lstStyle/>
          <a:p>
            <a:r>
              <a:rPr lang="ko-KR" altLang="en-US" b="1" dirty="0" err="1"/>
              <a:t>클라우드</a:t>
            </a:r>
            <a:r>
              <a:rPr lang="ko-KR" altLang="en-US" b="1" dirty="0"/>
              <a:t> 컴퓨팅 입문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6A0545FC-D060-4B19-B3C8-12910607B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095" y="1590610"/>
            <a:ext cx="4826000" cy="861626"/>
          </a:xfrm>
        </p:spPr>
        <p:txBody>
          <a:bodyPr>
            <a:normAutofit/>
          </a:bodyPr>
          <a:lstStyle/>
          <a:p>
            <a:r>
              <a:rPr altLang="en-US" sz="2200"/>
              <a:t>데이터 과학도를 위한 클라우드 컴퓨팅</a:t>
            </a:r>
            <a:endParaRPr lang="ko-KR" alt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8938400" y="470385"/>
            <a:ext cx="2930674" cy="104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4400" b="1" dirty="0"/>
              <a:t>Week 1~2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599587" y="3758529"/>
            <a:ext cx="5141151" cy="254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b="1" dirty="0">
                <a:solidFill>
                  <a:schemeClr val="tx2"/>
                </a:solidFill>
              </a:rPr>
              <a:t>MS Azure</a:t>
            </a:r>
          </a:p>
          <a:p>
            <a:pPr algn="r">
              <a:lnSpc>
                <a:spcPct val="150000"/>
              </a:lnSpc>
            </a:pPr>
            <a:r>
              <a:rPr lang="en-US" altLang="ko-KR" sz="3600" b="1" dirty="0">
                <a:solidFill>
                  <a:schemeClr val="tx2"/>
                </a:solidFill>
              </a:rPr>
              <a:t>ML Designer</a:t>
            </a:r>
            <a:r>
              <a:rPr lang="ko-KR" altLang="en-US" sz="3600" b="1" dirty="0">
                <a:solidFill>
                  <a:schemeClr val="tx2"/>
                </a:solidFill>
              </a:rPr>
              <a:t>를 활용한</a:t>
            </a:r>
            <a:endParaRPr lang="en-US" altLang="ko-KR" sz="3600" b="1" dirty="0">
              <a:solidFill>
                <a:schemeClr val="tx2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3600" b="1" dirty="0">
                <a:solidFill>
                  <a:schemeClr val="tx2"/>
                </a:solidFill>
              </a:rPr>
              <a:t>분류 모델</a:t>
            </a:r>
          </a:p>
        </p:txBody>
      </p:sp>
    </p:spTree>
    <p:extLst>
      <p:ext uri="{BB962C8B-B14F-4D97-AF65-F5344CB8AC3E}">
        <p14:creationId xmlns:p14="http://schemas.microsoft.com/office/powerpoint/2010/main" val="226716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27F8E-1A84-469E-8DF3-FD08B780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</a:t>
            </a:r>
            <a:r>
              <a:rPr lang="en-US" altLang="ko-KR" dirty="0"/>
              <a:t>vs </a:t>
            </a:r>
            <a:r>
              <a:rPr lang="ko-KR" altLang="en-US" dirty="0"/>
              <a:t>머신러닝 </a:t>
            </a:r>
            <a:r>
              <a:rPr lang="en-US" altLang="ko-KR" dirty="0"/>
              <a:t>vs </a:t>
            </a:r>
            <a:r>
              <a:rPr lang="ko-KR" altLang="en-US" dirty="0"/>
              <a:t>딥러닝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212606-F8ED-4E83-B11D-EF60619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10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98690A-56A3-4833-ADAC-77C675B28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55" y="1995940"/>
            <a:ext cx="5907464" cy="3089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1E924-E54D-4C3E-B841-2E1E4C00EE90}"/>
              </a:ext>
            </a:extLst>
          </p:cNvPr>
          <p:cNvSpPr txBox="1"/>
          <p:nvPr/>
        </p:nvSpPr>
        <p:spPr>
          <a:xfrm>
            <a:off x="515938" y="6408756"/>
            <a:ext cx="29993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출처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https: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//blogsabo.ahnlab.com/2605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8842FA-7EE1-4CAC-81F9-8577563498C0}"/>
              </a:ext>
            </a:extLst>
          </p:cNvPr>
          <p:cNvSpPr/>
          <p:nvPr/>
        </p:nvSpPr>
        <p:spPr>
          <a:xfrm>
            <a:off x="515938" y="1110989"/>
            <a:ext cx="4945258" cy="113476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인공지능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(Artificial Intelligence) 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인간의 학습능력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추론능력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자연어 이해능력 등을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컴퓨터 프로그래밍으로 실현한 기술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08F184-CA28-4C9E-BF0C-136458AEA78C}"/>
              </a:ext>
            </a:extLst>
          </p:cNvPr>
          <p:cNvSpPr/>
          <p:nvPr/>
        </p:nvSpPr>
        <p:spPr>
          <a:xfrm>
            <a:off x="515938" y="2496808"/>
            <a:ext cx="4945258" cy="15478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머신러닝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(Machine Learning) </a:t>
            </a: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인공지능 연구 분야 중 하나로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기계가 코드로 명시하지 않은 동작을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정제된 데이터로부터 학습하여 스스로 패턴을 찾아 작업을 실행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할 수 있도록 하는 알고리즘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534947-279C-491D-89EA-2A7C78DBC917}"/>
              </a:ext>
            </a:extLst>
          </p:cNvPr>
          <p:cNvSpPr/>
          <p:nvPr/>
        </p:nvSpPr>
        <p:spPr>
          <a:xfrm>
            <a:off x="515938" y="4295689"/>
            <a:ext cx="4945258" cy="19111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딥러닝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(Deep Learning) </a:t>
            </a: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머신러닝의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 일부로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인간의 뇌 신경망을 모방한 인공신경망의 일종이다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머신러닝과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 다르게 데이터를 사람이 추출해서 학습시키는 것이 아니라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데이터 자체를 전달하여 학습시키며 인공신경망 구조를 이용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8FA24-1E25-4E0D-B75F-2F1799E16FAA}"/>
              </a:ext>
            </a:extLst>
          </p:cNvPr>
          <p:cNvSpPr txBox="1"/>
          <p:nvPr/>
        </p:nvSpPr>
        <p:spPr>
          <a:xfrm>
            <a:off x="8855149" y="1995939"/>
            <a:ext cx="5190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✓"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CE2D1-847A-4F1D-8E43-B950241DE2D3}"/>
              </a:ext>
            </a:extLst>
          </p:cNvPr>
          <p:cNvSpPr txBox="1"/>
          <p:nvPr/>
        </p:nvSpPr>
        <p:spPr>
          <a:xfrm>
            <a:off x="6821013" y="1953365"/>
            <a:ext cx="5190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✓"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5A622-7121-478A-861B-392A5E8C8490}"/>
              </a:ext>
            </a:extLst>
          </p:cNvPr>
          <p:cNvSpPr txBox="1"/>
          <p:nvPr/>
        </p:nvSpPr>
        <p:spPr>
          <a:xfrm>
            <a:off x="10547939" y="2105563"/>
            <a:ext cx="5190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✓"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19117-F6F2-D47B-9756-F375BA0622D3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extLst>
      <p:ext uri="{BB962C8B-B14F-4D97-AF65-F5344CB8AC3E}">
        <p14:creationId xmlns:p14="http://schemas.microsoft.com/office/powerpoint/2010/main" val="5765683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FCA7F-1441-4EE4-B60A-7621C34F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정확도 </a:t>
            </a:r>
            <a:r>
              <a:rPr lang="en-US" altLang="ko-KR" dirty="0"/>
              <a:t>(Accuracy)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C76D6-1F42-4A71-ABDF-A7D34AE24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정확도는</a:t>
            </a:r>
            <a:r>
              <a:rPr lang="en-US" altLang="ko-KR" dirty="0"/>
              <a:t> </a:t>
            </a:r>
            <a:r>
              <a:rPr lang="ko-KR" altLang="en-US" dirty="0"/>
              <a:t>예측치가 실제 데이터와 동일한 경우의 비율을 계산합니다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A94DA1-931A-47D8-9A4B-E18A81D5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100</a:t>
            </a:fld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D6B19D-44AF-43D7-B51F-52906AD62D47}"/>
              </a:ext>
            </a:extLst>
          </p:cNvPr>
          <p:cNvSpPr txBox="1"/>
          <p:nvPr/>
        </p:nvSpPr>
        <p:spPr>
          <a:xfrm>
            <a:off x="3493907" y="1781076"/>
            <a:ext cx="164304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실제 데이터 값</a:t>
            </a:r>
            <a:endParaRPr lang="en-US" altLang="ko-KR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27295-381B-45EC-8572-C9480F5C9DD5}"/>
              </a:ext>
            </a:extLst>
          </p:cNvPr>
          <p:cNvSpPr txBox="1"/>
          <p:nvPr/>
        </p:nvSpPr>
        <p:spPr>
          <a:xfrm>
            <a:off x="2716305" y="2149295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네 </a:t>
            </a:r>
            <a:r>
              <a:rPr lang="en-US" altLang="ko-KR" sz="1400" dirty="0"/>
              <a:t>(T)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263A17-9AE8-4C5E-AE12-3D4C24637DD4}"/>
              </a:ext>
            </a:extLst>
          </p:cNvPr>
          <p:cNvSpPr txBox="1"/>
          <p:nvPr/>
        </p:nvSpPr>
        <p:spPr>
          <a:xfrm>
            <a:off x="4379143" y="2149295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아니오 </a:t>
            </a:r>
            <a:r>
              <a:rPr lang="en-US" altLang="ko-KR" sz="1400" dirty="0"/>
              <a:t>(F)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0D6C31-0C7C-40B7-A846-DE8B63F1814D}"/>
              </a:ext>
            </a:extLst>
          </p:cNvPr>
          <p:cNvSpPr txBox="1"/>
          <p:nvPr/>
        </p:nvSpPr>
        <p:spPr>
          <a:xfrm>
            <a:off x="828277" y="3813631"/>
            <a:ext cx="774896" cy="79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모델</a:t>
            </a:r>
            <a:endParaRPr lang="en-US" altLang="ko-KR" sz="1400" dirty="0"/>
          </a:p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예측치</a:t>
            </a:r>
            <a:endParaRPr lang="en-US" altLang="ko-KR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9E7757-9D8E-4961-9771-BB17BA423120}"/>
              </a:ext>
            </a:extLst>
          </p:cNvPr>
          <p:cNvSpPr txBox="1"/>
          <p:nvPr/>
        </p:nvSpPr>
        <p:spPr>
          <a:xfrm>
            <a:off x="1343554" y="3334548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네 </a:t>
            </a:r>
            <a:r>
              <a:rPr lang="en-US" altLang="ko-KR" sz="1400" dirty="0"/>
              <a:t>(T)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ABB385-A0BD-4664-ABF0-D619FA75630C}"/>
              </a:ext>
            </a:extLst>
          </p:cNvPr>
          <p:cNvSpPr txBox="1"/>
          <p:nvPr/>
        </p:nvSpPr>
        <p:spPr>
          <a:xfrm>
            <a:off x="1296787" y="4954877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아니오 </a:t>
            </a:r>
            <a:r>
              <a:rPr lang="en-US" altLang="ko-KR" sz="1400" dirty="0"/>
              <a:t>(F)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0BCF0A-3DA6-49CB-9B27-9030A645CBC7}"/>
              </a:ext>
            </a:extLst>
          </p:cNvPr>
          <p:cNvSpPr/>
          <p:nvPr/>
        </p:nvSpPr>
        <p:spPr bwMode="white">
          <a:xfrm>
            <a:off x="2426798" y="2676801"/>
            <a:ext cx="3594433" cy="35944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115D5D-953A-4962-8C8C-676416F0501E}"/>
              </a:ext>
            </a:extLst>
          </p:cNvPr>
          <p:cNvCxnSpPr>
            <a:cxnSpLocks/>
            <a:stCxn id="34" idx="1"/>
            <a:endCxn id="34" idx="3"/>
          </p:cNvCxnSpPr>
          <p:nvPr/>
        </p:nvCxnSpPr>
        <p:spPr>
          <a:xfrm>
            <a:off x="2426798" y="4474017"/>
            <a:ext cx="359443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E618117-B92C-44FF-A58B-D13CF8EB57FC}"/>
              </a:ext>
            </a:extLst>
          </p:cNvPr>
          <p:cNvCxnSpPr>
            <a:cxnSpLocks/>
            <a:stCxn id="34" idx="0"/>
            <a:endCxn id="34" idx="2"/>
          </p:cNvCxnSpPr>
          <p:nvPr/>
        </p:nvCxnSpPr>
        <p:spPr>
          <a:xfrm>
            <a:off x="4224015" y="2676801"/>
            <a:ext cx="0" cy="359443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7895816-F88D-43C8-B837-D214DD7BC54C}"/>
              </a:ext>
            </a:extLst>
          </p:cNvPr>
          <p:cNvSpPr/>
          <p:nvPr/>
        </p:nvSpPr>
        <p:spPr bwMode="white">
          <a:xfrm>
            <a:off x="2417740" y="2676801"/>
            <a:ext cx="1801409" cy="17972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TP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(True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Positive)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65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F708A2-49EA-47B2-BA43-3CE926B33593}"/>
              </a:ext>
            </a:extLst>
          </p:cNvPr>
          <p:cNvSpPr/>
          <p:nvPr/>
        </p:nvSpPr>
        <p:spPr bwMode="white">
          <a:xfrm>
            <a:off x="4219821" y="4474018"/>
            <a:ext cx="1801409" cy="17972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TN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(True Negative)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24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57F076-9A83-46CD-ADE4-B7123F823C25}"/>
              </a:ext>
            </a:extLst>
          </p:cNvPr>
          <p:cNvSpPr/>
          <p:nvPr/>
        </p:nvSpPr>
        <p:spPr bwMode="white">
          <a:xfrm>
            <a:off x="4219821" y="2675540"/>
            <a:ext cx="1801409" cy="1797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FP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(False Positive)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452DF1-B46F-4CEB-B5BF-2C0E878EBBAA}"/>
              </a:ext>
            </a:extLst>
          </p:cNvPr>
          <p:cNvSpPr/>
          <p:nvPr/>
        </p:nvSpPr>
        <p:spPr bwMode="white">
          <a:xfrm>
            <a:off x="2417740" y="4474018"/>
            <a:ext cx="1801409" cy="1797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FN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(False Negative)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A6DDB9-D8E4-4399-91DB-2B05DC89AB96}"/>
              </a:ext>
            </a:extLst>
          </p:cNvPr>
          <p:cNvSpPr/>
          <p:nvPr/>
        </p:nvSpPr>
        <p:spPr bwMode="white">
          <a:xfrm>
            <a:off x="2329543" y="2591520"/>
            <a:ext cx="1985888" cy="20205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ED029E-1F75-446F-99F9-63DADA2A5C00}"/>
              </a:ext>
            </a:extLst>
          </p:cNvPr>
          <p:cNvSpPr/>
          <p:nvPr/>
        </p:nvSpPr>
        <p:spPr bwMode="white">
          <a:xfrm>
            <a:off x="4144011" y="4374963"/>
            <a:ext cx="1985888" cy="20205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A29D8C-AEFD-48C9-A82E-A81FB43320AC}"/>
              </a:ext>
            </a:extLst>
          </p:cNvPr>
          <p:cNvSpPr txBox="1"/>
          <p:nvPr/>
        </p:nvSpPr>
        <p:spPr>
          <a:xfrm>
            <a:off x="6701183" y="2761326"/>
            <a:ext cx="1210325" cy="79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정확도</a:t>
            </a:r>
            <a:endParaRPr lang="en-US" altLang="ko-KR" sz="1400" dirty="0"/>
          </a:p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(Accuracy)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79E20E-A53D-436E-95A6-629B501EAEA9}"/>
              </a:ext>
            </a:extLst>
          </p:cNvPr>
          <p:cNvSpPr txBox="1"/>
          <p:nvPr/>
        </p:nvSpPr>
        <p:spPr>
          <a:xfrm>
            <a:off x="7478988" y="2923453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F5348-48A1-4F4C-858B-AC99D2B41D51}"/>
              </a:ext>
            </a:extLst>
          </p:cNvPr>
          <p:cNvSpPr txBox="1"/>
          <p:nvPr/>
        </p:nvSpPr>
        <p:spPr>
          <a:xfrm>
            <a:off x="9015882" y="2580507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TP + TN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CDC29D-1976-493A-84D6-63D54A2C029F}"/>
              </a:ext>
            </a:extLst>
          </p:cNvPr>
          <p:cNvSpPr txBox="1"/>
          <p:nvPr/>
        </p:nvSpPr>
        <p:spPr>
          <a:xfrm>
            <a:off x="8173681" y="3303966"/>
            <a:ext cx="2842287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TP + FN + FP +  TN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FD443F-F17C-441A-8EF4-8EA02B27AFAF}"/>
              </a:ext>
            </a:extLst>
          </p:cNvPr>
          <p:cNvCxnSpPr/>
          <p:nvPr/>
        </p:nvCxnSpPr>
        <p:spPr>
          <a:xfrm>
            <a:off x="8383701" y="3198099"/>
            <a:ext cx="2474685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E34D841-2AF6-45BD-BF2F-53CD0898C842}"/>
              </a:ext>
            </a:extLst>
          </p:cNvPr>
          <p:cNvSpPr txBox="1"/>
          <p:nvPr/>
        </p:nvSpPr>
        <p:spPr>
          <a:xfrm>
            <a:off x="7478988" y="4395452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FD217B-86B2-45BB-9D88-0A45459D8091}"/>
              </a:ext>
            </a:extLst>
          </p:cNvPr>
          <p:cNvSpPr txBox="1"/>
          <p:nvPr/>
        </p:nvSpPr>
        <p:spPr>
          <a:xfrm>
            <a:off x="9015882" y="4052506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65 + 24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283B79-F357-40A8-95CC-0B16F2C8599D}"/>
              </a:ext>
            </a:extLst>
          </p:cNvPr>
          <p:cNvSpPr txBox="1"/>
          <p:nvPr/>
        </p:nvSpPr>
        <p:spPr>
          <a:xfrm>
            <a:off x="8173681" y="4775965"/>
            <a:ext cx="2842287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65 + 0 + 1 +  24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6A05A71-4FD3-4DA8-A3B1-38EEAD05A43D}"/>
              </a:ext>
            </a:extLst>
          </p:cNvPr>
          <p:cNvCxnSpPr/>
          <p:nvPr/>
        </p:nvCxnSpPr>
        <p:spPr>
          <a:xfrm>
            <a:off x="8383701" y="4670098"/>
            <a:ext cx="2474685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2E4936C-84FF-4A1A-AF77-07E0E9EB22AB}"/>
              </a:ext>
            </a:extLst>
          </p:cNvPr>
          <p:cNvSpPr txBox="1"/>
          <p:nvPr/>
        </p:nvSpPr>
        <p:spPr>
          <a:xfrm>
            <a:off x="7478988" y="5524506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=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49D81C-21D4-403B-A340-7B62CCB59A53}"/>
              </a:ext>
            </a:extLst>
          </p:cNvPr>
          <p:cNvSpPr txBox="1"/>
          <p:nvPr/>
        </p:nvSpPr>
        <p:spPr>
          <a:xfrm>
            <a:off x="9015882" y="5524505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0.989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F8642-B37E-141E-BFDE-F08BD8DB5F2F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모델링 평가</a:t>
            </a:r>
          </a:p>
        </p:txBody>
      </p:sp>
    </p:spTree>
    <p:extLst>
      <p:ext uri="{BB962C8B-B14F-4D97-AF65-F5344CB8AC3E}">
        <p14:creationId xmlns:p14="http://schemas.microsoft.com/office/powerpoint/2010/main" val="260284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22F158A-C121-4B30-BBF4-CDCA5AE1ED9C}"/>
              </a:ext>
            </a:extLst>
          </p:cNvPr>
          <p:cNvCxnSpPr>
            <a:cxnSpLocks/>
          </p:cNvCxnSpPr>
          <p:nvPr/>
        </p:nvCxnSpPr>
        <p:spPr>
          <a:xfrm flipV="1">
            <a:off x="7179224" y="2690842"/>
            <a:ext cx="1561599" cy="312319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7199CF-5B2E-4E72-A18E-DCF7AC86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예시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3C752F-9036-4D9C-B911-760E76685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데이터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x, y</a:t>
            </a:r>
            <a:r>
              <a:rPr lang="ko-KR" altLang="en-US" dirty="0"/>
              <a:t>의 좌표</a:t>
            </a:r>
            <a:r>
              <a:rPr lang="en-US" altLang="ko-KR" dirty="0"/>
              <a:t>)</a:t>
            </a:r>
            <a:r>
              <a:rPr lang="ko-KR" altLang="en-US" dirty="0"/>
              <a:t>를 가장 잘 표현할 수 있는 선형 방정식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y = ax + b)</a:t>
            </a:r>
            <a:r>
              <a:rPr lang="ko-KR" altLang="en-US" dirty="0"/>
              <a:t>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1BFE2-EE39-4154-B6DD-8BE332C0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11</a:t>
            </a:fld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F8A1C2-0252-4D95-996E-1414C322CB8F}"/>
              </a:ext>
            </a:extLst>
          </p:cNvPr>
          <p:cNvSpPr txBox="1"/>
          <p:nvPr/>
        </p:nvSpPr>
        <p:spPr>
          <a:xfrm>
            <a:off x="1022643" y="3581300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0BA3A0-8BE6-46B7-8F0C-41FF87707F7E}"/>
              </a:ext>
            </a:extLst>
          </p:cNvPr>
          <p:cNvSpPr txBox="1"/>
          <p:nvPr/>
        </p:nvSpPr>
        <p:spPr>
          <a:xfrm>
            <a:off x="3183397" y="6169169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1067174-D168-4BAC-B77F-F68AB9F121B3}"/>
              </a:ext>
            </a:extLst>
          </p:cNvPr>
          <p:cNvCxnSpPr>
            <a:endCxn id="25" idx="0"/>
          </p:cNvCxnSpPr>
          <p:nvPr/>
        </p:nvCxnSpPr>
        <p:spPr>
          <a:xfrm flipV="1">
            <a:off x="1896123" y="2690842"/>
            <a:ext cx="1561599" cy="312319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66FAA8-8118-4B16-A1FF-0C377E1C030D}"/>
              </a:ext>
            </a:extLst>
          </p:cNvPr>
          <p:cNvSpPr/>
          <p:nvPr/>
        </p:nvSpPr>
        <p:spPr bwMode="white">
          <a:xfrm>
            <a:off x="1896124" y="2690842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78C41E-3A4E-44E8-BCD9-05F645BA2AF9}"/>
              </a:ext>
            </a:extLst>
          </p:cNvPr>
          <p:cNvSpPr txBox="1"/>
          <p:nvPr/>
        </p:nvSpPr>
        <p:spPr>
          <a:xfrm>
            <a:off x="1571584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47EB0-F99D-4C77-B07E-552FB93490C7}"/>
              </a:ext>
            </a:extLst>
          </p:cNvPr>
          <p:cNvSpPr txBox="1"/>
          <p:nvPr/>
        </p:nvSpPr>
        <p:spPr>
          <a:xfrm>
            <a:off x="2092070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90035-7020-4B3E-99C8-F6D48171959E}"/>
              </a:ext>
            </a:extLst>
          </p:cNvPr>
          <p:cNvSpPr txBox="1"/>
          <p:nvPr/>
        </p:nvSpPr>
        <p:spPr>
          <a:xfrm>
            <a:off x="2612556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FFA1D8-E7E6-4B49-A212-8CABC3959189}"/>
              </a:ext>
            </a:extLst>
          </p:cNvPr>
          <p:cNvSpPr txBox="1"/>
          <p:nvPr/>
        </p:nvSpPr>
        <p:spPr>
          <a:xfrm>
            <a:off x="3133042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FAFE31-EE44-4D9C-BC18-A4F21CBC8F02}"/>
              </a:ext>
            </a:extLst>
          </p:cNvPr>
          <p:cNvSpPr txBox="1"/>
          <p:nvPr/>
        </p:nvSpPr>
        <p:spPr>
          <a:xfrm>
            <a:off x="3653528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0EE124-725B-44FF-AF18-C02EDD590863}"/>
              </a:ext>
            </a:extLst>
          </p:cNvPr>
          <p:cNvSpPr txBox="1"/>
          <p:nvPr/>
        </p:nvSpPr>
        <p:spPr>
          <a:xfrm>
            <a:off x="4174014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FF09C5-EAE5-459B-920C-6B6477B2BE53}"/>
              </a:ext>
            </a:extLst>
          </p:cNvPr>
          <p:cNvSpPr txBox="1"/>
          <p:nvPr/>
        </p:nvSpPr>
        <p:spPr>
          <a:xfrm>
            <a:off x="4694500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318C25-A798-4692-988A-01EE8AB0BC2D}"/>
              </a:ext>
            </a:extLst>
          </p:cNvPr>
          <p:cNvSpPr txBox="1"/>
          <p:nvPr/>
        </p:nvSpPr>
        <p:spPr>
          <a:xfrm>
            <a:off x="1528999" y="53086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071C8A-F735-403D-8297-E5B67E830165}"/>
              </a:ext>
            </a:extLst>
          </p:cNvPr>
          <p:cNvSpPr txBox="1"/>
          <p:nvPr/>
        </p:nvSpPr>
        <p:spPr>
          <a:xfrm>
            <a:off x="1528999" y="480332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082041-1438-4017-A9EB-6AFB5EE40295}"/>
              </a:ext>
            </a:extLst>
          </p:cNvPr>
          <p:cNvSpPr txBox="1"/>
          <p:nvPr/>
        </p:nvSpPr>
        <p:spPr>
          <a:xfrm>
            <a:off x="1528999" y="429796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049EA-C94E-4F4A-9113-E47F0213F120}"/>
              </a:ext>
            </a:extLst>
          </p:cNvPr>
          <p:cNvSpPr txBox="1"/>
          <p:nvPr/>
        </p:nvSpPr>
        <p:spPr>
          <a:xfrm>
            <a:off x="1528999" y="379260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2FDE01-932C-4897-8EBB-0864BB32722E}"/>
              </a:ext>
            </a:extLst>
          </p:cNvPr>
          <p:cNvSpPr txBox="1"/>
          <p:nvPr/>
        </p:nvSpPr>
        <p:spPr>
          <a:xfrm>
            <a:off x="1528999" y="328724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CB4AAD-A941-4D07-8BC5-71C5F2A27640}"/>
              </a:ext>
            </a:extLst>
          </p:cNvPr>
          <p:cNvSpPr txBox="1"/>
          <p:nvPr/>
        </p:nvSpPr>
        <p:spPr>
          <a:xfrm>
            <a:off x="1528999" y="27818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DF4CAB5-E295-4730-9797-F11FF039D1A9}"/>
              </a:ext>
            </a:extLst>
          </p:cNvPr>
          <p:cNvSpPr/>
          <p:nvPr/>
        </p:nvSpPr>
        <p:spPr bwMode="white">
          <a:xfrm>
            <a:off x="2208224" y="499278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28BA1E4-BFB2-40A1-B2C6-A7CDD7164A54}"/>
              </a:ext>
            </a:extLst>
          </p:cNvPr>
          <p:cNvSpPr/>
          <p:nvPr/>
        </p:nvSpPr>
        <p:spPr bwMode="white">
          <a:xfrm>
            <a:off x="2728710" y="397420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216FF32-7682-4F6D-992E-C8DCE73D9A96}"/>
              </a:ext>
            </a:extLst>
          </p:cNvPr>
          <p:cNvSpPr/>
          <p:nvPr/>
        </p:nvSpPr>
        <p:spPr bwMode="white">
          <a:xfrm>
            <a:off x="3244748" y="290713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4D45A8-073D-4B78-B0FA-FF4498137EF3}"/>
              </a:ext>
            </a:extLst>
          </p:cNvPr>
          <p:cNvSpPr txBox="1"/>
          <p:nvPr/>
        </p:nvSpPr>
        <p:spPr>
          <a:xfrm>
            <a:off x="2420145" y="4803321"/>
            <a:ext cx="64339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(1, 2)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2BFC72-2CFE-4896-838C-A7E234A50850}"/>
              </a:ext>
            </a:extLst>
          </p:cNvPr>
          <p:cNvSpPr txBox="1"/>
          <p:nvPr/>
        </p:nvSpPr>
        <p:spPr>
          <a:xfrm>
            <a:off x="2935366" y="3784745"/>
            <a:ext cx="64339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(2, 4)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FEE576-69FC-49B0-AB0D-08207E68CE7A}"/>
              </a:ext>
            </a:extLst>
          </p:cNvPr>
          <p:cNvSpPr txBox="1"/>
          <p:nvPr/>
        </p:nvSpPr>
        <p:spPr>
          <a:xfrm>
            <a:off x="3464148" y="2781880"/>
            <a:ext cx="64339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(3, 6)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D2F66F-0692-4B59-8B5C-6B6B7DCB0D4B}"/>
              </a:ext>
            </a:extLst>
          </p:cNvPr>
          <p:cNvSpPr txBox="1"/>
          <p:nvPr/>
        </p:nvSpPr>
        <p:spPr>
          <a:xfrm>
            <a:off x="6298807" y="3581300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D8E21E2-5B69-4D77-89F4-AF9D8723F24A}"/>
              </a:ext>
            </a:extLst>
          </p:cNvPr>
          <p:cNvSpPr txBox="1"/>
          <p:nvPr/>
        </p:nvSpPr>
        <p:spPr>
          <a:xfrm>
            <a:off x="8924018" y="6169169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EFFB2C4-CC0D-42FC-9537-89B06AAB1E42}"/>
              </a:ext>
            </a:extLst>
          </p:cNvPr>
          <p:cNvSpPr/>
          <p:nvPr/>
        </p:nvSpPr>
        <p:spPr bwMode="white">
          <a:xfrm>
            <a:off x="7172288" y="2690842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D3E366-B226-49BD-972C-286A66530C1D}"/>
              </a:ext>
            </a:extLst>
          </p:cNvPr>
          <p:cNvSpPr txBox="1"/>
          <p:nvPr/>
        </p:nvSpPr>
        <p:spPr>
          <a:xfrm>
            <a:off x="6847748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4CDABC-FE88-4796-AF8F-7DE0870CF1E3}"/>
              </a:ext>
            </a:extLst>
          </p:cNvPr>
          <p:cNvSpPr txBox="1"/>
          <p:nvPr/>
        </p:nvSpPr>
        <p:spPr>
          <a:xfrm>
            <a:off x="7368234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206DBC-1039-494B-B3A6-94B43FBC4652}"/>
              </a:ext>
            </a:extLst>
          </p:cNvPr>
          <p:cNvSpPr txBox="1"/>
          <p:nvPr/>
        </p:nvSpPr>
        <p:spPr>
          <a:xfrm>
            <a:off x="7888720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8A977C2-81BB-45EF-8671-FB84BA7B0192}"/>
              </a:ext>
            </a:extLst>
          </p:cNvPr>
          <p:cNvSpPr txBox="1"/>
          <p:nvPr/>
        </p:nvSpPr>
        <p:spPr>
          <a:xfrm>
            <a:off x="8409206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48A52C7-1025-4BD7-84AB-8ECA524E1B57}"/>
              </a:ext>
            </a:extLst>
          </p:cNvPr>
          <p:cNvSpPr txBox="1"/>
          <p:nvPr/>
        </p:nvSpPr>
        <p:spPr>
          <a:xfrm>
            <a:off x="8929692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34B043D-95FC-417B-A8FC-AB72D9784DB1}"/>
              </a:ext>
            </a:extLst>
          </p:cNvPr>
          <p:cNvSpPr txBox="1"/>
          <p:nvPr/>
        </p:nvSpPr>
        <p:spPr>
          <a:xfrm>
            <a:off x="9450178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54C414-25AA-4CC5-B122-8FA91C1D253E}"/>
              </a:ext>
            </a:extLst>
          </p:cNvPr>
          <p:cNvSpPr txBox="1"/>
          <p:nvPr/>
        </p:nvSpPr>
        <p:spPr>
          <a:xfrm>
            <a:off x="9970664" y="58140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C691D2-22EE-4F58-8866-22760CAD323F}"/>
              </a:ext>
            </a:extLst>
          </p:cNvPr>
          <p:cNvSpPr txBox="1"/>
          <p:nvPr/>
        </p:nvSpPr>
        <p:spPr>
          <a:xfrm>
            <a:off x="6805163" y="53086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9F5A8CB-0D01-40BD-9E23-AAC6D7C8CE16}"/>
              </a:ext>
            </a:extLst>
          </p:cNvPr>
          <p:cNvSpPr txBox="1"/>
          <p:nvPr/>
        </p:nvSpPr>
        <p:spPr>
          <a:xfrm>
            <a:off x="6805163" y="480332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2E10464-4FE4-4796-9FDC-3794D7F88A77}"/>
              </a:ext>
            </a:extLst>
          </p:cNvPr>
          <p:cNvSpPr txBox="1"/>
          <p:nvPr/>
        </p:nvSpPr>
        <p:spPr>
          <a:xfrm>
            <a:off x="6805163" y="429796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9C9BC32-FF6C-4284-B22F-AC3E9E25C1B4}"/>
              </a:ext>
            </a:extLst>
          </p:cNvPr>
          <p:cNvSpPr txBox="1"/>
          <p:nvPr/>
        </p:nvSpPr>
        <p:spPr>
          <a:xfrm>
            <a:off x="6805163" y="379260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8506152-C410-437D-BBBE-1C29ECCAF759}"/>
              </a:ext>
            </a:extLst>
          </p:cNvPr>
          <p:cNvSpPr txBox="1"/>
          <p:nvPr/>
        </p:nvSpPr>
        <p:spPr>
          <a:xfrm>
            <a:off x="6805163" y="328724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2FD7E8-00DC-489A-A181-E64B741A4841}"/>
              </a:ext>
            </a:extLst>
          </p:cNvPr>
          <p:cNvSpPr txBox="1"/>
          <p:nvPr/>
        </p:nvSpPr>
        <p:spPr>
          <a:xfrm>
            <a:off x="6805163" y="27818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38A8D5A-53FA-44F4-A1D9-8D6208E17CF3}"/>
              </a:ext>
            </a:extLst>
          </p:cNvPr>
          <p:cNvSpPr/>
          <p:nvPr/>
        </p:nvSpPr>
        <p:spPr bwMode="white">
          <a:xfrm>
            <a:off x="7484388" y="499278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9A4A293-F247-4BCC-B0BC-01A8FD39CCD5}"/>
              </a:ext>
            </a:extLst>
          </p:cNvPr>
          <p:cNvSpPr/>
          <p:nvPr/>
        </p:nvSpPr>
        <p:spPr bwMode="white">
          <a:xfrm>
            <a:off x="8185964" y="393892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CE25001-C1EE-4AA9-8BC8-83DFF2FD600F}"/>
              </a:ext>
            </a:extLst>
          </p:cNvPr>
          <p:cNvSpPr/>
          <p:nvPr/>
        </p:nvSpPr>
        <p:spPr bwMode="white">
          <a:xfrm>
            <a:off x="8520912" y="290713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13C9C8-42CC-4896-8BDA-4C8F062D3E75}"/>
              </a:ext>
            </a:extLst>
          </p:cNvPr>
          <p:cNvSpPr txBox="1"/>
          <p:nvPr/>
        </p:nvSpPr>
        <p:spPr>
          <a:xfrm>
            <a:off x="8000968" y="2730196"/>
            <a:ext cx="643395" cy="51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84A6E5-C0C3-4F47-9256-1DBA70101421}"/>
              </a:ext>
            </a:extLst>
          </p:cNvPr>
          <p:cNvSpPr txBox="1"/>
          <p:nvPr/>
        </p:nvSpPr>
        <p:spPr>
          <a:xfrm>
            <a:off x="2177190" y="202575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프로그램으로 결과 계산 </a:t>
            </a:r>
            <a:r>
              <a:rPr lang="en-US" altLang="ko-KR" sz="1600" dirty="0"/>
              <a:t>( y=2x )</a:t>
            </a:r>
            <a:endParaRPr lang="ko-KR" altLang="en-US" sz="1600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24B9C219-54F2-44C2-8923-E52C124F728D}"/>
              </a:ext>
            </a:extLst>
          </p:cNvPr>
          <p:cNvCxnSpPr>
            <a:cxnSpLocks/>
          </p:cNvCxnSpPr>
          <p:nvPr/>
        </p:nvCxnSpPr>
        <p:spPr>
          <a:xfrm>
            <a:off x="1882791" y="2442823"/>
            <a:ext cx="305932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D811C44-E4F1-4011-92E3-18B1F0D0F7C4}"/>
              </a:ext>
            </a:extLst>
          </p:cNvPr>
          <p:cNvSpPr txBox="1"/>
          <p:nvPr/>
        </p:nvSpPr>
        <p:spPr>
          <a:xfrm>
            <a:off x="7346260" y="202575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데이터 기반으로 결과 예측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8E56EB75-59CA-417E-B5BB-EBAEF69F8B54}"/>
              </a:ext>
            </a:extLst>
          </p:cNvPr>
          <p:cNvCxnSpPr>
            <a:cxnSpLocks/>
          </p:cNvCxnSpPr>
          <p:nvPr/>
        </p:nvCxnSpPr>
        <p:spPr>
          <a:xfrm>
            <a:off x="7283342" y="2442823"/>
            <a:ext cx="2738772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AE740B66-17F4-4509-B578-BE85CA8F7F3C}"/>
              </a:ext>
            </a:extLst>
          </p:cNvPr>
          <p:cNvSpPr/>
          <p:nvPr/>
        </p:nvSpPr>
        <p:spPr bwMode="white">
          <a:xfrm>
            <a:off x="8158675" y="436018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3B3D779-854E-4B68-9566-FE4238D8D428}"/>
              </a:ext>
            </a:extLst>
          </p:cNvPr>
          <p:cNvSpPr/>
          <p:nvPr/>
        </p:nvSpPr>
        <p:spPr bwMode="white">
          <a:xfrm>
            <a:off x="7708305" y="477674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8EC85EDD-32D1-46D5-90CA-446ECC2F1207}"/>
              </a:ext>
            </a:extLst>
          </p:cNvPr>
          <p:cNvSpPr/>
          <p:nvPr/>
        </p:nvSpPr>
        <p:spPr bwMode="white">
          <a:xfrm>
            <a:off x="8092914" y="358186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7B47BE3-B47E-4380-AA47-D93E494F87BC}"/>
              </a:ext>
            </a:extLst>
          </p:cNvPr>
          <p:cNvSpPr/>
          <p:nvPr/>
        </p:nvSpPr>
        <p:spPr bwMode="white">
          <a:xfrm>
            <a:off x="8030957" y="329681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07BD232B-E15E-453C-A405-96519935DA9D}"/>
              </a:ext>
            </a:extLst>
          </p:cNvPr>
          <p:cNvSpPr/>
          <p:nvPr/>
        </p:nvSpPr>
        <p:spPr bwMode="white">
          <a:xfrm>
            <a:off x="8652728" y="328724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2096048-4EB7-45C9-B5F3-C89CC83FA1BB}"/>
              </a:ext>
            </a:extLst>
          </p:cNvPr>
          <p:cNvSpPr/>
          <p:nvPr/>
        </p:nvSpPr>
        <p:spPr bwMode="white">
          <a:xfrm>
            <a:off x="8916769" y="274738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515946BB-00FD-4AE1-9E34-3E6E75A922AB}"/>
              </a:ext>
            </a:extLst>
          </p:cNvPr>
          <p:cNvSpPr/>
          <p:nvPr/>
        </p:nvSpPr>
        <p:spPr bwMode="white">
          <a:xfrm>
            <a:off x="8401793" y="343224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97560EE-E1B1-4843-9D70-3B615944E0A6}"/>
              </a:ext>
            </a:extLst>
          </p:cNvPr>
          <p:cNvSpPr/>
          <p:nvPr/>
        </p:nvSpPr>
        <p:spPr bwMode="white">
          <a:xfrm>
            <a:off x="8334386" y="373547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F41A7D1-4131-4C61-86AB-5DB8CE8F49DE}"/>
              </a:ext>
            </a:extLst>
          </p:cNvPr>
          <p:cNvSpPr/>
          <p:nvPr/>
        </p:nvSpPr>
        <p:spPr bwMode="white">
          <a:xfrm>
            <a:off x="7937468" y="4092537"/>
            <a:ext cx="134814" cy="128416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B19BA-F983-F836-CB55-29FA80735D39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92F16E9-880F-AFFE-9EC4-0C55DE3554E4}"/>
              </a:ext>
            </a:extLst>
          </p:cNvPr>
          <p:cNvSpPr/>
          <p:nvPr/>
        </p:nvSpPr>
        <p:spPr bwMode="white">
          <a:xfrm>
            <a:off x="7950168" y="5743537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99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예시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8ABF-7C6E-4CF2-B1E3-7808E4DB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사용자가 </a:t>
            </a:r>
            <a:r>
              <a:rPr lang="ko-KR" altLang="en-US" dirty="0" err="1"/>
              <a:t>좋아요를</a:t>
            </a:r>
            <a:r>
              <a:rPr lang="ko-KR" altLang="en-US" dirty="0"/>
              <a:t> 누른 작품들을 바탕으로</a:t>
            </a:r>
            <a:r>
              <a:rPr lang="en-US" altLang="ko-KR" dirty="0"/>
              <a:t> </a:t>
            </a:r>
            <a:r>
              <a:rPr lang="ko-KR" altLang="en-US" dirty="0"/>
              <a:t>사용자가 좋아하는 영화의 유형을 파악</a:t>
            </a:r>
            <a:r>
              <a:rPr lang="en-US" altLang="ko-KR" dirty="0"/>
              <a:t>(= </a:t>
            </a:r>
            <a:r>
              <a:rPr lang="ko-KR" altLang="en-US" dirty="0"/>
              <a:t>규칙을 학습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ko-KR" altLang="en-US" b="1" dirty="0"/>
              <a:t>새로운 영화를 좋아할 지 예측</a:t>
            </a:r>
            <a:r>
              <a:rPr lang="ko-KR" altLang="en-US" dirty="0"/>
              <a:t> </a:t>
            </a:r>
            <a:r>
              <a:rPr lang="en-US" altLang="ko-KR" dirty="0"/>
              <a:t>(= </a:t>
            </a:r>
            <a:r>
              <a:rPr lang="ko-KR" altLang="en-US" dirty="0"/>
              <a:t>새로운 결과 예측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12</a:t>
            </a:fld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B54D3B-5344-42C3-8235-DFA62DF2B183}"/>
              </a:ext>
            </a:extLst>
          </p:cNvPr>
          <p:cNvSpPr/>
          <p:nvPr/>
        </p:nvSpPr>
        <p:spPr bwMode="white">
          <a:xfrm>
            <a:off x="1821543" y="2764820"/>
            <a:ext cx="3650343" cy="31350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9D7AC1-5718-400A-9C03-690E6BF89404}"/>
              </a:ext>
            </a:extLst>
          </p:cNvPr>
          <p:cNvSpPr txBox="1"/>
          <p:nvPr/>
        </p:nvSpPr>
        <p:spPr>
          <a:xfrm>
            <a:off x="4052672" y="5858177"/>
            <a:ext cx="146457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/>
              <a:t>액션</a:t>
            </a:r>
            <a:r>
              <a:rPr lang="en-US" altLang="ko-KR" sz="1400" dirty="0"/>
              <a:t>/</a:t>
            </a:r>
            <a:r>
              <a:rPr lang="ko-KR" altLang="en-US" sz="1400" dirty="0"/>
              <a:t>스릴러</a:t>
            </a:r>
            <a:endParaRPr lang="en-US" altLang="ko-KR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8A769F-9A94-4910-B145-ADD5A8CD8FCD}"/>
              </a:ext>
            </a:extLst>
          </p:cNvPr>
          <p:cNvSpPr txBox="1"/>
          <p:nvPr/>
        </p:nvSpPr>
        <p:spPr>
          <a:xfrm>
            <a:off x="2144043" y="5858177"/>
            <a:ext cx="146457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로맨스</a:t>
            </a:r>
            <a:r>
              <a:rPr lang="en-US" altLang="ko-KR" sz="1400" dirty="0"/>
              <a:t>/</a:t>
            </a:r>
            <a:r>
              <a:rPr lang="ko-KR" altLang="en-US" sz="1400" dirty="0"/>
              <a:t>코미디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63202D-42DE-4899-9D5C-EDC1E2AB6F9D}"/>
              </a:ext>
            </a:extLst>
          </p:cNvPr>
          <p:cNvSpPr txBox="1"/>
          <p:nvPr/>
        </p:nvSpPr>
        <p:spPr>
          <a:xfrm rot="16200000">
            <a:off x="824929" y="2918161"/>
            <a:ext cx="146457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드라마</a:t>
            </a:r>
            <a:endParaRPr lang="en-US" altLang="ko-KR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8FFEFB-FD07-4F94-93C9-8F6778BA894B}"/>
              </a:ext>
            </a:extLst>
          </p:cNvPr>
          <p:cNvSpPr txBox="1"/>
          <p:nvPr/>
        </p:nvSpPr>
        <p:spPr>
          <a:xfrm rot="16200000">
            <a:off x="799658" y="4419895"/>
            <a:ext cx="146457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영화</a:t>
            </a:r>
            <a:endParaRPr lang="en-US" altLang="ko-KR" sz="1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F6849A5-E2F9-4053-84F8-3EB946C0D1F2}"/>
              </a:ext>
            </a:extLst>
          </p:cNvPr>
          <p:cNvSpPr/>
          <p:nvPr/>
        </p:nvSpPr>
        <p:spPr bwMode="white">
          <a:xfrm>
            <a:off x="4384685" y="3628129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4ECFA-F408-4744-83B1-ED946541C8F7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3646714" y="2764820"/>
            <a:ext cx="1" cy="3135086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1742207-BE21-4F07-85BA-08253D5CF6A5}"/>
              </a:ext>
            </a:extLst>
          </p:cNvPr>
          <p:cNvCxnSpPr>
            <a:cxnSpLocks/>
            <a:stCxn id="26" idx="1"/>
            <a:endCxn id="26" idx="3"/>
          </p:cNvCxnSpPr>
          <p:nvPr/>
        </p:nvCxnSpPr>
        <p:spPr>
          <a:xfrm>
            <a:off x="1821543" y="4332363"/>
            <a:ext cx="365034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72041CA7-D1CA-4201-8CBB-CD8E974FA9F2}"/>
              </a:ext>
            </a:extLst>
          </p:cNvPr>
          <p:cNvSpPr/>
          <p:nvPr/>
        </p:nvSpPr>
        <p:spPr bwMode="white">
          <a:xfrm>
            <a:off x="4564085" y="3943377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88F9438-7327-4A32-A225-1C67EA482739}"/>
              </a:ext>
            </a:extLst>
          </p:cNvPr>
          <p:cNvSpPr/>
          <p:nvPr/>
        </p:nvSpPr>
        <p:spPr bwMode="white">
          <a:xfrm>
            <a:off x="3987143" y="4063859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8D5482-4515-459A-96D4-DBEC67616E2C}"/>
              </a:ext>
            </a:extLst>
          </p:cNvPr>
          <p:cNvSpPr/>
          <p:nvPr/>
        </p:nvSpPr>
        <p:spPr bwMode="white">
          <a:xfrm>
            <a:off x="4386055" y="4378836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6ABCAD9-5D4A-4FEF-82FF-9EEBA1C59105}"/>
              </a:ext>
            </a:extLst>
          </p:cNvPr>
          <p:cNvSpPr/>
          <p:nvPr/>
        </p:nvSpPr>
        <p:spPr bwMode="white">
          <a:xfrm>
            <a:off x="3938002" y="3176346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CADF7D-20C7-4F1A-8819-9DA6375359F1}"/>
              </a:ext>
            </a:extLst>
          </p:cNvPr>
          <p:cNvSpPr/>
          <p:nvPr/>
        </p:nvSpPr>
        <p:spPr bwMode="white">
          <a:xfrm>
            <a:off x="4645205" y="3443239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9758136-5A2C-4D35-9987-D10B3FDD07EB}"/>
              </a:ext>
            </a:extLst>
          </p:cNvPr>
          <p:cNvSpPr/>
          <p:nvPr/>
        </p:nvSpPr>
        <p:spPr bwMode="white">
          <a:xfrm>
            <a:off x="3258573" y="4534299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8136C10-3C88-4DE9-945F-8F6377D9CBB4}"/>
              </a:ext>
            </a:extLst>
          </p:cNvPr>
          <p:cNvSpPr/>
          <p:nvPr/>
        </p:nvSpPr>
        <p:spPr bwMode="white">
          <a:xfrm>
            <a:off x="4166971" y="5458776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F345975-4B0C-41EC-928E-33F107C3BE3A}"/>
              </a:ext>
            </a:extLst>
          </p:cNvPr>
          <p:cNvSpPr/>
          <p:nvPr/>
        </p:nvSpPr>
        <p:spPr bwMode="white">
          <a:xfrm>
            <a:off x="2649120" y="3575412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4F2EBF8-CE4E-41B6-BA4A-152F6F7C84F0}"/>
              </a:ext>
            </a:extLst>
          </p:cNvPr>
          <p:cNvSpPr/>
          <p:nvPr/>
        </p:nvSpPr>
        <p:spPr bwMode="white">
          <a:xfrm>
            <a:off x="3995094" y="3600958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03E1F3A-D934-4B38-A142-F6D5CED37C9B}"/>
              </a:ext>
            </a:extLst>
          </p:cNvPr>
          <p:cNvSpPr/>
          <p:nvPr/>
        </p:nvSpPr>
        <p:spPr bwMode="white">
          <a:xfrm>
            <a:off x="4246038" y="3280470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D60C3C0-DBA3-44A3-BECF-9F1C92C6A2C4}"/>
              </a:ext>
            </a:extLst>
          </p:cNvPr>
          <p:cNvSpPr/>
          <p:nvPr/>
        </p:nvSpPr>
        <p:spPr bwMode="white">
          <a:xfrm>
            <a:off x="4398438" y="3432870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E9B4923-D506-44B8-8B3A-9BFE6C2B04AC}"/>
              </a:ext>
            </a:extLst>
          </p:cNvPr>
          <p:cNvSpPr/>
          <p:nvPr/>
        </p:nvSpPr>
        <p:spPr bwMode="white">
          <a:xfrm>
            <a:off x="4817285" y="3832005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90C54ED-FBBE-44AF-8FE7-2035C6A0BC34}"/>
              </a:ext>
            </a:extLst>
          </p:cNvPr>
          <p:cNvSpPr/>
          <p:nvPr/>
        </p:nvSpPr>
        <p:spPr bwMode="white">
          <a:xfrm>
            <a:off x="4974217" y="3439785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13094B-B068-488A-BCF7-CEEBDEAA353D}"/>
              </a:ext>
            </a:extLst>
          </p:cNvPr>
          <p:cNvSpPr/>
          <p:nvPr/>
        </p:nvSpPr>
        <p:spPr bwMode="white">
          <a:xfrm>
            <a:off x="4737356" y="3091087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6168FD9-7383-4CA9-90E8-ABCE7AD21EC9}"/>
              </a:ext>
            </a:extLst>
          </p:cNvPr>
          <p:cNvSpPr/>
          <p:nvPr/>
        </p:nvSpPr>
        <p:spPr bwMode="white">
          <a:xfrm>
            <a:off x="5063329" y="4013127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DEB096C-E6AE-4BCD-B991-035EBC3210E7}"/>
              </a:ext>
            </a:extLst>
          </p:cNvPr>
          <p:cNvSpPr/>
          <p:nvPr/>
        </p:nvSpPr>
        <p:spPr bwMode="white">
          <a:xfrm>
            <a:off x="4337679" y="3066682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724DEA9-88FF-4341-B3A4-365B63A9E18A}"/>
              </a:ext>
            </a:extLst>
          </p:cNvPr>
          <p:cNvSpPr/>
          <p:nvPr/>
        </p:nvSpPr>
        <p:spPr bwMode="white">
          <a:xfrm>
            <a:off x="4490079" y="3219082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3BB4F9-B52F-47E2-B42D-4E3FEC198620}"/>
              </a:ext>
            </a:extLst>
          </p:cNvPr>
          <p:cNvSpPr txBox="1"/>
          <p:nvPr/>
        </p:nvSpPr>
        <p:spPr>
          <a:xfrm>
            <a:off x="2206219" y="2186753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사용자의 영상 선호 여부 예측 </a:t>
            </a:r>
            <a:r>
              <a:rPr lang="en-US" altLang="ko-KR" sz="1600" dirty="0"/>
              <a:t>(</a:t>
            </a:r>
            <a:r>
              <a:rPr lang="ko-KR" altLang="en-US" sz="1600" dirty="0"/>
              <a:t>좋아요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D1F9C24-D9FE-4E32-AC3A-51F54963CEEB}"/>
              </a:ext>
            </a:extLst>
          </p:cNvPr>
          <p:cNvCxnSpPr>
            <a:cxnSpLocks/>
          </p:cNvCxnSpPr>
          <p:nvPr/>
        </p:nvCxnSpPr>
        <p:spPr>
          <a:xfrm>
            <a:off x="1860882" y="2571736"/>
            <a:ext cx="3482668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0AECC7B-3A73-4545-8E94-03D296B30D88}"/>
              </a:ext>
            </a:extLst>
          </p:cNvPr>
          <p:cNvSpPr txBox="1"/>
          <p:nvPr/>
        </p:nvSpPr>
        <p:spPr>
          <a:xfrm>
            <a:off x="6623804" y="2649401"/>
            <a:ext cx="4285190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넷플릭스는 사용자가 좋아요를 누른 작품들 데이터를 수집</a:t>
            </a:r>
            <a:endParaRPr lang="en-US" altLang="ko-KR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42E31-4D64-4501-A90D-DA8378C94282}"/>
              </a:ext>
            </a:extLst>
          </p:cNvPr>
          <p:cNvSpPr txBox="1"/>
          <p:nvPr/>
        </p:nvSpPr>
        <p:spPr>
          <a:xfrm>
            <a:off x="6623804" y="4001535"/>
            <a:ext cx="4285190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사용자가 좋아하는 작품의 규칙을 찾음</a:t>
            </a:r>
            <a:endParaRPr lang="en-US" altLang="ko-KR" sz="14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D6D5BC7-BEF7-4207-9B28-3D4A43F834D2}"/>
              </a:ext>
            </a:extLst>
          </p:cNvPr>
          <p:cNvSpPr/>
          <p:nvPr/>
        </p:nvSpPr>
        <p:spPr bwMode="white">
          <a:xfrm>
            <a:off x="4646680" y="3642639"/>
            <a:ext cx="155395" cy="148021"/>
          </a:xfrm>
          <a:prstGeom prst="ellipse">
            <a:avLst/>
          </a:prstGeom>
          <a:solidFill>
            <a:srgbClr val="FF99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741FF01-DC3C-46A6-9121-DC0AF3576854}"/>
              </a:ext>
            </a:extLst>
          </p:cNvPr>
          <p:cNvSpPr/>
          <p:nvPr/>
        </p:nvSpPr>
        <p:spPr bwMode="white">
          <a:xfrm>
            <a:off x="2707103" y="4894103"/>
            <a:ext cx="155395" cy="148021"/>
          </a:xfrm>
          <a:prstGeom prst="ellipse">
            <a:avLst/>
          </a:prstGeom>
          <a:solidFill>
            <a:srgbClr val="FF993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D5F57D-6547-45C6-B382-8BBDFCA537E8}"/>
              </a:ext>
            </a:extLst>
          </p:cNvPr>
          <p:cNvSpPr txBox="1"/>
          <p:nvPr/>
        </p:nvSpPr>
        <p:spPr>
          <a:xfrm>
            <a:off x="6625771" y="4770583"/>
            <a:ext cx="4285190" cy="108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새로운 작품을 사용자가</a:t>
            </a:r>
            <a:br>
              <a:rPr lang="en-US" altLang="ko-KR" sz="1400" dirty="0"/>
            </a:br>
            <a:r>
              <a:rPr lang="ko-KR" altLang="en-US" sz="1400" b="1" dirty="0"/>
              <a:t>좋아할 지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좋아하지 않을 지</a:t>
            </a:r>
            <a:r>
              <a:rPr lang="ko-KR" altLang="en-US" sz="1400" dirty="0"/>
              <a:t> </a:t>
            </a:r>
            <a:br>
              <a:rPr lang="en-US" altLang="ko-KR" sz="1400" dirty="0"/>
            </a:br>
            <a:r>
              <a:rPr lang="ko-KR" altLang="en-US" sz="1400" dirty="0"/>
              <a:t>기존 데이터에 근거하여 결과를 예측</a:t>
            </a:r>
            <a:endParaRPr lang="en-US" altLang="ko-KR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BB5FB6-5EE1-455F-B9FE-B2DDBFD042DB}"/>
              </a:ext>
            </a:extLst>
          </p:cNvPr>
          <p:cNvSpPr txBox="1"/>
          <p:nvPr/>
        </p:nvSpPr>
        <p:spPr>
          <a:xfrm>
            <a:off x="3323604" y="6244725"/>
            <a:ext cx="646220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/>
              <a:t>장르</a:t>
            </a:r>
            <a:endParaRPr lang="en-US" altLang="ko-KR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6BE94B-A2A9-44D4-9198-CEE4EF106A02}"/>
              </a:ext>
            </a:extLst>
          </p:cNvPr>
          <p:cNvSpPr txBox="1"/>
          <p:nvPr/>
        </p:nvSpPr>
        <p:spPr>
          <a:xfrm>
            <a:off x="608281" y="4013070"/>
            <a:ext cx="646220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/>
              <a:t>유형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79CC9-A3B2-BFC2-6BA8-C3E3076C7F90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A882A83-615C-2CAA-78B8-71036194E757}"/>
              </a:ext>
            </a:extLst>
          </p:cNvPr>
          <p:cNvSpPr/>
          <p:nvPr/>
        </p:nvSpPr>
        <p:spPr bwMode="white">
          <a:xfrm>
            <a:off x="4413195" y="5145010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A5AC22-414B-B75E-0023-FD096BFDFBD3}"/>
              </a:ext>
            </a:extLst>
          </p:cNvPr>
          <p:cNvSpPr/>
          <p:nvPr/>
        </p:nvSpPr>
        <p:spPr bwMode="white">
          <a:xfrm>
            <a:off x="3021514" y="5236236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6B3B298-D6F3-61C1-1AD6-02FB42FACFA6}"/>
              </a:ext>
            </a:extLst>
          </p:cNvPr>
          <p:cNvSpPr/>
          <p:nvPr/>
        </p:nvSpPr>
        <p:spPr bwMode="white">
          <a:xfrm>
            <a:off x="3173914" y="5388636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19DBC1E-D3D8-E643-2084-3795192895B7}"/>
              </a:ext>
            </a:extLst>
          </p:cNvPr>
          <p:cNvSpPr/>
          <p:nvPr/>
        </p:nvSpPr>
        <p:spPr bwMode="white">
          <a:xfrm>
            <a:off x="2436968" y="5027470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A7A3902-7C29-38B3-9B86-EFEA7041591A}"/>
              </a:ext>
            </a:extLst>
          </p:cNvPr>
          <p:cNvSpPr/>
          <p:nvPr/>
        </p:nvSpPr>
        <p:spPr bwMode="white">
          <a:xfrm>
            <a:off x="2677050" y="4666304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2A67BB-BB4A-6EDA-0A8A-82F96E587924}"/>
              </a:ext>
            </a:extLst>
          </p:cNvPr>
          <p:cNvSpPr/>
          <p:nvPr/>
        </p:nvSpPr>
        <p:spPr bwMode="white">
          <a:xfrm>
            <a:off x="2917132" y="4417872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30D4CD8-D56B-91C2-5901-D24D68AFAB4D}"/>
              </a:ext>
            </a:extLst>
          </p:cNvPr>
          <p:cNvSpPr/>
          <p:nvPr/>
        </p:nvSpPr>
        <p:spPr bwMode="white">
          <a:xfrm>
            <a:off x="2355550" y="4169440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B12070B-71AF-3D68-ED2B-A2C2D22E7FE6}"/>
              </a:ext>
            </a:extLst>
          </p:cNvPr>
          <p:cNvSpPr/>
          <p:nvPr/>
        </p:nvSpPr>
        <p:spPr bwMode="white">
          <a:xfrm>
            <a:off x="2683314" y="3921008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CDD1B0A-1FB9-C53C-9ACD-4753B1570025}"/>
              </a:ext>
            </a:extLst>
          </p:cNvPr>
          <p:cNvSpPr/>
          <p:nvPr/>
        </p:nvSpPr>
        <p:spPr bwMode="white">
          <a:xfrm>
            <a:off x="2998552" y="4837494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698D0B5-4148-EB2F-DC33-FB7F04DB9777}"/>
              </a:ext>
            </a:extLst>
          </p:cNvPr>
          <p:cNvSpPr/>
          <p:nvPr/>
        </p:nvSpPr>
        <p:spPr bwMode="white">
          <a:xfrm>
            <a:off x="3263686" y="4100548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3685591-71D3-A5FF-A800-C534FE885C81}"/>
              </a:ext>
            </a:extLst>
          </p:cNvPr>
          <p:cNvSpPr/>
          <p:nvPr/>
        </p:nvSpPr>
        <p:spPr bwMode="white">
          <a:xfrm>
            <a:off x="3528820" y="5079664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75C974F-5DB0-EE01-0745-EB1B041E52BA}"/>
              </a:ext>
            </a:extLst>
          </p:cNvPr>
          <p:cNvSpPr/>
          <p:nvPr/>
        </p:nvSpPr>
        <p:spPr bwMode="white">
          <a:xfrm>
            <a:off x="3793954" y="5432480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4A9076-E8BF-DEDE-E37E-5682F2C87784}"/>
              </a:ext>
            </a:extLst>
          </p:cNvPr>
          <p:cNvSpPr/>
          <p:nvPr/>
        </p:nvSpPr>
        <p:spPr bwMode="white">
          <a:xfrm>
            <a:off x="2343026" y="3505564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592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예시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8ABF-7C6E-4CF2-B1E3-7808E4DB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유사한 특성을 가진 데이터를 하나의 그룹으로 구분</a:t>
            </a:r>
            <a:br>
              <a:rPr lang="en-US" altLang="ko-KR" dirty="0"/>
            </a:br>
            <a:r>
              <a:rPr lang="ko-KR" altLang="en-US" dirty="0"/>
              <a:t>그룹에 속해 있다는 정보</a:t>
            </a:r>
            <a:r>
              <a:rPr lang="en-US" altLang="ko-KR" dirty="0"/>
              <a:t>(=</a:t>
            </a:r>
            <a:r>
              <a:rPr lang="ko-KR" altLang="en-US" dirty="0"/>
              <a:t>정답</a:t>
            </a:r>
            <a:r>
              <a:rPr lang="en-US" altLang="ko-KR" dirty="0"/>
              <a:t>)</a:t>
            </a:r>
            <a:r>
              <a:rPr lang="ko-KR" altLang="en-US" dirty="0"/>
              <a:t>가 없음 </a:t>
            </a:r>
            <a:r>
              <a:rPr lang="en-US" altLang="ko-KR" dirty="0"/>
              <a:t>: </a:t>
            </a:r>
            <a:r>
              <a:rPr lang="ko-KR" altLang="en-US" dirty="0"/>
              <a:t>주어진 데이터 자체의 특징으로부터 규칙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13</a:t>
            </a:fld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B54D3B-5344-42C3-8235-DFA62DF2B183}"/>
              </a:ext>
            </a:extLst>
          </p:cNvPr>
          <p:cNvSpPr/>
          <p:nvPr/>
        </p:nvSpPr>
        <p:spPr bwMode="white">
          <a:xfrm>
            <a:off x="1574800" y="2649401"/>
            <a:ext cx="3650343" cy="31350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F6849A5-E2F9-4053-84F8-3EB946C0D1F2}"/>
              </a:ext>
            </a:extLst>
          </p:cNvPr>
          <p:cNvSpPr/>
          <p:nvPr/>
        </p:nvSpPr>
        <p:spPr bwMode="white">
          <a:xfrm>
            <a:off x="4137942" y="351271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2041CA7-D1CA-4201-8CBB-CD8E974FA9F2}"/>
              </a:ext>
            </a:extLst>
          </p:cNvPr>
          <p:cNvSpPr/>
          <p:nvPr/>
        </p:nvSpPr>
        <p:spPr bwMode="white">
          <a:xfrm>
            <a:off x="4317342" y="3827958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88F9438-7327-4A32-A225-1C67EA482739}"/>
              </a:ext>
            </a:extLst>
          </p:cNvPr>
          <p:cNvSpPr/>
          <p:nvPr/>
        </p:nvSpPr>
        <p:spPr bwMode="white">
          <a:xfrm>
            <a:off x="3740400" y="394844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8D5482-4515-459A-96D4-DBEC67616E2C}"/>
              </a:ext>
            </a:extLst>
          </p:cNvPr>
          <p:cNvSpPr/>
          <p:nvPr/>
        </p:nvSpPr>
        <p:spPr bwMode="white">
          <a:xfrm>
            <a:off x="4139312" y="4263417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6ABCAD9-5D4A-4FEF-82FF-9EEBA1C59105}"/>
              </a:ext>
            </a:extLst>
          </p:cNvPr>
          <p:cNvSpPr/>
          <p:nvPr/>
        </p:nvSpPr>
        <p:spPr bwMode="white">
          <a:xfrm>
            <a:off x="3691259" y="3060927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CADF7D-20C7-4F1A-8819-9DA6375359F1}"/>
              </a:ext>
            </a:extLst>
          </p:cNvPr>
          <p:cNvSpPr/>
          <p:nvPr/>
        </p:nvSpPr>
        <p:spPr bwMode="white">
          <a:xfrm>
            <a:off x="4398462" y="332782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9758136-5A2C-4D35-9987-D10B3FDD07EB}"/>
              </a:ext>
            </a:extLst>
          </p:cNvPr>
          <p:cNvSpPr/>
          <p:nvPr/>
        </p:nvSpPr>
        <p:spPr bwMode="white">
          <a:xfrm>
            <a:off x="2515314" y="4681121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8136C10-3C88-4DE9-945F-8F6377D9CBB4}"/>
              </a:ext>
            </a:extLst>
          </p:cNvPr>
          <p:cNvSpPr/>
          <p:nvPr/>
        </p:nvSpPr>
        <p:spPr bwMode="white">
          <a:xfrm>
            <a:off x="2698862" y="5079732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F345975-4B0C-41EC-928E-33F107C3BE3A}"/>
              </a:ext>
            </a:extLst>
          </p:cNvPr>
          <p:cNvSpPr/>
          <p:nvPr/>
        </p:nvSpPr>
        <p:spPr bwMode="white">
          <a:xfrm>
            <a:off x="2313670" y="4309376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81DD957-241B-47D8-998D-1F04940ED962}"/>
              </a:ext>
            </a:extLst>
          </p:cNvPr>
          <p:cNvSpPr/>
          <p:nvPr/>
        </p:nvSpPr>
        <p:spPr bwMode="white">
          <a:xfrm>
            <a:off x="2266194" y="4994478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4F2EBF8-CE4E-41B6-BA4A-152F6F7C84F0}"/>
              </a:ext>
            </a:extLst>
          </p:cNvPr>
          <p:cNvSpPr/>
          <p:nvPr/>
        </p:nvSpPr>
        <p:spPr bwMode="white">
          <a:xfrm>
            <a:off x="3748351" y="3485539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03E1F3A-D934-4B38-A142-F6D5CED37C9B}"/>
              </a:ext>
            </a:extLst>
          </p:cNvPr>
          <p:cNvSpPr/>
          <p:nvPr/>
        </p:nvSpPr>
        <p:spPr bwMode="white">
          <a:xfrm>
            <a:off x="3999295" y="3165051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D60C3C0-DBA3-44A3-BECF-9F1C92C6A2C4}"/>
              </a:ext>
            </a:extLst>
          </p:cNvPr>
          <p:cNvSpPr/>
          <p:nvPr/>
        </p:nvSpPr>
        <p:spPr bwMode="white">
          <a:xfrm>
            <a:off x="4151695" y="3317451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E9B4923-D506-44B8-8B3A-9BFE6C2B04AC}"/>
              </a:ext>
            </a:extLst>
          </p:cNvPr>
          <p:cNvSpPr/>
          <p:nvPr/>
        </p:nvSpPr>
        <p:spPr bwMode="white">
          <a:xfrm>
            <a:off x="4570542" y="3716586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90C54ED-FBBE-44AF-8FE7-2035C6A0BC34}"/>
              </a:ext>
            </a:extLst>
          </p:cNvPr>
          <p:cNvSpPr/>
          <p:nvPr/>
        </p:nvSpPr>
        <p:spPr bwMode="white">
          <a:xfrm>
            <a:off x="4727474" y="3324366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13094B-B068-488A-BCF7-CEEBDEAA353D}"/>
              </a:ext>
            </a:extLst>
          </p:cNvPr>
          <p:cNvSpPr/>
          <p:nvPr/>
        </p:nvSpPr>
        <p:spPr bwMode="white">
          <a:xfrm>
            <a:off x="4490613" y="2975668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6168FD9-7383-4CA9-90E8-ABCE7AD21EC9}"/>
              </a:ext>
            </a:extLst>
          </p:cNvPr>
          <p:cNvSpPr/>
          <p:nvPr/>
        </p:nvSpPr>
        <p:spPr bwMode="white">
          <a:xfrm>
            <a:off x="4816586" y="3897708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DEB096C-E6AE-4BCD-B991-035EBC3210E7}"/>
              </a:ext>
            </a:extLst>
          </p:cNvPr>
          <p:cNvSpPr/>
          <p:nvPr/>
        </p:nvSpPr>
        <p:spPr bwMode="white">
          <a:xfrm>
            <a:off x="4090936" y="2951263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724DEA9-88FF-4341-B3A4-365B63A9E18A}"/>
              </a:ext>
            </a:extLst>
          </p:cNvPr>
          <p:cNvSpPr/>
          <p:nvPr/>
        </p:nvSpPr>
        <p:spPr bwMode="white">
          <a:xfrm>
            <a:off x="4243336" y="3103663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D1D4E4-0B5A-482E-9288-A1C833532512}"/>
              </a:ext>
            </a:extLst>
          </p:cNvPr>
          <p:cNvSpPr txBox="1"/>
          <p:nvPr/>
        </p:nvSpPr>
        <p:spPr>
          <a:xfrm>
            <a:off x="2692365" y="5806258"/>
            <a:ext cx="146457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68D32E-3599-4876-8F6B-B6F07C2B6AFD}"/>
              </a:ext>
            </a:extLst>
          </p:cNvPr>
          <p:cNvSpPr txBox="1"/>
          <p:nvPr/>
        </p:nvSpPr>
        <p:spPr>
          <a:xfrm>
            <a:off x="730587" y="3836974"/>
            <a:ext cx="82959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4B908D8-BE19-4D5D-AB03-412C70714431}"/>
              </a:ext>
            </a:extLst>
          </p:cNvPr>
          <p:cNvSpPr/>
          <p:nvPr/>
        </p:nvSpPr>
        <p:spPr bwMode="white">
          <a:xfrm>
            <a:off x="2175086" y="4755132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C2888CE-3A1F-4D79-B9DC-3F89AEFAABF2}"/>
              </a:ext>
            </a:extLst>
          </p:cNvPr>
          <p:cNvSpPr/>
          <p:nvPr/>
        </p:nvSpPr>
        <p:spPr bwMode="white">
          <a:xfrm>
            <a:off x="3269255" y="4840391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B4F1655-775F-4DC7-8D4E-671F686CA3C2}"/>
              </a:ext>
            </a:extLst>
          </p:cNvPr>
          <p:cNvSpPr/>
          <p:nvPr/>
        </p:nvSpPr>
        <p:spPr bwMode="white">
          <a:xfrm>
            <a:off x="2991460" y="4309375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3908F16-6BE9-4B59-A848-86E1A185F5FE}"/>
              </a:ext>
            </a:extLst>
          </p:cNvPr>
          <p:cNvSpPr/>
          <p:nvPr/>
        </p:nvSpPr>
        <p:spPr bwMode="white">
          <a:xfrm>
            <a:off x="3233642" y="3172704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D021B28-94AA-47A0-BDDC-6B56247E0AE9}"/>
              </a:ext>
            </a:extLst>
          </p:cNvPr>
          <p:cNvSpPr/>
          <p:nvPr/>
        </p:nvSpPr>
        <p:spPr bwMode="white">
          <a:xfrm>
            <a:off x="2019691" y="2976152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15BFE48-E78A-4489-B84D-F05DEB44BB19}"/>
              </a:ext>
            </a:extLst>
          </p:cNvPr>
          <p:cNvSpPr/>
          <p:nvPr/>
        </p:nvSpPr>
        <p:spPr bwMode="white">
          <a:xfrm>
            <a:off x="2863656" y="488328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144380C-28AD-46F8-A536-159A608D2CB2}"/>
              </a:ext>
            </a:extLst>
          </p:cNvPr>
          <p:cNvSpPr/>
          <p:nvPr/>
        </p:nvSpPr>
        <p:spPr bwMode="white">
          <a:xfrm>
            <a:off x="3016056" y="503568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FC7978-A573-48D9-8B6F-80F7E375B0C0}"/>
              </a:ext>
            </a:extLst>
          </p:cNvPr>
          <p:cNvSpPr/>
          <p:nvPr/>
        </p:nvSpPr>
        <p:spPr bwMode="white">
          <a:xfrm>
            <a:off x="1932786" y="316505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8036C91-04D0-49A8-9BBE-C147287EF013}"/>
              </a:ext>
            </a:extLst>
          </p:cNvPr>
          <p:cNvSpPr/>
          <p:nvPr/>
        </p:nvSpPr>
        <p:spPr bwMode="white">
          <a:xfrm>
            <a:off x="1783604" y="2872338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6F336A3-D00E-4CD8-98BE-F04698056B67}"/>
              </a:ext>
            </a:extLst>
          </p:cNvPr>
          <p:cNvSpPr/>
          <p:nvPr/>
        </p:nvSpPr>
        <p:spPr bwMode="white">
          <a:xfrm>
            <a:off x="3161476" y="2706450"/>
            <a:ext cx="1911374" cy="1704987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3EFCA85-4FEE-47FB-B47A-DEF9920EB84E}"/>
              </a:ext>
            </a:extLst>
          </p:cNvPr>
          <p:cNvSpPr/>
          <p:nvPr/>
        </p:nvSpPr>
        <p:spPr bwMode="white">
          <a:xfrm>
            <a:off x="1603334" y="2781284"/>
            <a:ext cx="702049" cy="635999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B73DA2C-127F-4D0B-92AA-645A5B8E0BEC}"/>
              </a:ext>
            </a:extLst>
          </p:cNvPr>
          <p:cNvSpPr/>
          <p:nvPr/>
        </p:nvSpPr>
        <p:spPr bwMode="white">
          <a:xfrm>
            <a:off x="2010483" y="4187754"/>
            <a:ext cx="1481020" cy="1282776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8A6D22-E8CF-4D48-936F-41536876BC38}"/>
              </a:ext>
            </a:extLst>
          </p:cNvPr>
          <p:cNvSpPr txBox="1"/>
          <p:nvPr/>
        </p:nvSpPr>
        <p:spPr>
          <a:xfrm>
            <a:off x="6462129" y="2655323"/>
            <a:ext cx="4285190" cy="172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머신러닝을 통해 주어진 데이터를 유사한 특성을 가진 그룹으로 모을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각 데이터가 어떤 그룹에 속해 있다는 정보</a:t>
            </a:r>
            <a:r>
              <a:rPr lang="en-US" altLang="ko-KR" sz="1400" dirty="0"/>
              <a:t>(=</a:t>
            </a:r>
            <a:r>
              <a:rPr lang="ko-KR" altLang="en-US" sz="1400" dirty="0"/>
              <a:t>정답</a:t>
            </a:r>
            <a:r>
              <a:rPr lang="en-US" altLang="ko-KR" sz="1400" dirty="0"/>
              <a:t>)</a:t>
            </a:r>
            <a:r>
              <a:rPr lang="ko-KR" altLang="en-US" sz="1400" dirty="0"/>
              <a:t>이 없음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12254-5F18-1C35-2246-CA84EAB1DD88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9105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예시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14</a:t>
            </a:fld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B54D3B-5344-42C3-8235-DFA62DF2B183}"/>
              </a:ext>
            </a:extLst>
          </p:cNvPr>
          <p:cNvSpPr/>
          <p:nvPr/>
        </p:nvSpPr>
        <p:spPr bwMode="white">
          <a:xfrm>
            <a:off x="1574800" y="2649401"/>
            <a:ext cx="3650343" cy="31350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F6849A5-E2F9-4053-84F8-3EB946C0D1F2}"/>
              </a:ext>
            </a:extLst>
          </p:cNvPr>
          <p:cNvSpPr/>
          <p:nvPr/>
        </p:nvSpPr>
        <p:spPr bwMode="white">
          <a:xfrm>
            <a:off x="4137942" y="3512710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2041CA7-D1CA-4201-8CBB-CD8E974FA9F2}"/>
              </a:ext>
            </a:extLst>
          </p:cNvPr>
          <p:cNvSpPr/>
          <p:nvPr/>
        </p:nvSpPr>
        <p:spPr bwMode="white">
          <a:xfrm>
            <a:off x="4317342" y="3827958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88F9438-7327-4A32-A225-1C67EA482739}"/>
              </a:ext>
            </a:extLst>
          </p:cNvPr>
          <p:cNvSpPr/>
          <p:nvPr/>
        </p:nvSpPr>
        <p:spPr bwMode="white">
          <a:xfrm>
            <a:off x="3740400" y="3948440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8D5482-4515-459A-96D4-DBEC67616E2C}"/>
              </a:ext>
            </a:extLst>
          </p:cNvPr>
          <p:cNvSpPr/>
          <p:nvPr/>
        </p:nvSpPr>
        <p:spPr bwMode="white">
          <a:xfrm>
            <a:off x="4139312" y="4263417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6ABCAD9-5D4A-4FEF-82FF-9EEBA1C59105}"/>
              </a:ext>
            </a:extLst>
          </p:cNvPr>
          <p:cNvSpPr/>
          <p:nvPr/>
        </p:nvSpPr>
        <p:spPr bwMode="white">
          <a:xfrm>
            <a:off x="3691259" y="3060927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CADF7D-20C7-4F1A-8819-9DA6375359F1}"/>
              </a:ext>
            </a:extLst>
          </p:cNvPr>
          <p:cNvSpPr/>
          <p:nvPr/>
        </p:nvSpPr>
        <p:spPr bwMode="white">
          <a:xfrm>
            <a:off x="4398462" y="3327820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9758136-5A2C-4D35-9987-D10B3FDD07EB}"/>
              </a:ext>
            </a:extLst>
          </p:cNvPr>
          <p:cNvSpPr/>
          <p:nvPr/>
        </p:nvSpPr>
        <p:spPr bwMode="white">
          <a:xfrm>
            <a:off x="2515314" y="4681121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8136C10-3C88-4DE9-945F-8F6377D9CBB4}"/>
              </a:ext>
            </a:extLst>
          </p:cNvPr>
          <p:cNvSpPr/>
          <p:nvPr/>
        </p:nvSpPr>
        <p:spPr bwMode="white">
          <a:xfrm>
            <a:off x="2698862" y="5079732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F345975-4B0C-41EC-928E-33F107C3BE3A}"/>
              </a:ext>
            </a:extLst>
          </p:cNvPr>
          <p:cNvSpPr/>
          <p:nvPr/>
        </p:nvSpPr>
        <p:spPr bwMode="white">
          <a:xfrm>
            <a:off x="2313670" y="4309376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81DD957-241B-47D8-998D-1F04940ED962}"/>
              </a:ext>
            </a:extLst>
          </p:cNvPr>
          <p:cNvSpPr/>
          <p:nvPr/>
        </p:nvSpPr>
        <p:spPr bwMode="white">
          <a:xfrm>
            <a:off x="2266194" y="4994478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4F2EBF8-CE4E-41B6-BA4A-152F6F7C84F0}"/>
              </a:ext>
            </a:extLst>
          </p:cNvPr>
          <p:cNvSpPr/>
          <p:nvPr/>
        </p:nvSpPr>
        <p:spPr bwMode="white">
          <a:xfrm>
            <a:off x="3748351" y="3485539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03E1F3A-D934-4B38-A142-F6D5CED37C9B}"/>
              </a:ext>
            </a:extLst>
          </p:cNvPr>
          <p:cNvSpPr/>
          <p:nvPr/>
        </p:nvSpPr>
        <p:spPr bwMode="white">
          <a:xfrm>
            <a:off x="3999295" y="3165051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D60C3C0-DBA3-44A3-BECF-9F1C92C6A2C4}"/>
              </a:ext>
            </a:extLst>
          </p:cNvPr>
          <p:cNvSpPr/>
          <p:nvPr/>
        </p:nvSpPr>
        <p:spPr bwMode="white">
          <a:xfrm>
            <a:off x="4151695" y="3317451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E9B4923-D506-44B8-8B3A-9BFE6C2B04AC}"/>
              </a:ext>
            </a:extLst>
          </p:cNvPr>
          <p:cNvSpPr/>
          <p:nvPr/>
        </p:nvSpPr>
        <p:spPr bwMode="white">
          <a:xfrm>
            <a:off x="4570542" y="3716586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90C54ED-FBBE-44AF-8FE7-2035C6A0BC34}"/>
              </a:ext>
            </a:extLst>
          </p:cNvPr>
          <p:cNvSpPr/>
          <p:nvPr/>
        </p:nvSpPr>
        <p:spPr bwMode="white">
          <a:xfrm>
            <a:off x="4727474" y="3324366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13094B-B068-488A-BCF7-CEEBDEAA353D}"/>
              </a:ext>
            </a:extLst>
          </p:cNvPr>
          <p:cNvSpPr/>
          <p:nvPr/>
        </p:nvSpPr>
        <p:spPr bwMode="white">
          <a:xfrm>
            <a:off x="4490613" y="2975668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6168FD9-7383-4CA9-90E8-ABCE7AD21EC9}"/>
              </a:ext>
            </a:extLst>
          </p:cNvPr>
          <p:cNvSpPr/>
          <p:nvPr/>
        </p:nvSpPr>
        <p:spPr bwMode="white">
          <a:xfrm>
            <a:off x="4816586" y="3897708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DEB096C-E6AE-4BCD-B991-035EBC3210E7}"/>
              </a:ext>
            </a:extLst>
          </p:cNvPr>
          <p:cNvSpPr/>
          <p:nvPr/>
        </p:nvSpPr>
        <p:spPr bwMode="white">
          <a:xfrm>
            <a:off x="4090936" y="2951263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724DEA9-88FF-4341-B3A4-365B63A9E18A}"/>
              </a:ext>
            </a:extLst>
          </p:cNvPr>
          <p:cNvSpPr/>
          <p:nvPr/>
        </p:nvSpPr>
        <p:spPr bwMode="white">
          <a:xfrm>
            <a:off x="4243336" y="3103663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AECC7B-3A73-4545-8E94-03D296B30D88}"/>
              </a:ext>
            </a:extLst>
          </p:cNvPr>
          <p:cNvSpPr txBox="1"/>
          <p:nvPr/>
        </p:nvSpPr>
        <p:spPr>
          <a:xfrm>
            <a:off x="6462129" y="2655323"/>
            <a:ext cx="4285190" cy="302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머신러닝을 통해 주어진 데이터를 유사한 특성을 가진 그룹으로 모을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각 데이터가 어떤 그룹에 속해 있다는 정보</a:t>
            </a:r>
            <a:r>
              <a:rPr lang="en-US" altLang="ko-KR" sz="1400" dirty="0"/>
              <a:t>(=</a:t>
            </a:r>
            <a:r>
              <a:rPr lang="ko-KR" altLang="en-US" sz="1400" dirty="0"/>
              <a:t>정답</a:t>
            </a:r>
            <a:r>
              <a:rPr lang="en-US" altLang="ko-KR" sz="1400" dirty="0"/>
              <a:t>)</a:t>
            </a:r>
            <a:r>
              <a:rPr lang="ko-KR" altLang="en-US" sz="1400" dirty="0"/>
              <a:t>이 없음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개별 그룹의 평균을 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개별 데이터와 각 그룹 평균 사이의 거리를 계산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가장 거리가 가까운 평균의 그룹으로 지정</a:t>
            </a:r>
            <a:endParaRPr lang="en-US" altLang="ko-KR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D1D4E4-0B5A-482E-9288-A1C833532512}"/>
              </a:ext>
            </a:extLst>
          </p:cNvPr>
          <p:cNvSpPr txBox="1"/>
          <p:nvPr/>
        </p:nvSpPr>
        <p:spPr>
          <a:xfrm>
            <a:off x="2692365" y="5806258"/>
            <a:ext cx="146457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68D32E-3599-4876-8F6B-B6F07C2B6AFD}"/>
              </a:ext>
            </a:extLst>
          </p:cNvPr>
          <p:cNvSpPr txBox="1"/>
          <p:nvPr/>
        </p:nvSpPr>
        <p:spPr>
          <a:xfrm>
            <a:off x="730587" y="3836974"/>
            <a:ext cx="82959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4B908D8-BE19-4D5D-AB03-412C70714431}"/>
              </a:ext>
            </a:extLst>
          </p:cNvPr>
          <p:cNvSpPr/>
          <p:nvPr/>
        </p:nvSpPr>
        <p:spPr bwMode="white">
          <a:xfrm>
            <a:off x="2175086" y="4755132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C2888CE-3A1F-4D79-B9DC-3F89AEFAABF2}"/>
              </a:ext>
            </a:extLst>
          </p:cNvPr>
          <p:cNvSpPr/>
          <p:nvPr/>
        </p:nvSpPr>
        <p:spPr bwMode="white">
          <a:xfrm>
            <a:off x="3269255" y="4840391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B4F1655-775F-4DC7-8D4E-671F686CA3C2}"/>
              </a:ext>
            </a:extLst>
          </p:cNvPr>
          <p:cNvSpPr/>
          <p:nvPr/>
        </p:nvSpPr>
        <p:spPr bwMode="white">
          <a:xfrm>
            <a:off x="2991460" y="4309375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3908F16-6BE9-4B59-A848-86E1A185F5FE}"/>
              </a:ext>
            </a:extLst>
          </p:cNvPr>
          <p:cNvSpPr/>
          <p:nvPr/>
        </p:nvSpPr>
        <p:spPr bwMode="white">
          <a:xfrm>
            <a:off x="3233642" y="3172704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D021B28-94AA-47A0-BDDC-6B56247E0AE9}"/>
              </a:ext>
            </a:extLst>
          </p:cNvPr>
          <p:cNvSpPr/>
          <p:nvPr/>
        </p:nvSpPr>
        <p:spPr bwMode="white">
          <a:xfrm>
            <a:off x="2019691" y="2976152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15BFE48-E78A-4489-B84D-F05DEB44BB19}"/>
              </a:ext>
            </a:extLst>
          </p:cNvPr>
          <p:cNvSpPr/>
          <p:nvPr/>
        </p:nvSpPr>
        <p:spPr bwMode="white">
          <a:xfrm>
            <a:off x="2863656" y="4883280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144380C-28AD-46F8-A536-159A608D2CB2}"/>
              </a:ext>
            </a:extLst>
          </p:cNvPr>
          <p:cNvSpPr/>
          <p:nvPr/>
        </p:nvSpPr>
        <p:spPr bwMode="white">
          <a:xfrm>
            <a:off x="3016056" y="5035680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FC7978-A573-48D9-8B6F-80F7E375B0C0}"/>
              </a:ext>
            </a:extLst>
          </p:cNvPr>
          <p:cNvSpPr/>
          <p:nvPr/>
        </p:nvSpPr>
        <p:spPr bwMode="white">
          <a:xfrm>
            <a:off x="1932786" y="3165050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8036C91-04D0-49A8-9BBE-C147287EF013}"/>
              </a:ext>
            </a:extLst>
          </p:cNvPr>
          <p:cNvSpPr/>
          <p:nvPr/>
        </p:nvSpPr>
        <p:spPr bwMode="white">
          <a:xfrm>
            <a:off x="1783604" y="2872338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6E2BD9C-4ABB-40DC-8471-67874A42B39F}"/>
              </a:ext>
            </a:extLst>
          </p:cNvPr>
          <p:cNvCxnSpPr>
            <a:cxnSpLocks/>
            <a:stCxn id="57" idx="7"/>
            <a:endCxn id="75" idx="3"/>
          </p:cNvCxnSpPr>
          <p:nvPr/>
        </p:nvCxnSpPr>
        <p:spPr>
          <a:xfrm flipV="1">
            <a:off x="2801850" y="4435719"/>
            <a:ext cx="212367" cy="377251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5CE79AF-9DAD-4580-987D-F60DA245182F}"/>
              </a:ext>
            </a:extLst>
          </p:cNvPr>
          <p:cNvSpPr/>
          <p:nvPr/>
        </p:nvSpPr>
        <p:spPr bwMode="white">
          <a:xfrm>
            <a:off x="2669212" y="4791293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7CEB8FC-2B32-49F9-BCA5-8D49EFBBB689}"/>
              </a:ext>
            </a:extLst>
          </p:cNvPr>
          <p:cNvSpPr/>
          <p:nvPr/>
        </p:nvSpPr>
        <p:spPr bwMode="white">
          <a:xfrm>
            <a:off x="4087941" y="3534481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15328F6-7D94-49E6-AF0B-FDFAEF629E8F}"/>
              </a:ext>
            </a:extLst>
          </p:cNvPr>
          <p:cNvCxnSpPr>
            <a:cxnSpLocks/>
            <a:stCxn id="75" idx="7"/>
            <a:endCxn id="59" idx="4"/>
          </p:cNvCxnSpPr>
          <p:nvPr/>
        </p:nvCxnSpPr>
        <p:spPr>
          <a:xfrm flipV="1">
            <a:off x="3124098" y="3682502"/>
            <a:ext cx="1041541" cy="64855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A7A1CE-A291-45E8-A712-6EA21D393546}"/>
              </a:ext>
            </a:extLst>
          </p:cNvPr>
          <p:cNvSpPr txBox="1"/>
          <p:nvPr/>
        </p:nvSpPr>
        <p:spPr>
          <a:xfrm>
            <a:off x="2929689" y="4053957"/>
            <a:ext cx="374558" cy="476912"/>
          </a:xfrm>
          <a:prstGeom prst="rect">
            <a:avLst/>
          </a:prstGeom>
          <a:noFill/>
          <a:ln>
            <a:noFill/>
          </a:ln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DE2842C-0689-4736-A1BC-E1D90FC01782}"/>
              </a:ext>
            </a:extLst>
          </p:cNvPr>
          <p:cNvSpPr/>
          <p:nvPr/>
        </p:nvSpPr>
        <p:spPr bwMode="white">
          <a:xfrm>
            <a:off x="1860108" y="3025273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1813E19-3807-4B11-BE9E-A8893C642EE7}"/>
              </a:ext>
            </a:extLst>
          </p:cNvPr>
          <p:cNvCxnSpPr>
            <a:cxnSpLocks/>
            <a:stCxn id="62" idx="5"/>
            <a:endCxn id="75" idx="0"/>
          </p:cNvCxnSpPr>
          <p:nvPr/>
        </p:nvCxnSpPr>
        <p:spPr>
          <a:xfrm>
            <a:off x="1992746" y="3151617"/>
            <a:ext cx="1076412" cy="1157758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28F52B-66FC-9122-2797-5857B525FF19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B3B266D-7723-B6C0-0C11-BF33934A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/>
          <a:lstStyle/>
          <a:p>
            <a:r>
              <a:rPr lang="ko-KR" altLang="en-US" dirty="0"/>
              <a:t>유사한 특성을 가진 데이터를 하나의 그룹으로 구분</a:t>
            </a:r>
            <a:br>
              <a:rPr lang="en-US" altLang="ko-KR" dirty="0"/>
            </a:br>
            <a:r>
              <a:rPr lang="ko-KR" altLang="en-US" dirty="0"/>
              <a:t>그룹에 속해 있다는 정보</a:t>
            </a:r>
            <a:r>
              <a:rPr lang="en-US" altLang="ko-KR" dirty="0"/>
              <a:t>(=</a:t>
            </a:r>
            <a:r>
              <a:rPr lang="ko-KR" altLang="en-US" dirty="0"/>
              <a:t>정답</a:t>
            </a:r>
            <a:r>
              <a:rPr lang="en-US" altLang="ko-KR" dirty="0"/>
              <a:t>)</a:t>
            </a:r>
            <a:r>
              <a:rPr lang="ko-KR" altLang="en-US" dirty="0"/>
              <a:t>가 없음 </a:t>
            </a:r>
            <a:r>
              <a:rPr lang="en-US" altLang="ko-KR" dirty="0"/>
              <a:t>: </a:t>
            </a:r>
            <a:r>
              <a:rPr lang="ko-KR" altLang="en-US" dirty="0"/>
              <a:t>주어진 데이터 자체의 특징으로부터 규칙 파악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69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D64D4-3082-49CA-8BBC-0C14D507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EA064-6982-45A7-A482-F33BA2ABC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머신러닝 유형 </a:t>
            </a:r>
            <a:r>
              <a:rPr lang="en-US" altLang="ko-KR" dirty="0"/>
              <a:t>: </a:t>
            </a:r>
            <a:r>
              <a:rPr lang="ko-KR" altLang="en-US" dirty="0"/>
              <a:t>지도학습과 비지도학습으로 구분</a:t>
            </a:r>
            <a:br>
              <a:rPr lang="en-US" altLang="ko-KR" dirty="0"/>
            </a:br>
            <a:r>
              <a:rPr lang="ko-KR" altLang="en-US" dirty="0"/>
              <a:t>지도학습 </a:t>
            </a:r>
            <a:r>
              <a:rPr lang="en-US" altLang="ko-KR" dirty="0"/>
              <a:t>: </a:t>
            </a:r>
            <a:r>
              <a:rPr lang="ko-KR" altLang="en-US" dirty="0"/>
              <a:t>명시적인 정답 데이터를 가지고 규칙을 찾음</a:t>
            </a:r>
            <a:br>
              <a:rPr lang="en-US" altLang="ko-KR" dirty="0"/>
            </a:br>
            <a:r>
              <a:rPr lang="ko-KR" altLang="en-US" dirty="0"/>
              <a:t>비지도학습 </a:t>
            </a:r>
            <a:r>
              <a:rPr lang="en-US" altLang="ko-KR" dirty="0"/>
              <a:t>: </a:t>
            </a:r>
            <a:r>
              <a:rPr lang="ko-KR" altLang="en-US" dirty="0"/>
              <a:t>정답 데이터 없이 규칙을 찾음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179DD-A083-4657-928C-86D3016F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15</a:t>
            </a:fld>
            <a:endParaRPr lang="en-US" altLang="ko-KR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C159833-F294-455A-9BED-F1EB140E99F2}"/>
              </a:ext>
            </a:extLst>
          </p:cNvPr>
          <p:cNvSpPr/>
          <p:nvPr/>
        </p:nvSpPr>
        <p:spPr>
          <a:xfrm>
            <a:off x="1547420" y="3245425"/>
            <a:ext cx="1613602" cy="1116689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정답 데이터가 전체 데이터에 포함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F8DB39-0559-4FFC-BA18-6EF95A5E4996}"/>
              </a:ext>
            </a:extLst>
          </p:cNvPr>
          <p:cNvSpPr txBox="1"/>
          <p:nvPr/>
        </p:nvSpPr>
        <p:spPr>
          <a:xfrm>
            <a:off x="1582486" y="2458124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지도 학습 </a:t>
            </a:r>
            <a:r>
              <a:rPr lang="en-US" altLang="ko-KR" sz="1600" dirty="0"/>
              <a:t>(Supervised Learning)</a:t>
            </a:r>
            <a:endParaRPr lang="ko-KR" altLang="en-US" sz="1600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9AB856-E640-468E-94AB-11222789D184}"/>
              </a:ext>
            </a:extLst>
          </p:cNvPr>
          <p:cNvCxnSpPr>
            <a:cxnSpLocks/>
          </p:cNvCxnSpPr>
          <p:nvPr/>
        </p:nvCxnSpPr>
        <p:spPr>
          <a:xfrm>
            <a:off x="1260235" y="2875191"/>
            <a:ext cx="315248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B042075-5E30-4F00-84E9-E95BC2F78D69}"/>
              </a:ext>
            </a:extLst>
          </p:cNvPr>
          <p:cNvSpPr txBox="1"/>
          <p:nvPr/>
        </p:nvSpPr>
        <p:spPr>
          <a:xfrm>
            <a:off x="7216013" y="2458124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비지도 학습 </a:t>
            </a:r>
            <a:r>
              <a:rPr lang="en-US" altLang="ko-KR" sz="1600" dirty="0"/>
              <a:t>(Unsupervised Learning)</a:t>
            </a:r>
            <a:endParaRPr lang="ko-KR" altLang="en-US" sz="1600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E10A6C0-1229-4E05-8612-5AC3BE447909}"/>
              </a:ext>
            </a:extLst>
          </p:cNvPr>
          <p:cNvCxnSpPr>
            <a:cxnSpLocks/>
          </p:cNvCxnSpPr>
          <p:nvPr/>
        </p:nvCxnSpPr>
        <p:spPr>
          <a:xfrm>
            <a:off x="6545178" y="2875191"/>
            <a:ext cx="3855687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03D2613-753B-4126-B1DF-807FEEE754DC}"/>
              </a:ext>
            </a:extLst>
          </p:cNvPr>
          <p:cNvSpPr txBox="1"/>
          <p:nvPr/>
        </p:nvSpPr>
        <p:spPr>
          <a:xfrm>
            <a:off x="3828766" y="3424656"/>
            <a:ext cx="1846693" cy="140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정답 데이터를 포함한 전체 데이터를 머신러닝 알고리즘에 적용</a:t>
            </a:r>
            <a:endParaRPr lang="en-US" altLang="ko-KR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538AF9-02E2-4409-9AFD-D7F594CF9C06}"/>
              </a:ext>
            </a:extLst>
          </p:cNvPr>
          <p:cNvSpPr txBox="1"/>
          <p:nvPr/>
        </p:nvSpPr>
        <p:spPr>
          <a:xfrm>
            <a:off x="8930537" y="3424656"/>
            <a:ext cx="2161648" cy="188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정답 데이터 없음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학습을 통해 규칙을 찾아냄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서로 비슷한 데이터를 그룹화</a:t>
            </a:r>
            <a:endParaRPr lang="en-US" altLang="ko-KR" sz="1400" dirty="0"/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EA96ADF-653B-4BE4-8F7E-F1B3196DDBAA}"/>
              </a:ext>
            </a:extLst>
          </p:cNvPr>
          <p:cNvSpPr/>
          <p:nvPr/>
        </p:nvSpPr>
        <p:spPr bwMode="white">
          <a:xfrm>
            <a:off x="2492107" y="4806714"/>
            <a:ext cx="834572" cy="747486"/>
          </a:xfrm>
          <a:prstGeom prst="wedgeEllipseCallout">
            <a:avLst>
              <a:gd name="adj1" fmla="val 29602"/>
              <a:gd name="adj2" fmla="val 69296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8" name="말풍선: 타원형 47">
            <a:extLst>
              <a:ext uri="{FF2B5EF4-FFF2-40B4-BE49-F238E27FC236}">
                <a16:creationId xmlns:a16="http://schemas.microsoft.com/office/drawing/2014/main" id="{4C36C2B3-3184-4BF0-9E94-F6295D2106D7}"/>
              </a:ext>
            </a:extLst>
          </p:cNvPr>
          <p:cNvSpPr/>
          <p:nvPr/>
        </p:nvSpPr>
        <p:spPr bwMode="white">
          <a:xfrm>
            <a:off x="1488686" y="4806714"/>
            <a:ext cx="834572" cy="747486"/>
          </a:xfrm>
          <a:prstGeom prst="wedgeEllipseCallou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Q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FD5C5CD-2746-4DFE-B147-F908BD14D2F5}"/>
              </a:ext>
            </a:extLst>
          </p:cNvPr>
          <p:cNvSpPr/>
          <p:nvPr/>
        </p:nvSpPr>
        <p:spPr>
          <a:xfrm>
            <a:off x="6676962" y="3245425"/>
            <a:ext cx="1613602" cy="1116689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정답 데이터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없음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B141643-2A24-4027-B890-86A257CBC0E8}"/>
              </a:ext>
            </a:extLst>
          </p:cNvPr>
          <p:cNvSpPr/>
          <p:nvPr/>
        </p:nvSpPr>
        <p:spPr bwMode="white">
          <a:xfrm>
            <a:off x="7722035" y="4932761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0A80AE0-2858-4839-BD45-3C18A938D1D8}"/>
              </a:ext>
            </a:extLst>
          </p:cNvPr>
          <p:cNvSpPr/>
          <p:nvPr/>
        </p:nvSpPr>
        <p:spPr bwMode="white">
          <a:xfrm>
            <a:off x="6891774" y="4962028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F520EDF-C009-40CF-A639-F9A1BD2BFE17}"/>
              </a:ext>
            </a:extLst>
          </p:cNvPr>
          <p:cNvSpPr/>
          <p:nvPr/>
        </p:nvSpPr>
        <p:spPr bwMode="white">
          <a:xfrm>
            <a:off x="7047169" y="5173199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D453454-2A53-46D1-83B5-57C962A4F29A}"/>
              </a:ext>
            </a:extLst>
          </p:cNvPr>
          <p:cNvSpPr/>
          <p:nvPr/>
        </p:nvSpPr>
        <p:spPr bwMode="white">
          <a:xfrm>
            <a:off x="6814076" y="5247209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52F373A-1046-456F-9EF4-A81B4FF2AD69}"/>
              </a:ext>
            </a:extLst>
          </p:cNvPr>
          <p:cNvSpPr/>
          <p:nvPr/>
        </p:nvSpPr>
        <p:spPr bwMode="white">
          <a:xfrm>
            <a:off x="7202564" y="5472931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533F3DE-9489-406E-837B-E74E143F7BA2}"/>
              </a:ext>
            </a:extLst>
          </p:cNvPr>
          <p:cNvSpPr/>
          <p:nvPr/>
        </p:nvSpPr>
        <p:spPr bwMode="white">
          <a:xfrm>
            <a:off x="7877430" y="5114876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2950227-EEE5-44E5-BB2F-2B05A415EB88}"/>
              </a:ext>
            </a:extLst>
          </p:cNvPr>
          <p:cNvSpPr/>
          <p:nvPr/>
        </p:nvSpPr>
        <p:spPr bwMode="white">
          <a:xfrm>
            <a:off x="7656625" y="5188886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2056A09-5316-4DAD-9D16-BC3EBA426082}"/>
              </a:ext>
            </a:extLst>
          </p:cNvPr>
          <p:cNvSpPr/>
          <p:nvPr/>
        </p:nvSpPr>
        <p:spPr bwMode="white">
          <a:xfrm>
            <a:off x="8071148" y="4962028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94768-53F3-37A6-4420-F2A487E38A1B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extLst>
      <p:ext uri="{BB962C8B-B14F-4D97-AF65-F5344CB8AC3E}">
        <p14:creationId xmlns:p14="http://schemas.microsoft.com/office/powerpoint/2010/main" val="316579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78DC0-52AC-47EC-9034-EBB46908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유형 </a:t>
            </a:r>
            <a:r>
              <a:rPr lang="en-US" altLang="ko-KR" dirty="0"/>
              <a:t>:</a:t>
            </a:r>
            <a:r>
              <a:rPr lang="ko-KR" altLang="en-US" dirty="0"/>
              <a:t> 지도 학습 </a:t>
            </a:r>
            <a:r>
              <a:rPr lang="en-US" altLang="ko-KR" dirty="0"/>
              <a:t>vs </a:t>
            </a:r>
            <a:r>
              <a:rPr lang="ko-KR" altLang="en-US" dirty="0"/>
              <a:t>비지도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9884C-367B-4A24-9D07-04A0DF21F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머신러닝의 예시를 지도 학습</a:t>
            </a:r>
            <a:r>
              <a:rPr lang="en-US" altLang="ko-KR" dirty="0"/>
              <a:t>(‘</a:t>
            </a:r>
            <a:r>
              <a:rPr lang="ko-KR" altLang="en-US" dirty="0"/>
              <a:t>정답</a:t>
            </a:r>
            <a:r>
              <a:rPr lang="en-US" altLang="ko-KR" dirty="0"/>
              <a:t>’ </a:t>
            </a:r>
            <a:r>
              <a:rPr lang="ko-KR" altLang="en-US" dirty="0"/>
              <a:t>데이터가 있는 예시</a:t>
            </a:r>
            <a:r>
              <a:rPr lang="en-US" altLang="ko-KR" dirty="0"/>
              <a:t>)</a:t>
            </a:r>
            <a:r>
              <a:rPr lang="ko-KR" altLang="en-US" dirty="0"/>
              <a:t>과 비지도 학습</a:t>
            </a:r>
            <a:r>
              <a:rPr lang="en-US" altLang="ko-KR" dirty="0"/>
              <a:t>(‘</a:t>
            </a:r>
            <a:r>
              <a:rPr lang="ko-KR" altLang="en-US" dirty="0"/>
              <a:t>정답</a:t>
            </a:r>
            <a:r>
              <a:rPr lang="en-US" altLang="ko-KR" dirty="0"/>
              <a:t>’ </a:t>
            </a:r>
            <a:r>
              <a:rPr lang="ko-KR" altLang="en-US" dirty="0"/>
              <a:t>데이터를 가지고 있지 않은 예시</a:t>
            </a:r>
            <a:r>
              <a:rPr lang="en-US" altLang="ko-KR" dirty="0"/>
              <a:t>)</a:t>
            </a:r>
            <a:r>
              <a:rPr lang="ko-KR" altLang="en-US" dirty="0"/>
              <a:t>으로 구분할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73D2C8-0364-44AE-9883-4FD73BDF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16</a:t>
            </a:fld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7C6D1-FB74-46AC-BEE9-1C2689CA927E}"/>
              </a:ext>
            </a:extLst>
          </p:cNvPr>
          <p:cNvSpPr txBox="1"/>
          <p:nvPr/>
        </p:nvSpPr>
        <p:spPr>
          <a:xfrm>
            <a:off x="355207" y="3515987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0AB4D-4533-4566-ADF8-43294001D287}"/>
              </a:ext>
            </a:extLst>
          </p:cNvPr>
          <p:cNvSpPr txBox="1"/>
          <p:nvPr/>
        </p:nvSpPr>
        <p:spPr>
          <a:xfrm>
            <a:off x="2980418" y="6103856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3793C9-7307-4613-B231-14E442B85580}"/>
              </a:ext>
            </a:extLst>
          </p:cNvPr>
          <p:cNvSpPr/>
          <p:nvPr/>
        </p:nvSpPr>
        <p:spPr bwMode="white">
          <a:xfrm>
            <a:off x="1228688" y="2625529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E6F38-77C1-44B9-BAA4-40DCACCD8364}"/>
              </a:ext>
            </a:extLst>
          </p:cNvPr>
          <p:cNvSpPr txBox="1"/>
          <p:nvPr/>
        </p:nvSpPr>
        <p:spPr>
          <a:xfrm>
            <a:off x="904148" y="574872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7E0A4D-C9F8-442F-B810-175DB0988AB7}"/>
              </a:ext>
            </a:extLst>
          </p:cNvPr>
          <p:cNvSpPr txBox="1"/>
          <p:nvPr/>
        </p:nvSpPr>
        <p:spPr>
          <a:xfrm>
            <a:off x="1424634" y="574872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0CA1A-D77C-4862-A883-25E2BCF221B0}"/>
              </a:ext>
            </a:extLst>
          </p:cNvPr>
          <p:cNvSpPr txBox="1"/>
          <p:nvPr/>
        </p:nvSpPr>
        <p:spPr>
          <a:xfrm>
            <a:off x="1945120" y="574872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B47A7-FA98-496C-87A7-B4BF10A7F2B8}"/>
              </a:ext>
            </a:extLst>
          </p:cNvPr>
          <p:cNvSpPr txBox="1"/>
          <p:nvPr/>
        </p:nvSpPr>
        <p:spPr>
          <a:xfrm>
            <a:off x="2465606" y="574872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033CB-BA13-4489-B34D-F24BA1122BF3}"/>
              </a:ext>
            </a:extLst>
          </p:cNvPr>
          <p:cNvSpPr txBox="1"/>
          <p:nvPr/>
        </p:nvSpPr>
        <p:spPr>
          <a:xfrm>
            <a:off x="2986092" y="574872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78972-9346-458E-8EB6-94EE606288EA}"/>
              </a:ext>
            </a:extLst>
          </p:cNvPr>
          <p:cNvSpPr txBox="1"/>
          <p:nvPr/>
        </p:nvSpPr>
        <p:spPr>
          <a:xfrm>
            <a:off x="3506578" y="574872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015236-9FBD-4486-8605-1F1238A43919}"/>
              </a:ext>
            </a:extLst>
          </p:cNvPr>
          <p:cNvSpPr txBox="1"/>
          <p:nvPr/>
        </p:nvSpPr>
        <p:spPr>
          <a:xfrm>
            <a:off x="4027064" y="574872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C8EBE-9C64-4514-903F-E69236C9C84C}"/>
              </a:ext>
            </a:extLst>
          </p:cNvPr>
          <p:cNvSpPr txBox="1"/>
          <p:nvPr/>
        </p:nvSpPr>
        <p:spPr>
          <a:xfrm>
            <a:off x="861563" y="524336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44B7C-BC4D-4BE1-8FC7-E29057DE3A5A}"/>
              </a:ext>
            </a:extLst>
          </p:cNvPr>
          <p:cNvSpPr txBox="1"/>
          <p:nvPr/>
        </p:nvSpPr>
        <p:spPr>
          <a:xfrm>
            <a:off x="861563" y="473800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FEB74-D1CF-4B5C-AFFF-27E2F01C3EA2}"/>
              </a:ext>
            </a:extLst>
          </p:cNvPr>
          <p:cNvSpPr txBox="1"/>
          <p:nvPr/>
        </p:nvSpPr>
        <p:spPr>
          <a:xfrm>
            <a:off x="861563" y="423264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E0776A-0928-4CC3-8C7B-E4B5B2E573EC}"/>
              </a:ext>
            </a:extLst>
          </p:cNvPr>
          <p:cNvSpPr txBox="1"/>
          <p:nvPr/>
        </p:nvSpPr>
        <p:spPr>
          <a:xfrm>
            <a:off x="861563" y="372728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9A4577-5F67-4068-8F8B-ABEF4B44800B}"/>
              </a:ext>
            </a:extLst>
          </p:cNvPr>
          <p:cNvSpPr txBox="1"/>
          <p:nvPr/>
        </p:nvSpPr>
        <p:spPr>
          <a:xfrm>
            <a:off x="861563" y="322192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B4900C-F0B8-49C8-9ADC-2D09C8B9C105}"/>
              </a:ext>
            </a:extLst>
          </p:cNvPr>
          <p:cNvSpPr txBox="1"/>
          <p:nvPr/>
        </p:nvSpPr>
        <p:spPr>
          <a:xfrm>
            <a:off x="861563" y="271656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7C18C6-68D5-4303-BEAA-0EC00DE8FC14}"/>
              </a:ext>
            </a:extLst>
          </p:cNvPr>
          <p:cNvSpPr/>
          <p:nvPr/>
        </p:nvSpPr>
        <p:spPr bwMode="white">
          <a:xfrm>
            <a:off x="1540788" y="492747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4A7C30A-B53E-4336-88F0-0C4DF098AB2A}"/>
              </a:ext>
            </a:extLst>
          </p:cNvPr>
          <p:cNvSpPr/>
          <p:nvPr/>
        </p:nvSpPr>
        <p:spPr bwMode="white">
          <a:xfrm>
            <a:off x="2242364" y="387361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E46B43-323A-4EC7-8421-DB686E594D79}"/>
              </a:ext>
            </a:extLst>
          </p:cNvPr>
          <p:cNvSpPr/>
          <p:nvPr/>
        </p:nvSpPr>
        <p:spPr bwMode="white">
          <a:xfrm>
            <a:off x="2577312" y="284182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3B4852-4CE0-4B71-9244-AE6F7DA8250D}"/>
              </a:ext>
            </a:extLst>
          </p:cNvPr>
          <p:cNvSpPr/>
          <p:nvPr/>
        </p:nvSpPr>
        <p:spPr bwMode="white">
          <a:xfrm>
            <a:off x="2215075" y="429487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7D47C21-7C64-46BE-9FD7-73A6D1DD926A}"/>
              </a:ext>
            </a:extLst>
          </p:cNvPr>
          <p:cNvSpPr/>
          <p:nvPr/>
        </p:nvSpPr>
        <p:spPr bwMode="white">
          <a:xfrm>
            <a:off x="1764705" y="471143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A400649-16CB-401C-A1C5-61FCBF695D53}"/>
              </a:ext>
            </a:extLst>
          </p:cNvPr>
          <p:cNvSpPr/>
          <p:nvPr/>
        </p:nvSpPr>
        <p:spPr bwMode="white">
          <a:xfrm>
            <a:off x="2149314" y="351655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8B9B5CD-6593-4FAF-8D47-F317FE2A062A}"/>
              </a:ext>
            </a:extLst>
          </p:cNvPr>
          <p:cNvSpPr/>
          <p:nvPr/>
        </p:nvSpPr>
        <p:spPr bwMode="white">
          <a:xfrm>
            <a:off x="2087357" y="323149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D99C6F9-CA78-4B48-9CD8-AB1C315F36B4}"/>
              </a:ext>
            </a:extLst>
          </p:cNvPr>
          <p:cNvSpPr/>
          <p:nvPr/>
        </p:nvSpPr>
        <p:spPr bwMode="white">
          <a:xfrm>
            <a:off x="2709128" y="322192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37F6193-1693-4FC8-B7F7-8C4FD0D44229}"/>
              </a:ext>
            </a:extLst>
          </p:cNvPr>
          <p:cNvSpPr/>
          <p:nvPr/>
        </p:nvSpPr>
        <p:spPr bwMode="white">
          <a:xfrm>
            <a:off x="2973169" y="268207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B19F59-8B99-49A4-A816-241019F21042}"/>
              </a:ext>
            </a:extLst>
          </p:cNvPr>
          <p:cNvSpPr/>
          <p:nvPr/>
        </p:nvSpPr>
        <p:spPr bwMode="white">
          <a:xfrm>
            <a:off x="2458193" y="33669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F9EFFE6-672D-440A-9046-C9390D2B3DEC}"/>
              </a:ext>
            </a:extLst>
          </p:cNvPr>
          <p:cNvSpPr/>
          <p:nvPr/>
        </p:nvSpPr>
        <p:spPr bwMode="white">
          <a:xfrm>
            <a:off x="2390786" y="367016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87033A2F-36C2-4514-B623-5F9857993FF3}"/>
              </a:ext>
            </a:extLst>
          </p:cNvPr>
          <p:cNvGraphicFramePr>
            <a:graphicFrameLocks noGrp="1"/>
          </p:cNvGraphicFramePr>
          <p:nvPr/>
        </p:nvGraphicFramePr>
        <p:xfrm>
          <a:off x="4965465" y="2924343"/>
          <a:ext cx="2319688" cy="2741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9844">
                  <a:extLst>
                    <a:ext uri="{9D8B030D-6E8A-4147-A177-3AD203B41FA5}">
                      <a16:colId xmlns:a16="http://schemas.microsoft.com/office/drawing/2014/main" val="32441139"/>
                    </a:ext>
                  </a:extLst>
                </a:gridCol>
                <a:gridCol w="1159844">
                  <a:extLst>
                    <a:ext uri="{9D8B030D-6E8A-4147-A177-3AD203B41FA5}">
                      <a16:colId xmlns:a16="http://schemas.microsoft.com/office/drawing/2014/main" val="3855026163"/>
                    </a:ext>
                  </a:extLst>
                </a:gridCol>
              </a:tblGrid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y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860848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05597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1.4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2.5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051223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2.3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3.1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254299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891094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795374"/>
                  </a:ext>
                </a:extLst>
              </a:tr>
            </a:tbl>
          </a:graphicData>
        </a:graphic>
      </p:graphicFrame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DC473B5F-A6F4-44B6-A92E-BF4123134197}"/>
              </a:ext>
            </a:extLst>
          </p:cNvPr>
          <p:cNvSpPr/>
          <p:nvPr/>
        </p:nvSpPr>
        <p:spPr>
          <a:xfrm>
            <a:off x="8925240" y="3467774"/>
            <a:ext cx="1613602" cy="1116689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새로운 </a:t>
            </a:r>
            <a:r>
              <a:rPr lang="en-US" altLang="ko-KR" sz="1400" dirty="0">
                <a:solidFill>
                  <a:schemeClr val="tx1"/>
                </a:solidFill>
              </a:rPr>
              <a:t>x</a:t>
            </a:r>
            <a:r>
              <a:rPr lang="ko-KR" altLang="en-US" sz="1400" dirty="0">
                <a:solidFill>
                  <a:schemeClr val="tx1"/>
                </a:solidFill>
              </a:rPr>
              <a:t>를 입력할 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y </a:t>
            </a:r>
            <a:r>
              <a:rPr lang="ko-KR" altLang="en-US" sz="1400" dirty="0">
                <a:solidFill>
                  <a:schemeClr val="tx1"/>
                </a:solidFill>
              </a:rPr>
              <a:t>값은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312641-40F2-4711-BC93-04A48376F69F}"/>
              </a:ext>
            </a:extLst>
          </p:cNvPr>
          <p:cNvSpPr txBox="1"/>
          <p:nvPr/>
        </p:nvSpPr>
        <p:spPr>
          <a:xfrm>
            <a:off x="3128619" y="195228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주어진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5D63AB6-5435-4C6B-8BBF-3A6CBB7E1AC6}"/>
              </a:ext>
            </a:extLst>
          </p:cNvPr>
          <p:cNvCxnSpPr>
            <a:cxnSpLocks/>
          </p:cNvCxnSpPr>
          <p:nvPr/>
        </p:nvCxnSpPr>
        <p:spPr>
          <a:xfrm>
            <a:off x="2834220" y="2369353"/>
            <a:ext cx="305932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25BE54-F621-443A-A938-DA61393C0CBC}"/>
              </a:ext>
            </a:extLst>
          </p:cNvPr>
          <p:cNvSpPr txBox="1"/>
          <p:nvPr/>
        </p:nvSpPr>
        <p:spPr>
          <a:xfrm>
            <a:off x="8411985" y="195228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분석 질문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06DF17F-F9B8-429B-A83E-42C500E9D708}"/>
              </a:ext>
            </a:extLst>
          </p:cNvPr>
          <p:cNvCxnSpPr>
            <a:cxnSpLocks/>
          </p:cNvCxnSpPr>
          <p:nvPr/>
        </p:nvCxnSpPr>
        <p:spPr>
          <a:xfrm>
            <a:off x="8717255" y="2369353"/>
            <a:ext cx="175212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2674B8F-17CE-4CC7-9EF2-AB2D44D6586B}"/>
              </a:ext>
            </a:extLst>
          </p:cNvPr>
          <p:cNvSpPr/>
          <p:nvPr/>
        </p:nvSpPr>
        <p:spPr bwMode="white">
          <a:xfrm>
            <a:off x="6034275" y="2716568"/>
            <a:ext cx="1401093" cy="3123198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231ADE-4863-4A48-8531-580D6C6BE338}"/>
              </a:ext>
            </a:extLst>
          </p:cNvPr>
          <p:cNvSpPr txBox="1"/>
          <p:nvPr/>
        </p:nvSpPr>
        <p:spPr>
          <a:xfrm>
            <a:off x="6388605" y="5921367"/>
            <a:ext cx="89227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정답 </a:t>
            </a:r>
            <a:r>
              <a:rPr lang="en-US" altLang="ko-KR" sz="1600" dirty="0"/>
              <a:t>(label, target)</a:t>
            </a:r>
            <a:endParaRPr lang="ko-KR" altLang="en-US" sz="1600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4E16F4EC-7985-4A93-9206-9D9C654B9066}"/>
              </a:ext>
            </a:extLst>
          </p:cNvPr>
          <p:cNvSpPr/>
          <p:nvPr/>
        </p:nvSpPr>
        <p:spPr bwMode="white">
          <a:xfrm rot="5400000">
            <a:off x="7584087" y="3929382"/>
            <a:ext cx="1194198" cy="4230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A7B4F09-9F00-46CB-9F32-44D64E5B57AD}"/>
              </a:ext>
            </a:extLst>
          </p:cNvPr>
          <p:cNvCxnSpPr>
            <a:cxnSpLocks/>
          </p:cNvCxnSpPr>
          <p:nvPr/>
        </p:nvCxnSpPr>
        <p:spPr>
          <a:xfrm flipV="1">
            <a:off x="1221704" y="2640043"/>
            <a:ext cx="1561599" cy="312319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DF0033E-501C-4E97-92E9-890F03AED6B2}"/>
              </a:ext>
            </a:extLst>
          </p:cNvPr>
          <p:cNvSpPr/>
          <p:nvPr/>
        </p:nvSpPr>
        <p:spPr bwMode="white">
          <a:xfrm>
            <a:off x="2038004" y="3961911"/>
            <a:ext cx="134814" cy="128416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13708FC-32B2-4ECB-AD19-D4DFD89361EE}"/>
              </a:ext>
            </a:extLst>
          </p:cNvPr>
          <p:cNvCxnSpPr>
            <a:cxnSpLocks/>
            <a:endCxn id="43" idx="4"/>
          </p:cNvCxnSpPr>
          <p:nvPr/>
        </p:nvCxnSpPr>
        <p:spPr>
          <a:xfrm flipH="1" flipV="1">
            <a:off x="2105411" y="4090327"/>
            <a:ext cx="3718" cy="1643886"/>
          </a:xfrm>
          <a:prstGeom prst="straightConnector1">
            <a:avLst/>
          </a:prstGeom>
          <a:noFill/>
          <a:ln w="190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3833EA-68DC-4C5D-5457-57C7ABCEADC2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5631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470E8B-8230-4253-9C71-A85728BA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17</a:t>
            </a:fld>
            <a:endParaRPr lang="en-US" altLang="ko-KR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37FC6E-19C9-4D18-9B5F-160C8C6F4131}"/>
              </a:ext>
            </a:extLst>
          </p:cNvPr>
          <p:cNvSpPr/>
          <p:nvPr/>
        </p:nvSpPr>
        <p:spPr bwMode="white">
          <a:xfrm>
            <a:off x="1146629" y="2649401"/>
            <a:ext cx="3650343" cy="31350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4672874-1AA6-4447-8AB2-066D5E3DE7B4}"/>
              </a:ext>
            </a:extLst>
          </p:cNvPr>
          <p:cNvSpPr/>
          <p:nvPr/>
        </p:nvSpPr>
        <p:spPr bwMode="white">
          <a:xfrm>
            <a:off x="3709771" y="351271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2F380F1-B943-4265-AAB1-CB3DC0B7C00E}"/>
              </a:ext>
            </a:extLst>
          </p:cNvPr>
          <p:cNvSpPr/>
          <p:nvPr/>
        </p:nvSpPr>
        <p:spPr bwMode="white">
          <a:xfrm>
            <a:off x="3889171" y="3827958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4966C7E-9EE7-41F0-958A-06E86BE57848}"/>
              </a:ext>
            </a:extLst>
          </p:cNvPr>
          <p:cNvSpPr/>
          <p:nvPr/>
        </p:nvSpPr>
        <p:spPr bwMode="white">
          <a:xfrm>
            <a:off x="3312229" y="394844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E933FB0-D961-4E50-B614-C6DE6A680A43}"/>
              </a:ext>
            </a:extLst>
          </p:cNvPr>
          <p:cNvSpPr/>
          <p:nvPr/>
        </p:nvSpPr>
        <p:spPr bwMode="white">
          <a:xfrm>
            <a:off x="3711141" y="4263417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47E6EB7-8690-4D30-9855-3D43F67A16CD}"/>
              </a:ext>
            </a:extLst>
          </p:cNvPr>
          <p:cNvSpPr/>
          <p:nvPr/>
        </p:nvSpPr>
        <p:spPr bwMode="white">
          <a:xfrm>
            <a:off x="3263088" y="3060927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76573A-6C47-45BC-B58F-B4D8C15880F8}"/>
              </a:ext>
            </a:extLst>
          </p:cNvPr>
          <p:cNvSpPr/>
          <p:nvPr/>
        </p:nvSpPr>
        <p:spPr bwMode="white">
          <a:xfrm>
            <a:off x="3970291" y="332782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E97D7A5-2F41-47E7-B400-AB2507541E85}"/>
              </a:ext>
            </a:extLst>
          </p:cNvPr>
          <p:cNvSpPr/>
          <p:nvPr/>
        </p:nvSpPr>
        <p:spPr bwMode="white">
          <a:xfrm>
            <a:off x="2087143" y="4681121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D74D328-D1E0-46C3-B72E-DE2293065030}"/>
              </a:ext>
            </a:extLst>
          </p:cNvPr>
          <p:cNvSpPr/>
          <p:nvPr/>
        </p:nvSpPr>
        <p:spPr bwMode="white">
          <a:xfrm>
            <a:off x="2270691" y="5079732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BB765B4-D030-43B9-9DCD-788A68EE88AF}"/>
              </a:ext>
            </a:extLst>
          </p:cNvPr>
          <p:cNvSpPr/>
          <p:nvPr/>
        </p:nvSpPr>
        <p:spPr bwMode="white">
          <a:xfrm>
            <a:off x="1885499" y="4309376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4487FB6-C42A-4CC3-A9D4-C1E8D1D430BE}"/>
              </a:ext>
            </a:extLst>
          </p:cNvPr>
          <p:cNvSpPr/>
          <p:nvPr/>
        </p:nvSpPr>
        <p:spPr bwMode="white">
          <a:xfrm>
            <a:off x="1838023" y="4994478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EE2C6F8-682F-408E-82F4-E8BE362311B0}"/>
              </a:ext>
            </a:extLst>
          </p:cNvPr>
          <p:cNvSpPr/>
          <p:nvPr/>
        </p:nvSpPr>
        <p:spPr bwMode="white">
          <a:xfrm>
            <a:off x="3320180" y="3485539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B806511-085D-4070-B4B8-AEC7E9893C7B}"/>
              </a:ext>
            </a:extLst>
          </p:cNvPr>
          <p:cNvSpPr/>
          <p:nvPr/>
        </p:nvSpPr>
        <p:spPr bwMode="white">
          <a:xfrm>
            <a:off x="3571124" y="3165051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B5F1535-18E8-4730-8ED2-E4D98ABCAF50}"/>
              </a:ext>
            </a:extLst>
          </p:cNvPr>
          <p:cNvSpPr/>
          <p:nvPr/>
        </p:nvSpPr>
        <p:spPr bwMode="white">
          <a:xfrm>
            <a:off x="3723524" y="3317451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EAD8974-F858-4627-8F54-A116C48E6155}"/>
              </a:ext>
            </a:extLst>
          </p:cNvPr>
          <p:cNvSpPr/>
          <p:nvPr/>
        </p:nvSpPr>
        <p:spPr bwMode="white">
          <a:xfrm>
            <a:off x="4142371" y="3716586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EEF532A-2693-4AE6-A3D6-50EC3BA676FC}"/>
              </a:ext>
            </a:extLst>
          </p:cNvPr>
          <p:cNvSpPr/>
          <p:nvPr/>
        </p:nvSpPr>
        <p:spPr bwMode="white">
          <a:xfrm>
            <a:off x="4299303" y="3324366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802BF13-B05B-45CB-934E-A0AFCF923C93}"/>
              </a:ext>
            </a:extLst>
          </p:cNvPr>
          <p:cNvSpPr/>
          <p:nvPr/>
        </p:nvSpPr>
        <p:spPr bwMode="white">
          <a:xfrm>
            <a:off x="4062442" y="2975668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8063C89-25C6-40E6-83BD-74549FD91775}"/>
              </a:ext>
            </a:extLst>
          </p:cNvPr>
          <p:cNvSpPr/>
          <p:nvPr/>
        </p:nvSpPr>
        <p:spPr bwMode="white">
          <a:xfrm>
            <a:off x="4388415" y="3897708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DFCC006-7FB1-41BC-8CB9-6D088C8FED4A}"/>
              </a:ext>
            </a:extLst>
          </p:cNvPr>
          <p:cNvSpPr/>
          <p:nvPr/>
        </p:nvSpPr>
        <p:spPr bwMode="white">
          <a:xfrm>
            <a:off x="3662765" y="2951263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1BACBCF-E61F-49C2-8D6F-3DCB4A2CFD6B}"/>
              </a:ext>
            </a:extLst>
          </p:cNvPr>
          <p:cNvSpPr/>
          <p:nvPr/>
        </p:nvSpPr>
        <p:spPr bwMode="white">
          <a:xfrm>
            <a:off x="3815165" y="3103663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1527B1-2F8C-4869-B695-E65BD6A25D2F}"/>
              </a:ext>
            </a:extLst>
          </p:cNvPr>
          <p:cNvSpPr txBox="1"/>
          <p:nvPr/>
        </p:nvSpPr>
        <p:spPr>
          <a:xfrm>
            <a:off x="2264194" y="5806258"/>
            <a:ext cx="146457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548DB3-F930-4186-9AB6-093AB7878260}"/>
              </a:ext>
            </a:extLst>
          </p:cNvPr>
          <p:cNvSpPr txBox="1"/>
          <p:nvPr/>
        </p:nvSpPr>
        <p:spPr>
          <a:xfrm>
            <a:off x="302416" y="3836974"/>
            <a:ext cx="82959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DD976BF-33AE-4496-8417-D8E09EF9C51B}"/>
              </a:ext>
            </a:extLst>
          </p:cNvPr>
          <p:cNvSpPr/>
          <p:nvPr/>
        </p:nvSpPr>
        <p:spPr bwMode="white">
          <a:xfrm>
            <a:off x="1746915" y="4755132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2DCB8E5-9A11-45B8-BA82-98F7DD8FEB51}"/>
              </a:ext>
            </a:extLst>
          </p:cNvPr>
          <p:cNvSpPr/>
          <p:nvPr/>
        </p:nvSpPr>
        <p:spPr bwMode="white">
          <a:xfrm>
            <a:off x="2841084" y="4840391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B5A1BC1-63C3-4392-AFA1-013F74456E1A}"/>
              </a:ext>
            </a:extLst>
          </p:cNvPr>
          <p:cNvSpPr/>
          <p:nvPr/>
        </p:nvSpPr>
        <p:spPr bwMode="white">
          <a:xfrm>
            <a:off x="2563289" y="4309375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086E149-55C2-4C15-B44C-4AEA685E066A}"/>
              </a:ext>
            </a:extLst>
          </p:cNvPr>
          <p:cNvSpPr/>
          <p:nvPr/>
        </p:nvSpPr>
        <p:spPr bwMode="white">
          <a:xfrm>
            <a:off x="2805471" y="3172704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CF2C8BB-AC01-40F5-B679-1FAF1148ACE9}"/>
              </a:ext>
            </a:extLst>
          </p:cNvPr>
          <p:cNvSpPr/>
          <p:nvPr/>
        </p:nvSpPr>
        <p:spPr bwMode="white">
          <a:xfrm>
            <a:off x="1591520" y="2976152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EFEE29D-F310-40E4-ABE7-EB68787DFD19}"/>
              </a:ext>
            </a:extLst>
          </p:cNvPr>
          <p:cNvSpPr/>
          <p:nvPr/>
        </p:nvSpPr>
        <p:spPr bwMode="white">
          <a:xfrm>
            <a:off x="2435485" y="488328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C7CCC08-44E6-43EC-9E3B-991B60563531}"/>
              </a:ext>
            </a:extLst>
          </p:cNvPr>
          <p:cNvSpPr/>
          <p:nvPr/>
        </p:nvSpPr>
        <p:spPr bwMode="white">
          <a:xfrm>
            <a:off x="2587885" y="503568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ECB1AC6-B3FF-4392-8DA8-FE8FE606CC1C}"/>
              </a:ext>
            </a:extLst>
          </p:cNvPr>
          <p:cNvSpPr/>
          <p:nvPr/>
        </p:nvSpPr>
        <p:spPr bwMode="white">
          <a:xfrm>
            <a:off x="1504615" y="3165050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406A544-FD0F-4273-937E-8C7A1C0FB90F}"/>
              </a:ext>
            </a:extLst>
          </p:cNvPr>
          <p:cNvSpPr/>
          <p:nvPr/>
        </p:nvSpPr>
        <p:spPr bwMode="white">
          <a:xfrm>
            <a:off x="1355433" y="2872338"/>
            <a:ext cx="155395" cy="148021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FABE0D8-EEF4-46ED-BEA6-914FE542C2F9}"/>
              </a:ext>
            </a:extLst>
          </p:cNvPr>
          <p:cNvSpPr/>
          <p:nvPr/>
        </p:nvSpPr>
        <p:spPr bwMode="white">
          <a:xfrm>
            <a:off x="2733305" y="2706450"/>
            <a:ext cx="1911374" cy="1704987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9DFE65E-BA91-49FB-8442-74973DC1F143}"/>
              </a:ext>
            </a:extLst>
          </p:cNvPr>
          <p:cNvSpPr/>
          <p:nvPr/>
        </p:nvSpPr>
        <p:spPr bwMode="white">
          <a:xfrm>
            <a:off x="1175163" y="2781284"/>
            <a:ext cx="702049" cy="635999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46399BA4-3360-404E-8FC2-815824AE0C53}"/>
              </a:ext>
            </a:extLst>
          </p:cNvPr>
          <p:cNvSpPr/>
          <p:nvPr/>
        </p:nvSpPr>
        <p:spPr bwMode="white">
          <a:xfrm>
            <a:off x="1582312" y="4187754"/>
            <a:ext cx="1481020" cy="1282776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A3398FB1-0697-4742-9F81-CF79400E8820}"/>
              </a:ext>
            </a:extLst>
          </p:cNvPr>
          <p:cNvGraphicFramePr>
            <a:graphicFrameLocks noGrp="1"/>
          </p:cNvGraphicFramePr>
          <p:nvPr/>
        </p:nvGraphicFramePr>
        <p:xfrm>
          <a:off x="5174462" y="2872338"/>
          <a:ext cx="2043390" cy="2741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695">
                  <a:extLst>
                    <a:ext uri="{9D8B030D-6E8A-4147-A177-3AD203B41FA5}">
                      <a16:colId xmlns:a16="http://schemas.microsoft.com/office/drawing/2014/main" val="32441139"/>
                    </a:ext>
                  </a:extLst>
                </a:gridCol>
                <a:gridCol w="1021695">
                  <a:extLst>
                    <a:ext uri="{9D8B030D-6E8A-4147-A177-3AD203B41FA5}">
                      <a16:colId xmlns:a16="http://schemas.microsoft.com/office/drawing/2014/main" val="3855026163"/>
                    </a:ext>
                  </a:extLst>
                </a:gridCol>
              </a:tblGrid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y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860848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05597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051223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2.2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254299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891094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795374"/>
                  </a:ext>
                </a:extLst>
              </a:tr>
            </a:tbl>
          </a:graphicData>
        </a:graphic>
      </p:graphicFrame>
      <p:sp>
        <p:nvSpPr>
          <p:cNvPr id="78" name="말풍선: 모서리가 둥근 사각형 77">
            <a:extLst>
              <a:ext uri="{FF2B5EF4-FFF2-40B4-BE49-F238E27FC236}">
                <a16:creationId xmlns:a16="http://schemas.microsoft.com/office/drawing/2014/main" id="{75AC5A09-AAF0-43E5-804C-5846EC214FD6}"/>
              </a:ext>
            </a:extLst>
          </p:cNvPr>
          <p:cNvSpPr/>
          <p:nvPr/>
        </p:nvSpPr>
        <p:spPr>
          <a:xfrm>
            <a:off x="8996086" y="3529174"/>
            <a:ext cx="1613602" cy="1116689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유사한 그룹으로 데이터를 묶을 수 있을까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398DCF-0A6B-47D9-BFD7-8AAAA5DC2C7C}"/>
              </a:ext>
            </a:extLst>
          </p:cNvPr>
          <p:cNvSpPr txBox="1"/>
          <p:nvPr/>
        </p:nvSpPr>
        <p:spPr>
          <a:xfrm>
            <a:off x="8411985" y="195228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분석 질문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53B21245-F10F-4CD1-945A-069C89AAE013}"/>
              </a:ext>
            </a:extLst>
          </p:cNvPr>
          <p:cNvCxnSpPr>
            <a:cxnSpLocks/>
          </p:cNvCxnSpPr>
          <p:nvPr/>
        </p:nvCxnSpPr>
        <p:spPr>
          <a:xfrm>
            <a:off x="8717255" y="2369353"/>
            <a:ext cx="175212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116692A6-B515-4894-B88C-2FC80388FF1D}"/>
              </a:ext>
            </a:extLst>
          </p:cNvPr>
          <p:cNvSpPr/>
          <p:nvPr/>
        </p:nvSpPr>
        <p:spPr bwMode="white">
          <a:xfrm rot="5400000">
            <a:off x="7584087" y="3929382"/>
            <a:ext cx="1194198" cy="4230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78EAD6-35D2-4AB6-B1D9-480333DCB1A7}"/>
              </a:ext>
            </a:extLst>
          </p:cNvPr>
          <p:cNvSpPr txBox="1"/>
          <p:nvPr/>
        </p:nvSpPr>
        <p:spPr>
          <a:xfrm>
            <a:off x="3128619" y="195228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주어진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2C940B-7F7D-455F-9C79-343428CD9EA9}"/>
              </a:ext>
            </a:extLst>
          </p:cNvPr>
          <p:cNvCxnSpPr>
            <a:cxnSpLocks/>
          </p:cNvCxnSpPr>
          <p:nvPr/>
        </p:nvCxnSpPr>
        <p:spPr>
          <a:xfrm>
            <a:off x="2834220" y="2369353"/>
            <a:ext cx="305932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ACD967C-FFEA-60E4-C56F-0E07E9B0B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/>
          <a:lstStyle/>
          <a:p>
            <a:r>
              <a:rPr lang="ko-KR" altLang="en-US" dirty="0"/>
              <a:t>머신러닝의 예시를 지도 학습</a:t>
            </a:r>
            <a:r>
              <a:rPr lang="en-US" altLang="ko-KR" dirty="0"/>
              <a:t>(‘</a:t>
            </a:r>
            <a:r>
              <a:rPr lang="ko-KR" altLang="en-US" dirty="0"/>
              <a:t>정답</a:t>
            </a:r>
            <a:r>
              <a:rPr lang="en-US" altLang="ko-KR" dirty="0"/>
              <a:t>’ </a:t>
            </a:r>
            <a:r>
              <a:rPr lang="ko-KR" altLang="en-US" dirty="0"/>
              <a:t>데이터가 있는 예시</a:t>
            </a:r>
            <a:r>
              <a:rPr lang="en-US" altLang="ko-KR" dirty="0"/>
              <a:t>)</a:t>
            </a:r>
            <a:r>
              <a:rPr lang="ko-KR" altLang="en-US" dirty="0"/>
              <a:t>과 비지도 학습</a:t>
            </a:r>
            <a:r>
              <a:rPr lang="en-US" altLang="ko-KR" dirty="0"/>
              <a:t>(‘</a:t>
            </a:r>
            <a:r>
              <a:rPr lang="ko-KR" altLang="en-US" dirty="0"/>
              <a:t>정답</a:t>
            </a:r>
            <a:r>
              <a:rPr lang="en-US" altLang="ko-KR" dirty="0"/>
              <a:t>’ </a:t>
            </a:r>
            <a:r>
              <a:rPr lang="ko-KR" altLang="en-US" dirty="0"/>
              <a:t>데이터를 가지고 있지 않은 예시</a:t>
            </a:r>
            <a:r>
              <a:rPr lang="en-US" altLang="ko-KR" dirty="0"/>
              <a:t>)</a:t>
            </a:r>
            <a:r>
              <a:rPr lang="ko-KR" altLang="en-US" dirty="0"/>
              <a:t>으로 구분할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C798C25-1F29-364B-8800-DDB0A9DA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/>
          <a:lstStyle/>
          <a:p>
            <a:r>
              <a:rPr lang="ko-KR" altLang="en-US" dirty="0"/>
              <a:t>머신러닝 유형 </a:t>
            </a:r>
            <a:r>
              <a:rPr lang="en-US" altLang="ko-KR" dirty="0"/>
              <a:t>:</a:t>
            </a:r>
            <a:r>
              <a:rPr lang="ko-KR" altLang="en-US" dirty="0"/>
              <a:t> 지도 학습 </a:t>
            </a:r>
            <a:r>
              <a:rPr lang="en-US" altLang="ko-KR" dirty="0"/>
              <a:t>vs </a:t>
            </a:r>
            <a:r>
              <a:rPr lang="ko-KR" altLang="en-US" dirty="0"/>
              <a:t>비지도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BC564-F263-EB4E-2003-14B942AD3608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456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470E8B-8230-4253-9C71-A85728BA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18</a:t>
            </a:fld>
            <a:endParaRPr lang="en-US" altLang="ko-KR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37FC6E-19C9-4D18-9B5F-160C8C6F4131}"/>
              </a:ext>
            </a:extLst>
          </p:cNvPr>
          <p:cNvSpPr/>
          <p:nvPr/>
        </p:nvSpPr>
        <p:spPr bwMode="white">
          <a:xfrm>
            <a:off x="1146629" y="2649401"/>
            <a:ext cx="3650343" cy="31350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4672874-1AA6-4447-8AB2-066D5E3DE7B4}"/>
              </a:ext>
            </a:extLst>
          </p:cNvPr>
          <p:cNvSpPr/>
          <p:nvPr/>
        </p:nvSpPr>
        <p:spPr bwMode="white">
          <a:xfrm>
            <a:off x="3709771" y="3512710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2F380F1-B943-4265-AAB1-CB3DC0B7C00E}"/>
              </a:ext>
            </a:extLst>
          </p:cNvPr>
          <p:cNvSpPr/>
          <p:nvPr/>
        </p:nvSpPr>
        <p:spPr bwMode="white">
          <a:xfrm>
            <a:off x="3889171" y="3827958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4966C7E-9EE7-41F0-958A-06E86BE57848}"/>
              </a:ext>
            </a:extLst>
          </p:cNvPr>
          <p:cNvSpPr/>
          <p:nvPr/>
        </p:nvSpPr>
        <p:spPr bwMode="white">
          <a:xfrm>
            <a:off x="3312229" y="3948440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E933FB0-D961-4E50-B614-C6DE6A680A43}"/>
              </a:ext>
            </a:extLst>
          </p:cNvPr>
          <p:cNvSpPr/>
          <p:nvPr/>
        </p:nvSpPr>
        <p:spPr bwMode="white">
          <a:xfrm>
            <a:off x="3711141" y="4263417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47E6EB7-8690-4D30-9855-3D43F67A16CD}"/>
              </a:ext>
            </a:extLst>
          </p:cNvPr>
          <p:cNvSpPr/>
          <p:nvPr/>
        </p:nvSpPr>
        <p:spPr bwMode="white">
          <a:xfrm>
            <a:off x="3263088" y="3060927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76573A-6C47-45BC-B58F-B4D8C15880F8}"/>
              </a:ext>
            </a:extLst>
          </p:cNvPr>
          <p:cNvSpPr/>
          <p:nvPr/>
        </p:nvSpPr>
        <p:spPr bwMode="white">
          <a:xfrm>
            <a:off x="3970291" y="3327820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E97D7A5-2F41-47E7-B400-AB2507541E85}"/>
              </a:ext>
            </a:extLst>
          </p:cNvPr>
          <p:cNvSpPr/>
          <p:nvPr/>
        </p:nvSpPr>
        <p:spPr bwMode="white">
          <a:xfrm>
            <a:off x="2087143" y="4681121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D74D328-D1E0-46C3-B72E-DE2293065030}"/>
              </a:ext>
            </a:extLst>
          </p:cNvPr>
          <p:cNvSpPr/>
          <p:nvPr/>
        </p:nvSpPr>
        <p:spPr bwMode="white">
          <a:xfrm>
            <a:off x="2270691" y="5079732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BB765B4-D030-43B9-9DCD-788A68EE88AF}"/>
              </a:ext>
            </a:extLst>
          </p:cNvPr>
          <p:cNvSpPr/>
          <p:nvPr/>
        </p:nvSpPr>
        <p:spPr bwMode="white">
          <a:xfrm>
            <a:off x="1885499" y="4309376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4487FB6-C42A-4CC3-A9D4-C1E8D1D430BE}"/>
              </a:ext>
            </a:extLst>
          </p:cNvPr>
          <p:cNvSpPr/>
          <p:nvPr/>
        </p:nvSpPr>
        <p:spPr bwMode="white">
          <a:xfrm>
            <a:off x="1838023" y="4994478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EE2C6F8-682F-408E-82F4-E8BE362311B0}"/>
              </a:ext>
            </a:extLst>
          </p:cNvPr>
          <p:cNvSpPr/>
          <p:nvPr/>
        </p:nvSpPr>
        <p:spPr bwMode="white">
          <a:xfrm>
            <a:off x="3320180" y="3485539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B806511-085D-4070-B4B8-AEC7E9893C7B}"/>
              </a:ext>
            </a:extLst>
          </p:cNvPr>
          <p:cNvSpPr/>
          <p:nvPr/>
        </p:nvSpPr>
        <p:spPr bwMode="white">
          <a:xfrm>
            <a:off x="3571124" y="3165051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B5F1535-18E8-4730-8ED2-E4D98ABCAF50}"/>
              </a:ext>
            </a:extLst>
          </p:cNvPr>
          <p:cNvSpPr/>
          <p:nvPr/>
        </p:nvSpPr>
        <p:spPr bwMode="white">
          <a:xfrm>
            <a:off x="3723524" y="3317451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EAD8974-F858-4627-8F54-A116C48E6155}"/>
              </a:ext>
            </a:extLst>
          </p:cNvPr>
          <p:cNvSpPr/>
          <p:nvPr/>
        </p:nvSpPr>
        <p:spPr bwMode="white">
          <a:xfrm>
            <a:off x="4142371" y="3716586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EEF532A-2693-4AE6-A3D6-50EC3BA676FC}"/>
              </a:ext>
            </a:extLst>
          </p:cNvPr>
          <p:cNvSpPr/>
          <p:nvPr/>
        </p:nvSpPr>
        <p:spPr bwMode="white">
          <a:xfrm>
            <a:off x="4299303" y="3324366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802BF13-B05B-45CB-934E-A0AFCF923C93}"/>
              </a:ext>
            </a:extLst>
          </p:cNvPr>
          <p:cNvSpPr/>
          <p:nvPr/>
        </p:nvSpPr>
        <p:spPr bwMode="white">
          <a:xfrm>
            <a:off x="4062442" y="2975668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8063C89-25C6-40E6-83BD-74549FD91775}"/>
              </a:ext>
            </a:extLst>
          </p:cNvPr>
          <p:cNvSpPr/>
          <p:nvPr/>
        </p:nvSpPr>
        <p:spPr bwMode="white">
          <a:xfrm>
            <a:off x="4388415" y="3897708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DFCC006-7FB1-41BC-8CB9-6D088C8FED4A}"/>
              </a:ext>
            </a:extLst>
          </p:cNvPr>
          <p:cNvSpPr/>
          <p:nvPr/>
        </p:nvSpPr>
        <p:spPr bwMode="white">
          <a:xfrm>
            <a:off x="3662765" y="2951263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1BACBCF-E61F-49C2-8D6F-3DCB4A2CFD6B}"/>
              </a:ext>
            </a:extLst>
          </p:cNvPr>
          <p:cNvSpPr/>
          <p:nvPr/>
        </p:nvSpPr>
        <p:spPr bwMode="white">
          <a:xfrm>
            <a:off x="3815165" y="3103663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1527B1-2F8C-4869-B695-E65BD6A25D2F}"/>
              </a:ext>
            </a:extLst>
          </p:cNvPr>
          <p:cNvSpPr txBox="1"/>
          <p:nvPr/>
        </p:nvSpPr>
        <p:spPr>
          <a:xfrm>
            <a:off x="2264194" y="5806258"/>
            <a:ext cx="146457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548DB3-F930-4186-9AB6-093AB7878260}"/>
              </a:ext>
            </a:extLst>
          </p:cNvPr>
          <p:cNvSpPr txBox="1"/>
          <p:nvPr/>
        </p:nvSpPr>
        <p:spPr>
          <a:xfrm>
            <a:off x="302416" y="3836974"/>
            <a:ext cx="82959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DD976BF-33AE-4496-8417-D8E09EF9C51B}"/>
              </a:ext>
            </a:extLst>
          </p:cNvPr>
          <p:cNvSpPr/>
          <p:nvPr/>
        </p:nvSpPr>
        <p:spPr bwMode="white">
          <a:xfrm>
            <a:off x="1746915" y="4755132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2DCB8E5-9A11-45B8-BA82-98F7DD8FEB51}"/>
              </a:ext>
            </a:extLst>
          </p:cNvPr>
          <p:cNvSpPr/>
          <p:nvPr/>
        </p:nvSpPr>
        <p:spPr bwMode="white">
          <a:xfrm>
            <a:off x="2841084" y="4840391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B5A1BC1-63C3-4392-AFA1-013F74456E1A}"/>
              </a:ext>
            </a:extLst>
          </p:cNvPr>
          <p:cNvSpPr/>
          <p:nvPr/>
        </p:nvSpPr>
        <p:spPr bwMode="white">
          <a:xfrm>
            <a:off x="2563289" y="4309375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086E149-55C2-4C15-B44C-4AEA685E066A}"/>
              </a:ext>
            </a:extLst>
          </p:cNvPr>
          <p:cNvSpPr/>
          <p:nvPr/>
        </p:nvSpPr>
        <p:spPr bwMode="white">
          <a:xfrm>
            <a:off x="2805471" y="3172704"/>
            <a:ext cx="155395" cy="148021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CF2C8BB-AC01-40F5-B679-1FAF1148ACE9}"/>
              </a:ext>
            </a:extLst>
          </p:cNvPr>
          <p:cNvSpPr/>
          <p:nvPr/>
        </p:nvSpPr>
        <p:spPr bwMode="white">
          <a:xfrm>
            <a:off x="1591520" y="2976152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EFEE29D-F310-40E4-ABE7-EB68787DFD19}"/>
              </a:ext>
            </a:extLst>
          </p:cNvPr>
          <p:cNvSpPr/>
          <p:nvPr/>
        </p:nvSpPr>
        <p:spPr bwMode="white">
          <a:xfrm>
            <a:off x="2435485" y="4883280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C7CCC08-44E6-43EC-9E3B-991B60563531}"/>
              </a:ext>
            </a:extLst>
          </p:cNvPr>
          <p:cNvSpPr/>
          <p:nvPr/>
        </p:nvSpPr>
        <p:spPr bwMode="white">
          <a:xfrm>
            <a:off x="2587885" y="5035680"/>
            <a:ext cx="155395" cy="14802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ECB1AC6-B3FF-4392-8DA8-FE8FE606CC1C}"/>
              </a:ext>
            </a:extLst>
          </p:cNvPr>
          <p:cNvSpPr/>
          <p:nvPr/>
        </p:nvSpPr>
        <p:spPr bwMode="white">
          <a:xfrm>
            <a:off x="1504615" y="3165050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406A544-FD0F-4273-937E-8C7A1C0FB90F}"/>
              </a:ext>
            </a:extLst>
          </p:cNvPr>
          <p:cNvSpPr/>
          <p:nvPr/>
        </p:nvSpPr>
        <p:spPr bwMode="white">
          <a:xfrm>
            <a:off x="1355433" y="2872338"/>
            <a:ext cx="155395" cy="14802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FABE0D8-EEF4-46ED-BEA6-914FE542C2F9}"/>
              </a:ext>
            </a:extLst>
          </p:cNvPr>
          <p:cNvSpPr/>
          <p:nvPr/>
        </p:nvSpPr>
        <p:spPr bwMode="white">
          <a:xfrm>
            <a:off x="2733305" y="2706450"/>
            <a:ext cx="1911374" cy="1704987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9DFE65E-BA91-49FB-8442-74973DC1F143}"/>
              </a:ext>
            </a:extLst>
          </p:cNvPr>
          <p:cNvSpPr/>
          <p:nvPr/>
        </p:nvSpPr>
        <p:spPr bwMode="white">
          <a:xfrm>
            <a:off x="1175163" y="2781284"/>
            <a:ext cx="702049" cy="635999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46399BA4-3360-404E-8FC2-815824AE0C53}"/>
              </a:ext>
            </a:extLst>
          </p:cNvPr>
          <p:cNvSpPr/>
          <p:nvPr/>
        </p:nvSpPr>
        <p:spPr bwMode="white">
          <a:xfrm>
            <a:off x="1582312" y="4187754"/>
            <a:ext cx="1481020" cy="1282776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A3398FB1-0697-4742-9F81-CF79400E8820}"/>
              </a:ext>
            </a:extLst>
          </p:cNvPr>
          <p:cNvGraphicFramePr>
            <a:graphicFrameLocks noGrp="1"/>
          </p:cNvGraphicFramePr>
          <p:nvPr/>
        </p:nvGraphicFramePr>
        <p:xfrm>
          <a:off x="5174462" y="2872338"/>
          <a:ext cx="2043390" cy="2741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130">
                  <a:extLst>
                    <a:ext uri="{9D8B030D-6E8A-4147-A177-3AD203B41FA5}">
                      <a16:colId xmlns:a16="http://schemas.microsoft.com/office/drawing/2014/main" val="32441139"/>
                    </a:ext>
                  </a:extLst>
                </a:gridCol>
                <a:gridCol w="681130">
                  <a:extLst>
                    <a:ext uri="{9D8B030D-6E8A-4147-A177-3AD203B41FA5}">
                      <a16:colId xmlns:a16="http://schemas.microsoft.com/office/drawing/2014/main" val="3855026163"/>
                    </a:ext>
                  </a:extLst>
                </a:gridCol>
                <a:gridCol w="681130">
                  <a:extLst>
                    <a:ext uri="{9D8B030D-6E8A-4147-A177-3AD203B41FA5}">
                      <a16:colId xmlns:a16="http://schemas.microsoft.com/office/drawing/2014/main" val="1954266579"/>
                    </a:ext>
                  </a:extLst>
                </a:gridCol>
              </a:tblGrid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y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그룹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860848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초록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05597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초록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051223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2.2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빨강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254299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891094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노랑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795374"/>
                  </a:ext>
                </a:extLst>
              </a:tr>
            </a:tbl>
          </a:graphicData>
        </a:graphic>
      </p:graphicFrame>
      <p:sp>
        <p:nvSpPr>
          <p:cNvPr id="78" name="말풍선: 모서리가 둥근 사각형 77">
            <a:extLst>
              <a:ext uri="{FF2B5EF4-FFF2-40B4-BE49-F238E27FC236}">
                <a16:creationId xmlns:a16="http://schemas.microsoft.com/office/drawing/2014/main" id="{75AC5A09-AAF0-43E5-804C-5846EC214FD6}"/>
              </a:ext>
            </a:extLst>
          </p:cNvPr>
          <p:cNvSpPr/>
          <p:nvPr/>
        </p:nvSpPr>
        <p:spPr>
          <a:xfrm>
            <a:off x="9065935" y="3464105"/>
            <a:ext cx="1613602" cy="1116689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유사한 그룹으로 데이터를 묶을 수 있을까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398DCF-0A6B-47D9-BFD7-8AAAA5DC2C7C}"/>
              </a:ext>
            </a:extLst>
          </p:cNvPr>
          <p:cNvSpPr txBox="1"/>
          <p:nvPr/>
        </p:nvSpPr>
        <p:spPr>
          <a:xfrm>
            <a:off x="8411985" y="195228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분석 질문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53B21245-F10F-4CD1-945A-069C89AAE013}"/>
              </a:ext>
            </a:extLst>
          </p:cNvPr>
          <p:cNvCxnSpPr>
            <a:cxnSpLocks/>
          </p:cNvCxnSpPr>
          <p:nvPr/>
        </p:nvCxnSpPr>
        <p:spPr>
          <a:xfrm>
            <a:off x="8717255" y="2369353"/>
            <a:ext cx="175212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116692A6-B515-4894-B88C-2FC80388FF1D}"/>
              </a:ext>
            </a:extLst>
          </p:cNvPr>
          <p:cNvSpPr/>
          <p:nvPr/>
        </p:nvSpPr>
        <p:spPr bwMode="white">
          <a:xfrm rot="5400000">
            <a:off x="7584087" y="3929382"/>
            <a:ext cx="1194198" cy="4230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78EAD6-35D2-4AB6-B1D9-480333DCB1A7}"/>
              </a:ext>
            </a:extLst>
          </p:cNvPr>
          <p:cNvSpPr txBox="1"/>
          <p:nvPr/>
        </p:nvSpPr>
        <p:spPr>
          <a:xfrm>
            <a:off x="3128619" y="195228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주어진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2C940B-7F7D-455F-9C79-343428CD9EA9}"/>
              </a:ext>
            </a:extLst>
          </p:cNvPr>
          <p:cNvCxnSpPr>
            <a:cxnSpLocks/>
          </p:cNvCxnSpPr>
          <p:nvPr/>
        </p:nvCxnSpPr>
        <p:spPr>
          <a:xfrm>
            <a:off x="2834220" y="2369353"/>
            <a:ext cx="305932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BBCA927-5F06-4AD3-A368-E97DFD0ED8E2}"/>
              </a:ext>
            </a:extLst>
          </p:cNvPr>
          <p:cNvSpPr/>
          <p:nvPr/>
        </p:nvSpPr>
        <p:spPr bwMode="white">
          <a:xfrm>
            <a:off x="6383649" y="2712148"/>
            <a:ext cx="1011382" cy="3123198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DC931E8-50DD-427B-94A7-3C110132AD04}"/>
              </a:ext>
            </a:extLst>
          </p:cNvPr>
          <p:cNvSpPr txBox="1"/>
          <p:nvPr/>
        </p:nvSpPr>
        <p:spPr>
          <a:xfrm>
            <a:off x="6933034" y="5868762"/>
            <a:ext cx="89227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정답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14FF1A1-CA7E-6142-FDD2-09A3E17C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/>
          <a:lstStyle/>
          <a:p>
            <a:r>
              <a:rPr lang="ko-KR" altLang="en-US" dirty="0"/>
              <a:t>머신러닝의 예시를 지도 학습</a:t>
            </a:r>
            <a:r>
              <a:rPr lang="en-US" altLang="ko-KR" dirty="0"/>
              <a:t>(‘</a:t>
            </a:r>
            <a:r>
              <a:rPr lang="ko-KR" altLang="en-US" dirty="0"/>
              <a:t>정답</a:t>
            </a:r>
            <a:r>
              <a:rPr lang="en-US" altLang="ko-KR" dirty="0"/>
              <a:t>’ </a:t>
            </a:r>
            <a:r>
              <a:rPr lang="ko-KR" altLang="en-US" dirty="0"/>
              <a:t>데이터가 있는 예시</a:t>
            </a:r>
            <a:r>
              <a:rPr lang="en-US" altLang="ko-KR" dirty="0"/>
              <a:t>)</a:t>
            </a:r>
            <a:r>
              <a:rPr lang="ko-KR" altLang="en-US" dirty="0"/>
              <a:t>과 비지도 학습</a:t>
            </a:r>
            <a:r>
              <a:rPr lang="en-US" altLang="ko-KR" dirty="0"/>
              <a:t>(‘</a:t>
            </a:r>
            <a:r>
              <a:rPr lang="ko-KR" altLang="en-US" dirty="0"/>
              <a:t>정답</a:t>
            </a:r>
            <a:r>
              <a:rPr lang="en-US" altLang="ko-KR" dirty="0"/>
              <a:t>’ </a:t>
            </a:r>
            <a:r>
              <a:rPr lang="ko-KR" altLang="en-US" dirty="0"/>
              <a:t>데이터를 가지고 있지 않은 예시</a:t>
            </a:r>
            <a:r>
              <a:rPr lang="en-US" altLang="ko-KR" dirty="0"/>
              <a:t>)</a:t>
            </a:r>
            <a:r>
              <a:rPr lang="ko-KR" altLang="en-US" dirty="0"/>
              <a:t>으로 구분할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4A801B3-606F-18E2-0646-F7D070B4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/>
          <a:lstStyle/>
          <a:p>
            <a:r>
              <a:rPr lang="ko-KR" altLang="en-US" dirty="0"/>
              <a:t>머신러닝 유형 </a:t>
            </a:r>
            <a:r>
              <a:rPr lang="en-US" altLang="ko-KR" dirty="0"/>
              <a:t>:</a:t>
            </a:r>
            <a:r>
              <a:rPr lang="ko-KR" altLang="en-US" dirty="0"/>
              <a:t> 지도 학습 </a:t>
            </a:r>
            <a:r>
              <a:rPr lang="en-US" altLang="ko-KR" dirty="0"/>
              <a:t>vs </a:t>
            </a:r>
            <a:r>
              <a:rPr lang="ko-KR" altLang="en-US" dirty="0"/>
              <a:t>비지도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EC3A4-0D3C-3E90-AEF9-7C45862EABC2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extLst>
      <p:ext uri="{BB962C8B-B14F-4D97-AF65-F5344CB8AC3E}">
        <p14:creationId xmlns:p14="http://schemas.microsoft.com/office/powerpoint/2010/main" val="425594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56B-5E6B-4F9D-A0A7-F27AD114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유형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492B3B-5A87-47C9-AC63-B84F1E00B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지도학습은 수치 등의 값을 예측하는 </a:t>
            </a:r>
            <a:r>
              <a:rPr lang="ko-KR" altLang="en-US" b="1" dirty="0"/>
              <a:t>회귀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/</a:t>
            </a:r>
            <a:r>
              <a:rPr lang="ko-KR" altLang="en-US" dirty="0"/>
              <a:t>아니오 등의 범주를 예측하는 </a:t>
            </a:r>
            <a:r>
              <a:rPr lang="ko-KR" altLang="en-US" b="1" dirty="0"/>
              <a:t>분류</a:t>
            </a:r>
            <a:r>
              <a:rPr lang="ko-KR" altLang="en-US" dirty="0"/>
              <a:t>로 나눠지며 비지도학습은 유사한 항목을 그룹화한 </a:t>
            </a:r>
            <a:r>
              <a:rPr lang="ko-KR" altLang="en-US" b="1" dirty="0"/>
              <a:t>군집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6396ED-17B5-4D94-A62F-69392478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19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6BCE8-787A-4574-8C54-E0261D0BF7C9}"/>
              </a:ext>
            </a:extLst>
          </p:cNvPr>
          <p:cNvSpPr/>
          <p:nvPr/>
        </p:nvSpPr>
        <p:spPr bwMode="white">
          <a:xfrm>
            <a:off x="537031" y="3409567"/>
            <a:ext cx="1314039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머신러닝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CD0A9E-672E-46D4-81BC-04BF29A6F9FD}"/>
              </a:ext>
            </a:extLst>
          </p:cNvPr>
          <p:cNvSpPr/>
          <p:nvPr/>
        </p:nvSpPr>
        <p:spPr bwMode="white">
          <a:xfrm>
            <a:off x="2562269" y="2364912"/>
            <a:ext cx="1450931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지도학습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30D034-8888-49A7-8DAE-4A28C5CF5BEA}"/>
              </a:ext>
            </a:extLst>
          </p:cNvPr>
          <p:cNvSpPr/>
          <p:nvPr/>
        </p:nvSpPr>
        <p:spPr bwMode="white">
          <a:xfrm>
            <a:off x="2562269" y="4947498"/>
            <a:ext cx="1450931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비지도학습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BA631E2-04E8-417B-A08E-BCF63EA3A07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851070" y="2745912"/>
            <a:ext cx="711199" cy="104465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D3B821E-C40E-45BE-8F3B-2AB727A8182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851070" y="3790567"/>
            <a:ext cx="711199" cy="153793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57EB2A-49B1-4EB4-ACF0-572EF51057A1}"/>
              </a:ext>
            </a:extLst>
          </p:cNvPr>
          <p:cNvSpPr txBox="1"/>
          <p:nvPr/>
        </p:nvSpPr>
        <p:spPr>
          <a:xfrm>
            <a:off x="4118557" y="2165888"/>
            <a:ext cx="2288183" cy="116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정답이 주어진 데이터에서 규칙을 찾음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정답을 예측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0D771D-F364-42C0-A45D-420EE43D395F}"/>
              </a:ext>
            </a:extLst>
          </p:cNvPr>
          <p:cNvSpPr txBox="1"/>
          <p:nvPr/>
        </p:nvSpPr>
        <p:spPr>
          <a:xfrm>
            <a:off x="4118557" y="4947498"/>
            <a:ext cx="2288183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정답이 없는 데이터에서 규칙을 찾음</a:t>
            </a:r>
            <a:endParaRPr lang="en-US" altLang="ko-KR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D17D34-1B86-412A-A89F-FF194153C4F9}"/>
              </a:ext>
            </a:extLst>
          </p:cNvPr>
          <p:cNvSpPr/>
          <p:nvPr/>
        </p:nvSpPr>
        <p:spPr bwMode="white">
          <a:xfrm>
            <a:off x="7226300" y="2165888"/>
            <a:ext cx="1802088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회귀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값 예측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Regression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8CF2C3-35C1-4791-9843-BA50AD761ED9}"/>
              </a:ext>
            </a:extLst>
          </p:cNvPr>
          <p:cNvSpPr/>
          <p:nvPr/>
        </p:nvSpPr>
        <p:spPr bwMode="white">
          <a:xfrm>
            <a:off x="7226300" y="3432260"/>
            <a:ext cx="1802088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분류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범주 예측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Classification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385F8FB-DD83-4291-A29D-873876DC327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6406740" y="2546888"/>
            <a:ext cx="819560" cy="19902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F36FB7E-5663-418F-9BD4-663EA0364F3C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6406740" y="2745912"/>
            <a:ext cx="819560" cy="106734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BCD6B3-2253-44A4-9B0C-AE98F8BDE440}"/>
              </a:ext>
            </a:extLst>
          </p:cNvPr>
          <p:cNvSpPr/>
          <p:nvPr/>
        </p:nvSpPr>
        <p:spPr bwMode="white">
          <a:xfrm>
            <a:off x="7226300" y="4553798"/>
            <a:ext cx="1778000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군집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Clustering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85AE71-6B3B-4D7A-AB3A-1A84E00510BA}"/>
              </a:ext>
            </a:extLst>
          </p:cNvPr>
          <p:cNvSpPr txBox="1"/>
          <p:nvPr/>
        </p:nvSpPr>
        <p:spPr>
          <a:xfrm>
            <a:off x="9178603" y="4515325"/>
            <a:ext cx="2288183" cy="66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400" b="1" dirty="0"/>
              <a:t>유사한 항목</a:t>
            </a:r>
            <a:r>
              <a:rPr lang="ko-KR" altLang="en-US" sz="1400" dirty="0"/>
              <a:t>으로 묶음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400" dirty="0"/>
              <a:t>유사 상품 추천 등</a:t>
            </a:r>
            <a:endParaRPr lang="en-US" altLang="ko-KR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6C948D-4223-44A1-A113-164D724B79A2}"/>
              </a:ext>
            </a:extLst>
          </p:cNvPr>
          <p:cNvSpPr txBox="1"/>
          <p:nvPr/>
        </p:nvSpPr>
        <p:spPr>
          <a:xfrm>
            <a:off x="9178603" y="3275744"/>
            <a:ext cx="2476366" cy="95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400" b="1" dirty="0"/>
              <a:t>범주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카테고리</a:t>
            </a:r>
            <a:r>
              <a:rPr lang="en-US" altLang="ko-KR" sz="1400" b="1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400" dirty="0"/>
              <a:t>분류 가능한 예측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400" dirty="0"/>
              <a:t>예</a:t>
            </a:r>
            <a:r>
              <a:rPr lang="en-US" altLang="ko-KR" sz="1400" dirty="0"/>
              <a:t>)</a:t>
            </a:r>
            <a:r>
              <a:rPr lang="ko-KR" altLang="en-US" sz="1400" dirty="0"/>
              <a:t> 비가 온다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안온다</a:t>
            </a:r>
            <a:endParaRPr lang="en-US" altLang="ko-KR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3F40F-D1BA-4521-BFA3-2B8397000771}"/>
              </a:ext>
            </a:extLst>
          </p:cNvPr>
          <p:cNvSpPr txBox="1"/>
          <p:nvPr/>
        </p:nvSpPr>
        <p:spPr>
          <a:xfrm>
            <a:off x="9178603" y="2091005"/>
            <a:ext cx="2288183" cy="66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400" b="1" dirty="0"/>
              <a:t>수량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개수</a:t>
            </a:r>
            <a:r>
              <a:rPr lang="ko-KR" altLang="en-US" sz="1400" dirty="0"/>
              <a:t> 등 값을 예측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비가 올 확률</a:t>
            </a:r>
            <a:endParaRPr lang="en-US" altLang="ko-KR" sz="1400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CDD7D4A2-0247-43A1-80A0-9A4B07B0D9D7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6406740" y="4934798"/>
            <a:ext cx="819560" cy="39267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EC464D-A97F-A622-FE34-52F50DE59C2F}"/>
              </a:ext>
            </a:extLst>
          </p:cNvPr>
          <p:cNvSpPr txBox="1"/>
          <p:nvPr/>
        </p:nvSpPr>
        <p:spPr>
          <a:xfrm>
            <a:off x="6963114" y="1811244"/>
            <a:ext cx="1481315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연속형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28C37-AE80-007A-96ED-B7EA78EC3B27}"/>
              </a:ext>
            </a:extLst>
          </p:cNvPr>
          <p:cNvSpPr txBox="1"/>
          <p:nvPr/>
        </p:nvSpPr>
        <p:spPr>
          <a:xfrm>
            <a:off x="6938731" y="3085725"/>
            <a:ext cx="1481315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범주형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8D5FEC-03BD-DE62-6554-76471C3DA55A}"/>
              </a:ext>
            </a:extLst>
          </p:cNvPr>
          <p:cNvSpPr/>
          <p:nvPr/>
        </p:nvSpPr>
        <p:spPr bwMode="white">
          <a:xfrm>
            <a:off x="7226300" y="5439170"/>
            <a:ext cx="1778000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이상치 탐지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Anomaly detection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F4201AF-937C-D25F-C302-884807A36CBB}"/>
              </a:ext>
            </a:extLst>
          </p:cNvPr>
          <p:cNvCxnSpPr>
            <a:cxnSpLocks/>
            <a:stCxn id="20" idx="3"/>
            <a:endCxn id="14" idx="1"/>
          </p:cNvCxnSpPr>
          <p:nvPr/>
        </p:nvCxnSpPr>
        <p:spPr>
          <a:xfrm>
            <a:off x="6406740" y="5327468"/>
            <a:ext cx="819560" cy="49270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398180-4F77-F4A5-F123-F2F932AC3DCB}"/>
              </a:ext>
            </a:extLst>
          </p:cNvPr>
          <p:cNvSpPr txBox="1"/>
          <p:nvPr/>
        </p:nvSpPr>
        <p:spPr>
          <a:xfrm>
            <a:off x="9178603" y="5361643"/>
            <a:ext cx="2476366" cy="87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400" b="1" dirty="0"/>
              <a:t>정상치와 이상치를 구분함</a:t>
            </a:r>
            <a:endParaRPr lang="en-US" altLang="ko-KR" sz="1400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400" dirty="0"/>
              <a:t>예</a:t>
            </a:r>
            <a:r>
              <a:rPr lang="en-US" altLang="ko-KR" sz="1400" dirty="0"/>
              <a:t>)</a:t>
            </a:r>
            <a:r>
              <a:rPr lang="ko-KR" altLang="en-US" sz="1400" dirty="0"/>
              <a:t> 불량 상품 검출</a:t>
            </a:r>
            <a:r>
              <a:rPr lang="en-US" altLang="ko-KR" sz="1400" dirty="0"/>
              <a:t>,</a:t>
            </a:r>
            <a:r>
              <a:rPr lang="ko-KR" altLang="en-US" sz="1400" dirty="0"/>
              <a:t> 신용카드 사기 판단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7947E-6DDC-45DA-7BF9-204C5E4B220F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extLst>
      <p:ext uri="{BB962C8B-B14F-4D97-AF65-F5344CB8AC3E}">
        <p14:creationId xmlns:p14="http://schemas.microsoft.com/office/powerpoint/2010/main" val="3247517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Contact Info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F8F15E-C761-449B-9DB0-2DC8FC0931D0}"/>
              </a:ext>
            </a:extLst>
          </p:cNvPr>
          <p:cNvSpPr txBox="1"/>
          <p:nvPr/>
        </p:nvSpPr>
        <p:spPr>
          <a:xfrm>
            <a:off x="2099716" y="2676518"/>
            <a:ext cx="3067590" cy="54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en-US" altLang="ko-KR" sz="1800" dirty="0"/>
              <a:t>myeongho@gmail.com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1956840" y="1785926"/>
            <a:ext cx="3067590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2400" dirty="0"/>
              <a:t>강의 담당 </a:t>
            </a:r>
            <a:r>
              <a:rPr lang="en-US" altLang="ko-KR" sz="2400" dirty="0"/>
              <a:t>:</a:t>
            </a:r>
            <a:r>
              <a:rPr lang="ko-KR" altLang="en-US" sz="2400" dirty="0"/>
              <a:t> 강명호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5236350-69AF-481E-A9BA-E93DF2EFF750}"/>
              </a:ext>
            </a:extLst>
          </p:cNvPr>
          <p:cNvCxnSpPr>
            <a:cxnSpLocks/>
          </p:cNvCxnSpPr>
          <p:nvPr/>
        </p:nvCxnSpPr>
        <p:spPr>
          <a:xfrm>
            <a:off x="1809720" y="2490382"/>
            <a:ext cx="3286148" cy="1588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6738942" y="1780910"/>
            <a:ext cx="3067590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2400" dirty="0"/>
              <a:t>실습 담당 </a:t>
            </a:r>
            <a:r>
              <a:rPr lang="en-US" altLang="ko-KR" sz="2400" dirty="0"/>
              <a:t>:</a:t>
            </a:r>
            <a:r>
              <a:rPr lang="ko-KR" altLang="en-US" sz="2400" dirty="0"/>
              <a:t> 김승준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5236350-69AF-481E-A9BA-E93DF2EFF750}"/>
              </a:ext>
            </a:extLst>
          </p:cNvPr>
          <p:cNvCxnSpPr>
            <a:cxnSpLocks/>
          </p:cNvCxnSpPr>
          <p:nvPr/>
        </p:nvCxnSpPr>
        <p:spPr>
          <a:xfrm>
            <a:off x="6596066" y="2485366"/>
            <a:ext cx="3286148" cy="1588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F8F15E-C761-449B-9DB0-2DC8FC0931D0}"/>
              </a:ext>
            </a:extLst>
          </p:cNvPr>
          <p:cNvSpPr txBox="1"/>
          <p:nvPr/>
        </p:nvSpPr>
        <p:spPr>
          <a:xfrm>
            <a:off x="6738942" y="2707191"/>
            <a:ext cx="3996284" cy="612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en-US" altLang="ko-KR" sz="1800" dirty="0"/>
              <a:t>seungjoon.kim@elixirr.co.kr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7F172-7C2D-3D63-F378-D69697D25C2D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강의 개요</a:t>
            </a:r>
          </a:p>
        </p:txBody>
      </p:sp>
    </p:spTree>
    <p:extLst>
      <p:ext uri="{BB962C8B-B14F-4D97-AF65-F5344CB8AC3E}">
        <p14:creationId xmlns:p14="http://schemas.microsoft.com/office/powerpoint/2010/main" val="3769571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9722DF-96F6-EB30-EC92-A5AD54FCBE59}"/>
              </a:ext>
            </a:extLst>
          </p:cNvPr>
          <p:cNvSpPr/>
          <p:nvPr/>
        </p:nvSpPr>
        <p:spPr bwMode="white">
          <a:xfrm>
            <a:off x="665018" y="5140036"/>
            <a:ext cx="5846618" cy="6461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9D64D4-3082-49CA-8BBC-0C14D507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지도학습 </a:t>
            </a:r>
            <a:r>
              <a:rPr lang="en-US" altLang="ko-KR" dirty="0"/>
              <a:t>: </a:t>
            </a:r>
            <a:r>
              <a:rPr lang="ko-KR" altLang="en-US" dirty="0"/>
              <a:t>분류 </a:t>
            </a:r>
            <a:r>
              <a:rPr lang="en-US" altLang="ko-KR" dirty="0"/>
              <a:t>(Classification)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EA064-6982-45A7-A482-F33BA2ABC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  <a:r>
              <a:rPr lang="en-US" altLang="ko-KR" dirty="0"/>
              <a:t>(Classification) </a:t>
            </a:r>
            <a:r>
              <a:rPr lang="ko-KR" altLang="en-US" dirty="0"/>
              <a:t>알고리즘은 입력 값을 모델에 적용한 후</a:t>
            </a:r>
            <a:r>
              <a:rPr lang="en-US" altLang="ko-KR" dirty="0"/>
              <a:t> </a:t>
            </a:r>
            <a:r>
              <a:rPr lang="ko-KR" altLang="en-US" b="1" dirty="0"/>
              <a:t>범주</a:t>
            </a:r>
            <a:r>
              <a:rPr lang="en-US" altLang="ko-KR" dirty="0"/>
              <a:t>(</a:t>
            </a:r>
            <a:r>
              <a:rPr lang="ko-KR" altLang="en-US" dirty="0"/>
              <a:t>카테고리</a:t>
            </a:r>
            <a:r>
              <a:rPr lang="en-US" altLang="ko-KR" dirty="0"/>
              <a:t>) </a:t>
            </a:r>
            <a:r>
              <a:rPr lang="ko-KR" altLang="en-US" dirty="0"/>
              <a:t>중 하나의 값으로 분류하여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179DD-A083-4657-928C-86D3016F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20</a:t>
            </a:fld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3D6F8-3981-4209-8D47-3656A35FF1B7}"/>
              </a:ext>
            </a:extLst>
          </p:cNvPr>
          <p:cNvSpPr txBox="1"/>
          <p:nvPr/>
        </p:nvSpPr>
        <p:spPr>
          <a:xfrm>
            <a:off x="2286048" y="2094530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사용자가 좋아요를 누른 데이터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E840F1-3BBD-4CFC-98FC-73B236575941}"/>
              </a:ext>
            </a:extLst>
          </p:cNvPr>
          <p:cNvCxnSpPr>
            <a:cxnSpLocks/>
          </p:cNvCxnSpPr>
          <p:nvPr/>
        </p:nvCxnSpPr>
        <p:spPr>
          <a:xfrm>
            <a:off x="1878584" y="2518854"/>
            <a:ext cx="3143358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CCB01F-F4AB-4A7E-ACA4-656B2AA4E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475529"/>
              </p:ext>
            </p:extLst>
          </p:nvPr>
        </p:nvGraphicFramePr>
        <p:xfrm>
          <a:off x="986975" y="2945581"/>
          <a:ext cx="5072740" cy="2741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0844">
                  <a:extLst>
                    <a:ext uri="{9D8B030D-6E8A-4147-A177-3AD203B41FA5}">
                      <a16:colId xmlns:a16="http://schemas.microsoft.com/office/drawing/2014/main" val="443381940"/>
                    </a:ext>
                  </a:extLst>
                </a:gridCol>
                <a:gridCol w="1317761">
                  <a:extLst>
                    <a:ext uri="{9D8B030D-6E8A-4147-A177-3AD203B41FA5}">
                      <a16:colId xmlns:a16="http://schemas.microsoft.com/office/drawing/2014/main" val="3930642998"/>
                    </a:ext>
                  </a:extLst>
                </a:gridCol>
                <a:gridCol w="1196219">
                  <a:extLst>
                    <a:ext uri="{9D8B030D-6E8A-4147-A177-3AD203B41FA5}">
                      <a16:colId xmlns:a16="http://schemas.microsoft.com/office/drawing/2014/main" val="3213332535"/>
                    </a:ext>
                  </a:extLst>
                </a:gridCol>
                <a:gridCol w="997916">
                  <a:extLst>
                    <a:ext uri="{9D8B030D-6E8A-4147-A177-3AD203B41FA5}">
                      <a16:colId xmlns:a16="http://schemas.microsoft.com/office/drawing/2014/main" val="2179161334"/>
                    </a:ext>
                  </a:extLst>
                </a:gridCol>
              </a:tblGrid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관심 작품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장르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좋아요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75055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셜록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추리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드라마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715410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지정생존자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스릴러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드라마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9963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빨간 머리 앤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가족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드라마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295491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이웃집 토토로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가족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영화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790269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시그널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스릴러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드라마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11627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52DD3F-A210-4D8C-8FD4-68BFF33B9EF5}"/>
              </a:ext>
            </a:extLst>
          </p:cNvPr>
          <p:cNvSpPr/>
          <p:nvPr/>
        </p:nvSpPr>
        <p:spPr bwMode="white">
          <a:xfrm>
            <a:off x="4920345" y="2846010"/>
            <a:ext cx="1299026" cy="3016481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DCD11-0D82-40D7-8997-0B28F0D8033E}"/>
              </a:ext>
            </a:extLst>
          </p:cNvPr>
          <p:cNvSpPr txBox="1"/>
          <p:nvPr/>
        </p:nvSpPr>
        <p:spPr>
          <a:xfrm>
            <a:off x="7029988" y="2840395"/>
            <a:ext cx="3761382" cy="292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작품에 대한 장르와 유형별에 따른 사용자의 좋아요 </a:t>
            </a:r>
            <a:r>
              <a:rPr lang="ko-KR" altLang="en-US" sz="1400" b="1" dirty="0"/>
              <a:t>데이터를 수집</a:t>
            </a:r>
            <a:endParaRPr lang="en-US" altLang="ko-KR" sz="1400" b="1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지도학습은 주어진 데이터에 예측하고자 하는 결과 항목에 대해 </a:t>
            </a:r>
            <a:r>
              <a:rPr lang="ko-KR" altLang="en-US" sz="1400" b="1" dirty="0"/>
              <a:t>명시적인 정답이 표시되어 있음 </a:t>
            </a:r>
            <a:r>
              <a:rPr lang="en-US" altLang="ko-KR" sz="1400" b="1" dirty="0"/>
              <a:t>(Labeled Data)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b="1" dirty="0"/>
              <a:t>입력값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장르 </a:t>
            </a:r>
            <a:r>
              <a:rPr lang="en-US" altLang="ko-KR" sz="1400" dirty="0"/>
              <a:t>+ </a:t>
            </a:r>
            <a:r>
              <a:rPr lang="ko-KR" altLang="en-US" sz="1400" dirty="0"/>
              <a:t>유형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b="1" dirty="0"/>
              <a:t>결과값</a:t>
            </a:r>
            <a:r>
              <a:rPr lang="en-US" altLang="ko-KR" sz="1400" dirty="0"/>
              <a:t>(= </a:t>
            </a:r>
            <a:r>
              <a:rPr lang="ko-KR" altLang="en-US" sz="1400" dirty="0"/>
              <a:t>예측하고자 하는 항목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좋아요</a:t>
            </a:r>
            <a:br>
              <a:rPr lang="en-US" altLang="ko-KR" sz="1400" dirty="0"/>
            </a:br>
            <a:r>
              <a:rPr lang="en-US" altLang="ko-KR" sz="1400" b="1" dirty="0"/>
              <a:t>binary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classification</a:t>
            </a:r>
          </a:p>
        </p:txBody>
      </p:sp>
      <p:pic>
        <p:nvPicPr>
          <p:cNvPr id="7" name="그래픽 6" descr="하트">
            <a:extLst>
              <a:ext uri="{FF2B5EF4-FFF2-40B4-BE49-F238E27FC236}">
                <a16:creationId xmlns:a16="http://schemas.microsoft.com/office/drawing/2014/main" id="{B7A69DAD-E2E3-108D-14F8-65D0713957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066" y="3473676"/>
            <a:ext cx="322942" cy="322942"/>
          </a:xfrm>
          <a:prstGeom prst="rect">
            <a:avLst/>
          </a:prstGeom>
        </p:spPr>
      </p:pic>
      <p:pic>
        <p:nvPicPr>
          <p:cNvPr id="8" name="그래픽 7" descr="하트">
            <a:extLst>
              <a:ext uri="{FF2B5EF4-FFF2-40B4-BE49-F238E27FC236}">
                <a16:creationId xmlns:a16="http://schemas.microsoft.com/office/drawing/2014/main" id="{A5E721AC-B115-A937-4B07-D5591100F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066" y="3939599"/>
            <a:ext cx="322942" cy="322942"/>
          </a:xfrm>
          <a:prstGeom prst="rect">
            <a:avLst/>
          </a:prstGeom>
        </p:spPr>
      </p:pic>
      <p:pic>
        <p:nvPicPr>
          <p:cNvPr id="10" name="그래픽 9" descr="하트">
            <a:extLst>
              <a:ext uri="{FF2B5EF4-FFF2-40B4-BE49-F238E27FC236}">
                <a16:creationId xmlns:a16="http://schemas.microsoft.com/office/drawing/2014/main" id="{DC081D37-F23C-7E40-C730-D1233C76F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066" y="5299122"/>
            <a:ext cx="322942" cy="322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B358F-E7F6-55F2-9948-C06CA235AFC6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extLst>
      <p:ext uri="{BB962C8B-B14F-4D97-AF65-F5344CB8AC3E}">
        <p14:creationId xmlns:p14="http://schemas.microsoft.com/office/powerpoint/2010/main" val="3064745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D64D4-3082-49CA-8BBC-0C14D507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지도학습 </a:t>
            </a:r>
            <a:r>
              <a:rPr lang="en-US" altLang="ko-KR" dirty="0"/>
              <a:t>: </a:t>
            </a:r>
            <a:r>
              <a:rPr lang="ko-KR" altLang="en-US" dirty="0"/>
              <a:t>분류 </a:t>
            </a:r>
            <a:r>
              <a:rPr lang="en-US" altLang="ko-KR" dirty="0"/>
              <a:t>(Classification)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EA064-6982-45A7-A482-F33BA2ABC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  <a:r>
              <a:rPr lang="en-US" altLang="ko-KR" dirty="0"/>
              <a:t>(Classification)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예측하고자 하는 범주의 개수에 따라 </a:t>
            </a:r>
            <a:r>
              <a:rPr lang="en-US" altLang="ko-KR" b="1" dirty="0"/>
              <a:t>2</a:t>
            </a:r>
            <a:r>
              <a:rPr lang="ko-KR" altLang="en-US" b="1" dirty="0"/>
              <a:t>진 분류</a:t>
            </a:r>
            <a:r>
              <a:rPr lang="ko-KR" altLang="en-US" dirty="0"/>
              <a:t>와</a:t>
            </a:r>
            <a:r>
              <a:rPr lang="ko-KR" altLang="en-US" b="1" dirty="0"/>
              <a:t> 다중 클래스 분류</a:t>
            </a:r>
            <a:r>
              <a:rPr lang="ko-KR" altLang="en-US" dirty="0"/>
              <a:t>로 구분됩니다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스팸 메일 필터링</a:t>
            </a:r>
            <a:r>
              <a:rPr lang="en-US" altLang="ko-KR" dirty="0"/>
              <a:t>, </a:t>
            </a:r>
            <a:r>
              <a:rPr lang="ko-KR" altLang="en-US" dirty="0"/>
              <a:t>질병 진단 등 다양한 분야에 적용되고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179DD-A083-4657-928C-86D3016F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21</a:t>
            </a:fld>
            <a:endParaRPr lang="en-US" altLang="ko-KR" dirty="0"/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85F80B16-2768-4201-ABBD-F08DF8E449EB}"/>
              </a:ext>
            </a:extLst>
          </p:cNvPr>
          <p:cNvSpPr/>
          <p:nvPr/>
        </p:nvSpPr>
        <p:spPr bwMode="white">
          <a:xfrm>
            <a:off x="2460404" y="3078739"/>
            <a:ext cx="834572" cy="747486"/>
          </a:xfrm>
          <a:prstGeom prst="wedgeEllipseCallout">
            <a:avLst>
              <a:gd name="adj1" fmla="val 29602"/>
              <a:gd name="adj2" fmla="val 69296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2D72E1BA-8DCC-4CBC-A1C7-2C7180196C43}"/>
              </a:ext>
            </a:extLst>
          </p:cNvPr>
          <p:cNvSpPr/>
          <p:nvPr/>
        </p:nvSpPr>
        <p:spPr bwMode="white">
          <a:xfrm>
            <a:off x="1456983" y="3078739"/>
            <a:ext cx="834572" cy="747486"/>
          </a:xfrm>
          <a:prstGeom prst="wedgeEllipseCallou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Y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0B19-0365-4490-94A6-AA908E249652}"/>
              </a:ext>
            </a:extLst>
          </p:cNvPr>
          <p:cNvSpPr txBox="1"/>
          <p:nvPr/>
        </p:nvSpPr>
        <p:spPr>
          <a:xfrm>
            <a:off x="3961180" y="3010947"/>
            <a:ext cx="1786478" cy="83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/>
              <a:t>2</a:t>
            </a:r>
            <a:r>
              <a:rPr lang="ko-KR" altLang="en-US" sz="1400" dirty="0"/>
              <a:t>진 분류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/>
              <a:t>2</a:t>
            </a:r>
            <a:r>
              <a:rPr lang="ko-KR" altLang="en-US" sz="1400" dirty="0"/>
              <a:t>클래스 분류</a:t>
            </a:r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2A8C-76B4-497B-A55E-EF10BB3585B3}"/>
              </a:ext>
            </a:extLst>
          </p:cNvPr>
          <p:cNvSpPr txBox="1"/>
          <p:nvPr/>
        </p:nvSpPr>
        <p:spPr>
          <a:xfrm>
            <a:off x="1547978" y="2118158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분류 </a:t>
            </a:r>
            <a:r>
              <a:rPr lang="en-US" altLang="ko-KR" sz="1600" dirty="0"/>
              <a:t>(Classification)</a:t>
            </a:r>
            <a:endParaRPr lang="ko-KR" altLang="en-US" sz="16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DD90D8-5DB2-4AB1-A323-D617928D2030}"/>
              </a:ext>
            </a:extLst>
          </p:cNvPr>
          <p:cNvCxnSpPr>
            <a:cxnSpLocks/>
          </p:cNvCxnSpPr>
          <p:nvPr/>
        </p:nvCxnSpPr>
        <p:spPr>
          <a:xfrm>
            <a:off x="1734309" y="2535225"/>
            <a:ext cx="224863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D4BBC0-0E3F-4E13-AF42-762782041441}"/>
              </a:ext>
            </a:extLst>
          </p:cNvPr>
          <p:cNvSpPr txBox="1"/>
          <p:nvPr/>
        </p:nvSpPr>
        <p:spPr>
          <a:xfrm>
            <a:off x="7994246" y="2118158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예시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11EDD62-CF54-4BCB-991E-55CC0C97F126}"/>
              </a:ext>
            </a:extLst>
          </p:cNvPr>
          <p:cNvCxnSpPr>
            <a:cxnSpLocks/>
          </p:cNvCxnSpPr>
          <p:nvPr/>
        </p:nvCxnSpPr>
        <p:spPr>
          <a:xfrm>
            <a:off x="8308674" y="2535225"/>
            <a:ext cx="205366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3DFD438F-E603-4229-864D-5C030861444A}"/>
              </a:ext>
            </a:extLst>
          </p:cNvPr>
          <p:cNvSpPr/>
          <p:nvPr/>
        </p:nvSpPr>
        <p:spPr bwMode="white">
          <a:xfrm>
            <a:off x="1236377" y="4361438"/>
            <a:ext cx="432000" cy="43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0C1AEAA-82D3-4B6D-9E8E-4F5F4F330070}"/>
              </a:ext>
            </a:extLst>
          </p:cNvPr>
          <p:cNvSpPr/>
          <p:nvPr/>
        </p:nvSpPr>
        <p:spPr bwMode="white">
          <a:xfrm>
            <a:off x="1807798" y="4361438"/>
            <a:ext cx="432000" cy="43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5D716E0-2532-4A55-8D66-14371BFF301B}"/>
              </a:ext>
            </a:extLst>
          </p:cNvPr>
          <p:cNvSpPr/>
          <p:nvPr/>
        </p:nvSpPr>
        <p:spPr bwMode="white">
          <a:xfrm>
            <a:off x="2379219" y="4361438"/>
            <a:ext cx="432000" cy="43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DF777C-A935-48FC-9F59-DA3785B427C2}"/>
              </a:ext>
            </a:extLst>
          </p:cNvPr>
          <p:cNvSpPr/>
          <p:nvPr/>
        </p:nvSpPr>
        <p:spPr bwMode="white">
          <a:xfrm>
            <a:off x="2950640" y="4361438"/>
            <a:ext cx="432000" cy="43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80A84E-823F-45F4-B7F8-B025B4991469}"/>
              </a:ext>
            </a:extLst>
          </p:cNvPr>
          <p:cNvSpPr txBox="1"/>
          <p:nvPr/>
        </p:nvSpPr>
        <p:spPr>
          <a:xfrm>
            <a:off x="3956008" y="4654497"/>
            <a:ext cx="178647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다중 클래스 분류</a:t>
            </a:r>
            <a:endParaRPr lang="en-US" altLang="ko-KR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7CFCD0-3EC5-4ECD-9E6B-1DA132C567FB}"/>
              </a:ext>
            </a:extLst>
          </p:cNvPr>
          <p:cNvSpPr/>
          <p:nvPr/>
        </p:nvSpPr>
        <p:spPr bwMode="white">
          <a:xfrm>
            <a:off x="1236377" y="5007325"/>
            <a:ext cx="432000" cy="43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DCE480-2221-49A8-8C48-C09F5BF67DE3}"/>
              </a:ext>
            </a:extLst>
          </p:cNvPr>
          <p:cNvSpPr/>
          <p:nvPr/>
        </p:nvSpPr>
        <p:spPr bwMode="white">
          <a:xfrm>
            <a:off x="1807798" y="5007325"/>
            <a:ext cx="432000" cy="43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F63679-334D-4225-9EE5-413DCE408505}"/>
              </a:ext>
            </a:extLst>
          </p:cNvPr>
          <p:cNvSpPr/>
          <p:nvPr/>
        </p:nvSpPr>
        <p:spPr bwMode="white">
          <a:xfrm>
            <a:off x="2379219" y="5007325"/>
            <a:ext cx="432000" cy="43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BB70E2A-6579-4274-93B3-92898587E3D6}"/>
              </a:ext>
            </a:extLst>
          </p:cNvPr>
          <p:cNvSpPr/>
          <p:nvPr/>
        </p:nvSpPr>
        <p:spPr bwMode="white">
          <a:xfrm>
            <a:off x="2950640" y="5007325"/>
            <a:ext cx="432000" cy="43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2D5433-B446-4C26-8B05-46C45A2A8F09}"/>
              </a:ext>
            </a:extLst>
          </p:cNvPr>
          <p:cNvSpPr txBox="1"/>
          <p:nvPr/>
        </p:nvSpPr>
        <p:spPr>
          <a:xfrm>
            <a:off x="4907665" y="5607831"/>
            <a:ext cx="3562567" cy="83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서포트 벡터 머신 </a:t>
            </a:r>
            <a:r>
              <a:rPr lang="en-US" altLang="ko-KR" sz="1400" dirty="0"/>
              <a:t>(SVM)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의사 결정 나무 </a:t>
            </a:r>
            <a:r>
              <a:rPr lang="en-US" altLang="ko-KR" sz="1400" dirty="0"/>
              <a:t>(Decision Tree) </a:t>
            </a:r>
            <a:r>
              <a:rPr lang="ko-KR" altLang="en-US" sz="1400" dirty="0"/>
              <a:t>등</a:t>
            </a:r>
            <a:endParaRPr lang="en-US" altLang="ko-KR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F607C4-84FF-4AF7-BFBA-53C090DE1A78}"/>
              </a:ext>
            </a:extLst>
          </p:cNvPr>
          <p:cNvSpPr txBox="1"/>
          <p:nvPr/>
        </p:nvSpPr>
        <p:spPr>
          <a:xfrm>
            <a:off x="9076875" y="2988598"/>
            <a:ext cx="178647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/>
              <a:t>스팸 메일 필터링</a:t>
            </a:r>
            <a:endParaRPr lang="en-US" altLang="ko-KR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545F9A-C79B-4143-8F6F-9046CAB180DB}"/>
              </a:ext>
            </a:extLst>
          </p:cNvPr>
          <p:cNvSpPr txBox="1"/>
          <p:nvPr/>
        </p:nvSpPr>
        <p:spPr>
          <a:xfrm>
            <a:off x="9076875" y="4064489"/>
            <a:ext cx="178647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질병 진단</a:t>
            </a:r>
            <a:endParaRPr lang="en-US" altLang="ko-KR" sz="1400" dirty="0"/>
          </a:p>
        </p:txBody>
      </p:sp>
      <p:pic>
        <p:nvPicPr>
          <p:cNvPr id="5" name="그래픽 4" descr="봉투">
            <a:extLst>
              <a:ext uri="{FF2B5EF4-FFF2-40B4-BE49-F238E27FC236}">
                <a16:creationId xmlns:a16="http://schemas.microsoft.com/office/drawing/2014/main" id="{6F756BDF-7B9B-7AE2-3B6A-1532E31BE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2452" y="2831832"/>
            <a:ext cx="914400" cy="914400"/>
          </a:xfrm>
          <a:prstGeom prst="rect">
            <a:avLst/>
          </a:prstGeom>
        </p:spPr>
      </p:pic>
      <p:pic>
        <p:nvPicPr>
          <p:cNvPr id="6" name="그래픽 5" descr="심장 박동">
            <a:extLst>
              <a:ext uri="{FF2B5EF4-FFF2-40B4-BE49-F238E27FC236}">
                <a16:creationId xmlns:a16="http://schemas.microsoft.com/office/drawing/2014/main" id="{19862496-D44F-6A2B-E8EB-CBF479F24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2452" y="398656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B6FB91-9AF4-789A-B7CC-060F6504CEE2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extLst>
      <p:ext uri="{BB962C8B-B14F-4D97-AF65-F5344CB8AC3E}">
        <p14:creationId xmlns:p14="http://schemas.microsoft.com/office/powerpoint/2010/main" val="4024826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70BB9B2-00D9-4571-555B-71EC5EA368A9}"/>
              </a:ext>
            </a:extLst>
          </p:cNvPr>
          <p:cNvSpPr/>
          <p:nvPr/>
        </p:nvSpPr>
        <p:spPr bwMode="white">
          <a:xfrm rot="18914396">
            <a:off x="361868" y="3820737"/>
            <a:ext cx="4943557" cy="95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1890C59-6375-4393-9318-54EAEFAD7884}"/>
              </a:ext>
            </a:extLst>
          </p:cNvPr>
          <p:cNvCxnSpPr>
            <a:cxnSpLocks/>
          </p:cNvCxnSpPr>
          <p:nvPr/>
        </p:nvCxnSpPr>
        <p:spPr>
          <a:xfrm>
            <a:off x="1397867" y="2967242"/>
            <a:ext cx="2149720" cy="2454093"/>
          </a:xfrm>
          <a:prstGeom prst="line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5ADA14F-279F-4BCE-9F5E-D3B244679527}"/>
              </a:ext>
            </a:extLst>
          </p:cNvPr>
          <p:cNvCxnSpPr>
            <a:cxnSpLocks/>
          </p:cNvCxnSpPr>
          <p:nvPr/>
        </p:nvCxnSpPr>
        <p:spPr>
          <a:xfrm>
            <a:off x="2192020" y="2313358"/>
            <a:ext cx="2306655" cy="2589970"/>
          </a:xfrm>
          <a:prstGeom prst="line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4F1CB9F-4388-4FEE-B484-C9EF6733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지도학습 </a:t>
            </a:r>
            <a:r>
              <a:rPr lang="en-US" altLang="ko-KR" dirty="0"/>
              <a:t>: </a:t>
            </a:r>
            <a:r>
              <a:rPr lang="ko-KR" altLang="en-US" dirty="0"/>
              <a:t>분류 </a:t>
            </a:r>
            <a:r>
              <a:rPr lang="en-US" altLang="ko-KR" dirty="0"/>
              <a:t>(Classification)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347CDF-696F-45A1-BB21-EDF77191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22</a:t>
            </a:fld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DF6198-0CB8-4D36-A438-C5C56F0CF9D4}"/>
              </a:ext>
            </a:extLst>
          </p:cNvPr>
          <p:cNvCxnSpPr>
            <a:cxnSpLocks/>
          </p:cNvCxnSpPr>
          <p:nvPr/>
        </p:nvCxnSpPr>
        <p:spPr>
          <a:xfrm flipH="1" flipV="1">
            <a:off x="1531686" y="2303315"/>
            <a:ext cx="2719894" cy="310515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CC239B-B864-4173-883F-4417420E003D}"/>
              </a:ext>
            </a:extLst>
          </p:cNvPr>
          <p:cNvSpPr/>
          <p:nvPr/>
        </p:nvSpPr>
        <p:spPr bwMode="white">
          <a:xfrm>
            <a:off x="1381088" y="2291707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E9D1D44-444F-4B2F-8864-483FC42255F0}"/>
              </a:ext>
            </a:extLst>
          </p:cNvPr>
          <p:cNvSpPr/>
          <p:nvPr/>
        </p:nvSpPr>
        <p:spPr bwMode="white">
          <a:xfrm>
            <a:off x="1693188" y="459364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9BF5548-49CC-48AA-B665-2C1902CAE507}"/>
              </a:ext>
            </a:extLst>
          </p:cNvPr>
          <p:cNvSpPr/>
          <p:nvPr/>
        </p:nvSpPr>
        <p:spPr bwMode="white">
          <a:xfrm>
            <a:off x="3954665" y="360587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FC6E130-05EC-41EE-B515-CEA0236C5D25}"/>
              </a:ext>
            </a:extLst>
          </p:cNvPr>
          <p:cNvSpPr/>
          <p:nvPr/>
        </p:nvSpPr>
        <p:spPr bwMode="white">
          <a:xfrm>
            <a:off x="3511310" y="27317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0A223F-66E3-43A9-BDF6-D3161F0958B3}"/>
              </a:ext>
            </a:extLst>
          </p:cNvPr>
          <p:cNvSpPr/>
          <p:nvPr/>
        </p:nvSpPr>
        <p:spPr bwMode="white">
          <a:xfrm>
            <a:off x="2411736" y="461461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389CBFC-98CA-4C51-9278-C791F582D2D6}"/>
              </a:ext>
            </a:extLst>
          </p:cNvPr>
          <p:cNvSpPr/>
          <p:nvPr/>
        </p:nvSpPr>
        <p:spPr bwMode="white">
          <a:xfrm>
            <a:off x="1917105" y="437761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3A3E55-E6C9-4A53-8D87-135D232C9A0C}"/>
              </a:ext>
            </a:extLst>
          </p:cNvPr>
          <p:cNvSpPr/>
          <p:nvPr/>
        </p:nvSpPr>
        <p:spPr bwMode="white">
          <a:xfrm>
            <a:off x="3236430" y="339215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20B49B-7871-4228-AF81-A32472FCD453}"/>
              </a:ext>
            </a:extLst>
          </p:cNvPr>
          <p:cNvSpPr/>
          <p:nvPr/>
        </p:nvSpPr>
        <p:spPr bwMode="white">
          <a:xfrm>
            <a:off x="3101616" y="312829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C9AA891-6B55-4E2F-A4C4-EB010C9BC30E}"/>
              </a:ext>
            </a:extLst>
          </p:cNvPr>
          <p:cNvSpPr/>
          <p:nvPr/>
        </p:nvSpPr>
        <p:spPr bwMode="white">
          <a:xfrm>
            <a:off x="3723387" y="311872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6C5B47F-9DE9-4C19-A2B1-72E8A4359C18}"/>
              </a:ext>
            </a:extLst>
          </p:cNvPr>
          <p:cNvSpPr/>
          <p:nvPr/>
        </p:nvSpPr>
        <p:spPr bwMode="white">
          <a:xfrm>
            <a:off x="3987428" y="257887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5868620-DCA6-4249-9ED5-C7A679AE604A}"/>
              </a:ext>
            </a:extLst>
          </p:cNvPr>
          <p:cNvSpPr/>
          <p:nvPr/>
        </p:nvSpPr>
        <p:spPr bwMode="white">
          <a:xfrm>
            <a:off x="3472452" y="326373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F8DAB71-CE34-446C-9D55-01184B0C3C67}"/>
              </a:ext>
            </a:extLst>
          </p:cNvPr>
          <p:cNvSpPr/>
          <p:nvPr/>
        </p:nvSpPr>
        <p:spPr bwMode="white">
          <a:xfrm>
            <a:off x="3542570" y="383461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BA9910E-3431-45EC-AA31-AE89FF2B8628}"/>
              </a:ext>
            </a:extLst>
          </p:cNvPr>
          <p:cNvSpPr/>
          <p:nvPr/>
        </p:nvSpPr>
        <p:spPr bwMode="white">
          <a:xfrm>
            <a:off x="2089323" y="479741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985D55C-13CD-49C4-8C76-CE96CF28EC36}"/>
              </a:ext>
            </a:extLst>
          </p:cNvPr>
          <p:cNvSpPr/>
          <p:nvPr/>
        </p:nvSpPr>
        <p:spPr bwMode="white">
          <a:xfrm>
            <a:off x="2350794" y="421354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8399FB9-E14C-4427-9C9C-4695375A0781}"/>
              </a:ext>
            </a:extLst>
          </p:cNvPr>
          <p:cNvSpPr/>
          <p:nvPr/>
        </p:nvSpPr>
        <p:spPr bwMode="white">
          <a:xfrm>
            <a:off x="1754410" y="339215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58FB2-745E-4AEE-B9D0-7A3A0C9F19A7}"/>
              </a:ext>
            </a:extLst>
          </p:cNvPr>
          <p:cNvSpPr txBox="1"/>
          <p:nvPr/>
        </p:nvSpPr>
        <p:spPr>
          <a:xfrm>
            <a:off x="1568079" y="1698725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서포트 벡터 머신</a:t>
            </a:r>
            <a:r>
              <a:rPr lang="en-US" altLang="ko-KR" sz="1600" dirty="0"/>
              <a:t>(SVM)</a:t>
            </a:r>
            <a:endParaRPr lang="ko-KR" altLang="en-US" sz="1600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0903416-4A87-46D7-A347-DC6D76C73DEB}"/>
              </a:ext>
            </a:extLst>
          </p:cNvPr>
          <p:cNvCxnSpPr>
            <a:cxnSpLocks/>
          </p:cNvCxnSpPr>
          <p:nvPr/>
        </p:nvCxnSpPr>
        <p:spPr>
          <a:xfrm>
            <a:off x="1754410" y="2115792"/>
            <a:ext cx="224863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2CB3724A-8A2A-42AC-863B-4645FCDB218A}"/>
              </a:ext>
            </a:extLst>
          </p:cNvPr>
          <p:cNvSpPr/>
          <p:nvPr/>
        </p:nvSpPr>
        <p:spPr bwMode="white">
          <a:xfrm>
            <a:off x="1572769" y="3299702"/>
            <a:ext cx="145143" cy="149387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별: 꼭짓점 5개 55">
            <a:extLst>
              <a:ext uri="{FF2B5EF4-FFF2-40B4-BE49-F238E27FC236}">
                <a16:creationId xmlns:a16="http://schemas.microsoft.com/office/drawing/2014/main" id="{50048CE4-64D6-403F-BB18-7E38E767AD83}"/>
              </a:ext>
            </a:extLst>
          </p:cNvPr>
          <p:cNvSpPr/>
          <p:nvPr/>
        </p:nvSpPr>
        <p:spPr bwMode="white">
          <a:xfrm>
            <a:off x="3359712" y="3685855"/>
            <a:ext cx="145143" cy="149387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C6F6CF-9171-4D46-B956-A1D69280B989}"/>
              </a:ext>
            </a:extLst>
          </p:cNvPr>
          <p:cNvSpPr txBox="1"/>
          <p:nvPr/>
        </p:nvSpPr>
        <p:spPr>
          <a:xfrm>
            <a:off x="2967823" y="4407815"/>
            <a:ext cx="374558" cy="476912"/>
          </a:xfrm>
          <a:prstGeom prst="rect">
            <a:avLst/>
          </a:prstGeom>
          <a:noFill/>
          <a:ln>
            <a:noFill/>
          </a:ln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4605C7-C7F6-4D95-9E3F-D62111EC4CA2}"/>
              </a:ext>
            </a:extLst>
          </p:cNvPr>
          <p:cNvSpPr txBox="1"/>
          <p:nvPr/>
        </p:nvSpPr>
        <p:spPr>
          <a:xfrm>
            <a:off x="3873276" y="4199211"/>
            <a:ext cx="378304" cy="476912"/>
          </a:xfrm>
          <a:prstGeom prst="rect">
            <a:avLst/>
          </a:prstGeom>
          <a:noFill/>
          <a:ln>
            <a:noFill/>
          </a:ln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73E86D-F725-4201-9F4D-8B573D7AC5BD}"/>
              </a:ext>
            </a:extLst>
          </p:cNvPr>
          <p:cNvSpPr txBox="1"/>
          <p:nvPr/>
        </p:nvSpPr>
        <p:spPr>
          <a:xfrm>
            <a:off x="2016418" y="2509570"/>
            <a:ext cx="374558" cy="476912"/>
          </a:xfrm>
          <a:prstGeom prst="rect">
            <a:avLst/>
          </a:prstGeom>
          <a:noFill/>
          <a:ln>
            <a:noFill/>
          </a:ln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564704-FFAA-4A1B-9C81-2B9A63FD5C67}"/>
              </a:ext>
            </a:extLst>
          </p:cNvPr>
          <p:cNvSpPr/>
          <p:nvPr/>
        </p:nvSpPr>
        <p:spPr bwMode="white">
          <a:xfrm>
            <a:off x="2314593" y="3760548"/>
            <a:ext cx="134814" cy="128416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8A671F5-7B59-4773-BB2D-3A129CECDFCD}"/>
              </a:ext>
            </a:extLst>
          </p:cNvPr>
          <p:cNvSpPr/>
          <p:nvPr/>
        </p:nvSpPr>
        <p:spPr bwMode="white">
          <a:xfrm>
            <a:off x="2314593" y="376054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817A36D-A509-47EB-A9D5-A8905860242E}"/>
              </a:ext>
            </a:extLst>
          </p:cNvPr>
          <p:cNvSpPr/>
          <p:nvPr/>
        </p:nvSpPr>
        <p:spPr bwMode="white">
          <a:xfrm>
            <a:off x="2675937" y="3077567"/>
            <a:ext cx="134814" cy="128416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AF19459-4B78-4456-B282-10CC80879CEE}"/>
              </a:ext>
            </a:extLst>
          </p:cNvPr>
          <p:cNvSpPr/>
          <p:nvPr/>
        </p:nvSpPr>
        <p:spPr bwMode="white">
          <a:xfrm>
            <a:off x="2675937" y="307756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64E29B-DBEB-4B68-AA94-B9FF181CAF59}"/>
              </a:ext>
            </a:extLst>
          </p:cNvPr>
          <p:cNvCxnSpPr>
            <a:stCxn id="61" idx="7"/>
          </p:cNvCxnSpPr>
          <p:nvPr/>
        </p:nvCxnSpPr>
        <p:spPr>
          <a:xfrm flipV="1">
            <a:off x="2429664" y="3605876"/>
            <a:ext cx="188342" cy="173478"/>
          </a:xfrm>
          <a:prstGeom prst="line">
            <a:avLst/>
          </a:prstGeom>
          <a:noFill/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FA2E7A2-91B3-40F6-B99B-BA521A9C855B}"/>
              </a:ext>
            </a:extLst>
          </p:cNvPr>
          <p:cNvCxnSpPr/>
          <p:nvPr/>
        </p:nvCxnSpPr>
        <p:spPr>
          <a:xfrm flipV="1">
            <a:off x="2495196" y="3184910"/>
            <a:ext cx="188342" cy="173478"/>
          </a:xfrm>
          <a:prstGeom prst="line">
            <a:avLst/>
          </a:prstGeom>
          <a:noFill/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CD68635C-6D49-4AE8-9F0B-AB003DA58BF7}"/>
              </a:ext>
            </a:extLst>
          </p:cNvPr>
          <p:cNvSpPr/>
          <p:nvPr/>
        </p:nvSpPr>
        <p:spPr bwMode="white">
          <a:xfrm>
            <a:off x="2314593" y="3760548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66D8340-94CE-4654-9B2E-CA18B41C0C42}"/>
              </a:ext>
            </a:extLst>
          </p:cNvPr>
          <p:cNvSpPr/>
          <p:nvPr/>
        </p:nvSpPr>
        <p:spPr bwMode="white">
          <a:xfrm>
            <a:off x="2675937" y="3077567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0A8CC8-D375-41CB-9AB3-DA8319046466}"/>
              </a:ext>
            </a:extLst>
          </p:cNvPr>
          <p:cNvSpPr txBox="1"/>
          <p:nvPr/>
        </p:nvSpPr>
        <p:spPr>
          <a:xfrm>
            <a:off x="1212039" y="5689362"/>
            <a:ext cx="3699414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주어진 샘플 데이터 그룹을 구분하는 최적의 분할선 탐색</a:t>
            </a:r>
            <a:endParaRPr lang="en-US" altLang="ko-KR" sz="14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C8AB7A-99BB-4E76-BEE1-DFA1DF9BB72C}"/>
              </a:ext>
            </a:extLst>
          </p:cNvPr>
          <p:cNvSpPr/>
          <p:nvPr/>
        </p:nvSpPr>
        <p:spPr bwMode="white">
          <a:xfrm>
            <a:off x="8094033" y="2500516"/>
            <a:ext cx="1158823" cy="6240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유형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120EB82-746C-4B7F-95D2-7BD4EA30F31A}"/>
              </a:ext>
            </a:extLst>
          </p:cNvPr>
          <p:cNvSpPr/>
          <p:nvPr/>
        </p:nvSpPr>
        <p:spPr bwMode="white">
          <a:xfrm>
            <a:off x="6932890" y="3568530"/>
            <a:ext cx="1158823" cy="6240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장르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81F29BC-4BB7-4BAC-A87D-BDBBC01E449B}"/>
              </a:ext>
            </a:extLst>
          </p:cNvPr>
          <p:cNvSpPr/>
          <p:nvPr/>
        </p:nvSpPr>
        <p:spPr bwMode="white">
          <a:xfrm>
            <a:off x="9291462" y="3568530"/>
            <a:ext cx="1158823" cy="6240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국가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88573FC-CDFC-4BCD-93BC-22E930EB9B9F}"/>
              </a:ext>
            </a:extLst>
          </p:cNvPr>
          <p:cNvSpPr/>
          <p:nvPr/>
        </p:nvSpPr>
        <p:spPr bwMode="white">
          <a:xfrm>
            <a:off x="6522623" y="4885179"/>
            <a:ext cx="808234" cy="6240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Y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A441E14-337E-4995-A811-FBCEC6CFEF7B}"/>
              </a:ext>
            </a:extLst>
          </p:cNvPr>
          <p:cNvSpPr/>
          <p:nvPr/>
        </p:nvSpPr>
        <p:spPr bwMode="white">
          <a:xfrm>
            <a:off x="7747822" y="4885179"/>
            <a:ext cx="808234" cy="6240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6625F58-FEEA-447C-8CC6-554653A98A20}"/>
              </a:ext>
            </a:extLst>
          </p:cNvPr>
          <p:cNvCxnSpPr>
            <a:cxnSpLocks/>
            <a:stCxn id="60" idx="2"/>
            <a:endCxn id="70" idx="0"/>
          </p:cNvCxnSpPr>
          <p:nvPr/>
        </p:nvCxnSpPr>
        <p:spPr>
          <a:xfrm rot="5400000">
            <a:off x="7870888" y="2765973"/>
            <a:ext cx="443972" cy="116114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5D64C878-CD50-48FB-9A27-2FDD5F2490E9}"/>
              </a:ext>
            </a:extLst>
          </p:cNvPr>
          <p:cNvCxnSpPr>
            <a:cxnSpLocks/>
            <a:stCxn id="60" idx="2"/>
            <a:endCxn id="73" idx="0"/>
          </p:cNvCxnSpPr>
          <p:nvPr/>
        </p:nvCxnSpPr>
        <p:spPr>
          <a:xfrm rot="16200000" flipH="1">
            <a:off x="9050173" y="2747829"/>
            <a:ext cx="443972" cy="1197429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7BB1B12-AB73-48D7-8D95-ABC34C128B9A}"/>
              </a:ext>
            </a:extLst>
          </p:cNvPr>
          <p:cNvCxnSpPr>
            <a:cxnSpLocks/>
            <a:stCxn id="70" idx="2"/>
            <a:endCxn id="74" idx="0"/>
          </p:cNvCxnSpPr>
          <p:nvPr/>
        </p:nvCxnSpPr>
        <p:spPr>
          <a:xfrm rot="5400000">
            <a:off x="6873218" y="4246094"/>
            <a:ext cx="692607" cy="58556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B14345F8-5B1E-450D-B697-9DA6ECC6991E}"/>
              </a:ext>
            </a:extLst>
          </p:cNvPr>
          <p:cNvCxnSpPr>
            <a:cxnSpLocks/>
            <a:stCxn id="70" idx="2"/>
            <a:endCxn id="77" idx="0"/>
          </p:cNvCxnSpPr>
          <p:nvPr/>
        </p:nvCxnSpPr>
        <p:spPr>
          <a:xfrm rot="16200000" flipH="1">
            <a:off x="7485817" y="4219056"/>
            <a:ext cx="692607" cy="63963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8FC68E1-E567-47FD-A55C-4420E28C36D6}"/>
              </a:ext>
            </a:extLst>
          </p:cNvPr>
          <p:cNvSpPr txBox="1"/>
          <p:nvPr/>
        </p:nvSpPr>
        <p:spPr>
          <a:xfrm>
            <a:off x="7560277" y="1698725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의사 결정 나무</a:t>
            </a:r>
            <a:r>
              <a:rPr lang="en-US" altLang="ko-KR" sz="1600" dirty="0"/>
              <a:t> (Decision Tree)</a:t>
            </a:r>
            <a:endParaRPr lang="ko-KR" altLang="en-US" sz="1600" dirty="0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307D605-4F39-4D72-8533-C8481751992B}"/>
              </a:ext>
            </a:extLst>
          </p:cNvPr>
          <p:cNvCxnSpPr>
            <a:cxnSpLocks/>
          </p:cNvCxnSpPr>
          <p:nvPr/>
        </p:nvCxnSpPr>
        <p:spPr>
          <a:xfrm>
            <a:off x="7376113" y="2115792"/>
            <a:ext cx="2960584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E267103-FB42-4B21-8FC6-B847416971F7}"/>
              </a:ext>
            </a:extLst>
          </p:cNvPr>
          <p:cNvSpPr txBox="1"/>
          <p:nvPr/>
        </p:nvSpPr>
        <p:spPr>
          <a:xfrm>
            <a:off x="6522623" y="5689362"/>
            <a:ext cx="4402851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예</a:t>
            </a:r>
            <a:r>
              <a:rPr lang="en-US" altLang="ko-KR" sz="1400" dirty="0"/>
              <a:t> / </a:t>
            </a:r>
            <a:r>
              <a:rPr lang="ko-KR" altLang="en-US" sz="1400" dirty="0"/>
              <a:t>아니오 등 </a:t>
            </a:r>
            <a:r>
              <a:rPr lang="en-US" altLang="ko-KR" sz="1400" dirty="0"/>
              <a:t>2</a:t>
            </a:r>
            <a:r>
              <a:rPr lang="ko-KR" altLang="en-US" sz="1400" dirty="0"/>
              <a:t>클래스 질문에 따라 정답을 찾아 학습하는 알고리즘</a:t>
            </a:r>
            <a:endParaRPr lang="en-US" altLang="ko-KR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5E6EA1-6D04-4BE1-998A-4A79A455B38C}"/>
              </a:ext>
            </a:extLst>
          </p:cNvPr>
          <p:cNvSpPr txBox="1"/>
          <p:nvPr/>
        </p:nvSpPr>
        <p:spPr>
          <a:xfrm>
            <a:off x="7150431" y="2831619"/>
            <a:ext cx="543739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영화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4479C0D-9D37-4DF6-A110-5B3CBA0EFC8F}"/>
              </a:ext>
            </a:extLst>
          </p:cNvPr>
          <p:cNvSpPr txBox="1"/>
          <p:nvPr/>
        </p:nvSpPr>
        <p:spPr>
          <a:xfrm>
            <a:off x="9652719" y="2831619"/>
            <a:ext cx="7232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드라마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FA5095-1DDA-47FC-BF04-FBB5F074E3F2}"/>
              </a:ext>
            </a:extLst>
          </p:cNvPr>
          <p:cNvSpPr txBox="1"/>
          <p:nvPr/>
        </p:nvSpPr>
        <p:spPr>
          <a:xfrm>
            <a:off x="6273583" y="4117824"/>
            <a:ext cx="543739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액션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2494F24-F139-4F26-8D5A-79841708DA3A}"/>
              </a:ext>
            </a:extLst>
          </p:cNvPr>
          <p:cNvSpPr txBox="1"/>
          <p:nvPr/>
        </p:nvSpPr>
        <p:spPr>
          <a:xfrm>
            <a:off x="7946781" y="4117824"/>
            <a:ext cx="7232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로맨스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19E9E60-5FAB-4595-AC7E-7BAE3DCCC1E1}"/>
              </a:ext>
            </a:extLst>
          </p:cNvPr>
          <p:cNvSpPr/>
          <p:nvPr/>
        </p:nvSpPr>
        <p:spPr bwMode="white">
          <a:xfrm>
            <a:off x="8892041" y="4885179"/>
            <a:ext cx="808234" cy="6240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Y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25C9FF3-7EFB-426B-A4BB-2C09887FA1BF}"/>
              </a:ext>
            </a:extLst>
          </p:cNvPr>
          <p:cNvSpPr/>
          <p:nvPr/>
        </p:nvSpPr>
        <p:spPr bwMode="white">
          <a:xfrm>
            <a:off x="10117240" y="4885179"/>
            <a:ext cx="808234" cy="6240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4B9AD85-1EF2-4C0E-84D1-9986360DBF20}"/>
              </a:ext>
            </a:extLst>
          </p:cNvPr>
          <p:cNvSpPr txBox="1"/>
          <p:nvPr/>
        </p:nvSpPr>
        <p:spPr>
          <a:xfrm>
            <a:off x="8876125" y="4117824"/>
            <a:ext cx="543739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미드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8FCD300-62AF-43D6-9DFD-86705A296D89}"/>
              </a:ext>
            </a:extLst>
          </p:cNvPr>
          <p:cNvSpPr txBox="1"/>
          <p:nvPr/>
        </p:nvSpPr>
        <p:spPr>
          <a:xfrm>
            <a:off x="10549323" y="4117824"/>
            <a:ext cx="543739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한드</a:t>
            </a: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6AFB3C93-1A14-458C-B366-747E4CA32501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 rot="5400000">
            <a:off x="9237213" y="4251517"/>
            <a:ext cx="692607" cy="57471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EA75D810-0CEC-4C79-85D8-FF9666E74C1E}"/>
              </a:ext>
            </a:extLst>
          </p:cNvPr>
          <p:cNvCxnSpPr>
            <a:cxnSpLocks/>
            <a:stCxn id="73" idx="2"/>
            <a:endCxn id="90" idx="0"/>
          </p:cNvCxnSpPr>
          <p:nvPr/>
        </p:nvCxnSpPr>
        <p:spPr>
          <a:xfrm rot="16200000" flipH="1">
            <a:off x="9849812" y="4213633"/>
            <a:ext cx="692607" cy="65048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460F11A-8346-0956-4DD0-F61F2CBD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/>
          <a:lstStyle/>
          <a:p>
            <a:r>
              <a:rPr lang="ko-KR" altLang="en-US" dirty="0"/>
              <a:t>서포트 벡터 머신</a:t>
            </a:r>
            <a:r>
              <a:rPr lang="en-US" altLang="ko-KR" dirty="0"/>
              <a:t>, </a:t>
            </a:r>
            <a:r>
              <a:rPr lang="ko-KR" altLang="en-US" dirty="0"/>
              <a:t>의사 결정 나무 등이 분류의 대표적 알고리즘입니다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CD4B8-F844-EDA9-41EA-E0F24E6D5BFC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7046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EB087F1-D105-47FC-B75D-9026F6841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34245"/>
              </p:ext>
            </p:extLst>
          </p:nvPr>
        </p:nvGraphicFramePr>
        <p:xfrm>
          <a:off x="653148" y="2308648"/>
          <a:ext cx="5072740" cy="2741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0844">
                  <a:extLst>
                    <a:ext uri="{9D8B030D-6E8A-4147-A177-3AD203B41FA5}">
                      <a16:colId xmlns:a16="http://schemas.microsoft.com/office/drawing/2014/main" val="443381940"/>
                    </a:ext>
                  </a:extLst>
                </a:gridCol>
                <a:gridCol w="1317761">
                  <a:extLst>
                    <a:ext uri="{9D8B030D-6E8A-4147-A177-3AD203B41FA5}">
                      <a16:colId xmlns:a16="http://schemas.microsoft.com/office/drawing/2014/main" val="3930642998"/>
                    </a:ext>
                  </a:extLst>
                </a:gridCol>
                <a:gridCol w="1196219">
                  <a:extLst>
                    <a:ext uri="{9D8B030D-6E8A-4147-A177-3AD203B41FA5}">
                      <a16:colId xmlns:a16="http://schemas.microsoft.com/office/drawing/2014/main" val="3213332535"/>
                    </a:ext>
                  </a:extLst>
                </a:gridCol>
                <a:gridCol w="997916">
                  <a:extLst>
                    <a:ext uri="{9D8B030D-6E8A-4147-A177-3AD203B41FA5}">
                      <a16:colId xmlns:a16="http://schemas.microsoft.com/office/drawing/2014/main" val="2179161334"/>
                    </a:ext>
                  </a:extLst>
                </a:gridCol>
              </a:tblGrid>
              <a:tr h="456844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장르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좋아요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75055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셜록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추리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드라마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Y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715410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지정생존자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스릴러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드라마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Y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9963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빨간 머리 앤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가족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드라마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295491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이웃집 토토로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어린이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가족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영화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애니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790269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시그널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스릴러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드라마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Y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1162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8476448-EFA7-4C7F-B061-D35E927ADE77}"/>
              </a:ext>
            </a:extLst>
          </p:cNvPr>
          <p:cNvSpPr txBox="1"/>
          <p:nvPr/>
        </p:nvSpPr>
        <p:spPr>
          <a:xfrm>
            <a:off x="2689883" y="1488418"/>
            <a:ext cx="1444947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j-lt"/>
              </a:rPr>
              <a:t>특성 </a:t>
            </a:r>
            <a:r>
              <a:rPr lang="en-US" altLang="ko-KR" sz="1600" dirty="0">
                <a:latin typeface="+mj-lt"/>
              </a:rPr>
              <a:t>(feature)</a:t>
            </a:r>
            <a:endParaRPr lang="ko-KR" altLang="en-US" sz="1600" dirty="0"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용어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23</a:t>
            </a:fld>
            <a:endParaRPr lang="en-US" altLang="ko-K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604ED4-42FE-4393-A810-E5C1EB351844}"/>
              </a:ext>
            </a:extLst>
          </p:cNvPr>
          <p:cNvSpPr txBox="1"/>
          <p:nvPr/>
        </p:nvSpPr>
        <p:spPr>
          <a:xfrm>
            <a:off x="7083697" y="1248286"/>
            <a:ext cx="4244697" cy="500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데이터 세트 </a:t>
            </a:r>
            <a:r>
              <a:rPr lang="en-US" altLang="ko-KR" sz="1400" dirty="0"/>
              <a:t>: </a:t>
            </a:r>
            <a:r>
              <a:rPr lang="ko-KR" altLang="en-US" sz="1400" dirty="0"/>
              <a:t>주어진 데이터 전체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데이터 샘플 </a:t>
            </a:r>
            <a:r>
              <a:rPr lang="en-US" altLang="ko-KR" sz="1400" dirty="0"/>
              <a:t>: </a:t>
            </a:r>
            <a:r>
              <a:rPr lang="ko-KR" altLang="en-US" sz="1400" dirty="0"/>
              <a:t>개별 데이터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데이터 서브셋 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 일부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특성 </a:t>
            </a:r>
            <a:r>
              <a:rPr lang="en-US" altLang="ko-KR" sz="1400" dirty="0"/>
              <a:t>(feature) : </a:t>
            </a:r>
            <a:r>
              <a:rPr lang="ko-KR" altLang="en-US" sz="1400" dirty="0"/>
              <a:t>데이터가 가진 개별 특징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입력 데이터를 테이블 형태로 표시할 때 개별 컬럼</a:t>
            </a:r>
            <a:r>
              <a:rPr lang="en-US" altLang="ko-KR" sz="1400" dirty="0"/>
              <a:t>(</a:t>
            </a:r>
            <a:r>
              <a:rPr lang="ko-KR" altLang="en-US" sz="1400" dirty="0"/>
              <a:t>열</a:t>
            </a:r>
            <a:r>
              <a:rPr lang="en-US" altLang="ko-KR" sz="1400" dirty="0"/>
              <a:t>)</a:t>
            </a:r>
            <a:r>
              <a:rPr lang="ko-KR" altLang="en-US" sz="1400" dirty="0"/>
              <a:t>에 해당함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정답 </a:t>
            </a:r>
            <a:r>
              <a:rPr lang="en-US" altLang="ko-KR" sz="1400" dirty="0"/>
              <a:t>(</a:t>
            </a:r>
            <a:r>
              <a:rPr lang="ko-KR" altLang="en-US" sz="1400" dirty="0"/>
              <a:t>라벨</a:t>
            </a:r>
            <a:r>
              <a:rPr lang="en-US" altLang="ko-KR" sz="1400" dirty="0"/>
              <a:t>) : </a:t>
            </a:r>
            <a:r>
              <a:rPr lang="ko-KR" altLang="en-US" sz="1400" dirty="0"/>
              <a:t>지도학습에서 예측하고자 하는 정보가 표시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범주</a:t>
            </a:r>
            <a:r>
              <a:rPr lang="en-US" altLang="ko-KR" sz="1400" dirty="0"/>
              <a:t>, </a:t>
            </a:r>
            <a:r>
              <a:rPr lang="ko-KR" altLang="en-US" sz="1400" dirty="0"/>
              <a:t>클래스 </a:t>
            </a:r>
            <a:r>
              <a:rPr lang="en-US" altLang="ko-KR" sz="1400" dirty="0"/>
              <a:t>(class) : </a:t>
            </a:r>
            <a:r>
              <a:rPr lang="ko-KR" altLang="en-US" sz="1400" dirty="0"/>
              <a:t>지도학습 중 분류 알고리즘에서 정답 데이터가 가지는 값의 유형</a:t>
            </a:r>
            <a:endParaRPr lang="en-US" altLang="ko-KR" sz="1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7E6132-9401-46CE-A485-D7926092F6F9}"/>
              </a:ext>
            </a:extLst>
          </p:cNvPr>
          <p:cNvSpPr/>
          <p:nvPr/>
        </p:nvSpPr>
        <p:spPr bwMode="white">
          <a:xfrm>
            <a:off x="2587893" y="2420063"/>
            <a:ext cx="643154" cy="2993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9B85EF-341B-4332-AFD7-B08D6DD6EAD6}"/>
              </a:ext>
            </a:extLst>
          </p:cNvPr>
          <p:cNvSpPr/>
          <p:nvPr/>
        </p:nvSpPr>
        <p:spPr bwMode="white">
          <a:xfrm>
            <a:off x="3752753" y="2420063"/>
            <a:ext cx="725714" cy="2993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3BEAD8-E29E-4D1B-875F-8437824856B3}"/>
              </a:ext>
            </a:extLst>
          </p:cNvPr>
          <p:cNvCxnSpPr>
            <a:endCxn id="24" idx="0"/>
          </p:cNvCxnSpPr>
          <p:nvPr/>
        </p:nvCxnSpPr>
        <p:spPr>
          <a:xfrm flipH="1">
            <a:off x="2909470" y="2077912"/>
            <a:ext cx="96605" cy="342151"/>
          </a:xfrm>
          <a:prstGeom prst="straightConnector1">
            <a:avLst/>
          </a:prstGeom>
          <a:noFill/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BBA6EA1-1C75-441F-8A7E-3A8671D6CB9E}"/>
              </a:ext>
            </a:extLst>
          </p:cNvPr>
          <p:cNvCxnSpPr/>
          <p:nvPr/>
        </p:nvCxnSpPr>
        <p:spPr>
          <a:xfrm>
            <a:off x="4004358" y="2077912"/>
            <a:ext cx="101600" cy="342151"/>
          </a:xfrm>
          <a:prstGeom prst="straightConnector1">
            <a:avLst/>
          </a:prstGeom>
          <a:noFill/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3C393A-D960-48C0-873B-F003D09CF819}"/>
              </a:ext>
            </a:extLst>
          </p:cNvPr>
          <p:cNvSpPr txBox="1"/>
          <p:nvPr/>
        </p:nvSpPr>
        <p:spPr>
          <a:xfrm>
            <a:off x="5943942" y="3153427"/>
            <a:ext cx="800219" cy="84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범주 </a:t>
            </a:r>
            <a:r>
              <a:rPr lang="en-US" altLang="ko-KR" sz="1600" dirty="0"/>
              <a:t>/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클래스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FCA3506-3944-43A7-B256-0F00A5F3E44B}"/>
              </a:ext>
            </a:extLst>
          </p:cNvPr>
          <p:cNvSpPr/>
          <p:nvPr/>
        </p:nvSpPr>
        <p:spPr bwMode="white">
          <a:xfrm>
            <a:off x="5557664" y="3436066"/>
            <a:ext cx="290286" cy="486228"/>
          </a:xfrm>
          <a:custGeom>
            <a:avLst/>
            <a:gdLst>
              <a:gd name="connsiteX0" fmla="*/ 0 w 290286"/>
              <a:gd name="connsiteY0" fmla="*/ 0 h 486228"/>
              <a:gd name="connsiteX1" fmla="*/ 290286 w 290286"/>
              <a:gd name="connsiteY1" fmla="*/ 0 h 486228"/>
              <a:gd name="connsiteX2" fmla="*/ 290286 w 290286"/>
              <a:gd name="connsiteY2" fmla="*/ 486228 h 486228"/>
              <a:gd name="connsiteX3" fmla="*/ 21772 w 290286"/>
              <a:gd name="connsiteY3" fmla="*/ 486228 h 48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286" h="486228">
                <a:moveTo>
                  <a:pt x="0" y="0"/>
                </a:moveTo>
                <a:lnTo>
                  <a:pt x="290286" y="0"/>
                </a:lnTo>
                <a:lnTo>
                  <a:pt x="290286" y="486228"/>
                </a:lnTo>
                <a:lnTo>
                  <a:pt x="21772" y="486228"/>
                </a:ln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70B5E-A831-43E9-BD45-AE72EB687519}"/>
              </a:ext>
            </a:extLst>
          </p:cNvPr>
          <p:cNvSpPr txBox="1"/>
          <p:nvPr/>
        </p:nvSpPr>
        <p:spPr>
          <a:xfrm>
            <a:off x="4376136" y="1488418"/>
            <a:ext cx="1282723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j-lt"/>
              </a:rPr>
              <a:t>정답 </a:t>
            </a:r>
            <a:r>
              <a:rPr lang="en-US" altLang="ko-KR" sz="1600" dirty="0">
                <a:latin typeface="+mj-lt"/>
              </a:rPr>
              <a:t>(Label)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6EE48C-9471-44F9-A461-A3DD42838DD2}"/>
              </a:ext>
            </a:extLst>
          </p:cNvPr>
          <p:cNvSpPr/>
          <p:nvPr/>
        </p:nvSpPr>
        <p:spPr bwMode="white">
          <a:xfrm>
            <a:off x="4895892" y="2420063"/>
            <a:ext cx="725714" cy="2993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A570F10-A941-4967-8DA0-6F429A63A1A2}"/>
              </a:ext>
            </a:extLst>
          </p:cNvPr>
          <p:cNvCxnSpPr>
            <a:cxnSpLocks/>
          </p:cNvCxnSpPr>
          <p:nvPr/>
        </p:nvCxnSpPr>
        <p:spPr>
          <a:xfrm>
            <a:off x="5258750" y="2021621"/>
            <a:ext cx="0" cy="398442"/>
          </a:xfrm>
          <a:prstGeom prst="straightConnector1">
            <a:avLst/>
          </a:prstGeom>
          <a:noFill/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ACC385-1282-455E-12FC-64371D010E97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0963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</a:t>
            </a:r>
            <a:r>
              <a:rPr lang="en-US" altLang="ko-KR" dirty="0"/>
              <a:t>5</a:t>
            </a:r>
            <a:r>
              <a:rPr lang="ko-KR" altLang="en-US" dirty="0"/>
              <a:t>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업무를 이해한 후 문제 정의 </a:t>
            </a:r>
            <a:r>
              <a:rPr lang="en-US" altLang="ko-KR" dirty="0"/>
              <a:t>– </a:t>
            </a:r>
            <a:r>
              <a:rPr lang="ko-KR" altLang="en-US" dirty="0"/>
              <a:t>데이터 수집 및 이해 </a:t>
            </a:r>
            <a:r>
              <a:rPr lang="en-US" altLang="ko-KR" dirty="0"/>
              <a:t>– </a:t>
            </a:r>
            <a:r>
              <a:rPr lang="ko-KR" altLang="en-US" dirty="0"/>
              <a:t>데이터 준비 </a:t>
            </a:r>
            <a:r>
              <a:rPr lang="en-US" altLang="ko-KR" dirty="0"/>
              <a:t>– </a:t>
            </a:r>
            <a:r>
              <a:rPr lang="ko-KR" altLang="en-US" dirty="0"/>
              <a:t>데이터 모델링 </a:t>
            </a:r>
            <a:r>
              <a:rPr lang="en-US" altLang="ko-KR" dirty="0"/>
              <a:t>–</a:t>
            </a:r>
            <a:r>
              <a:rPr lang="ko-KR" altLang="en-US" dirty="0"/>
              <a:t> 모델링 평가의 머신러닝 </a:t>
            </a:r>
            <a:r>
              <a:rPr lang="en-US" altLang="ko-KR" dirty="0"/>
              <a:t>5</a:t>
            </a:r>
            <a:r>
              <a:rPr lang="ko-KR" altLang="en-US" dirty="0"/>
              <a:t>단계 절차로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24</a:t>
            </a:fld>
            <a:endParaRPr lang="en-US" altLang="ko-KR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4454B9-05E7-4ADE-A828-C246983F6055}"/>
              </a:ext>
            </a:extLst>
          </p:cNvPr>
          <p:cNvSpPr/>
          <p:nvPr/>
        </p:nvSpPr>
        <p:spPr>
          <a:xfrm>
            <a:off x="846155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문제 정의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8505B4-6C00-4CA8-A9C5-A7F48C5EF98D}"/>
              </a:ext>
            </a:extLst>
          </p:cNvPr>
          <p:cNvSpPr/>
          <p:nvPr/>
        </p:nvSpPr>
        <p:spPr>
          <a:xfrm>
            <a:off x="5561570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데이터 준비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2EE1934-80EE-4080-A55E-9C58CA7344D2}"/>
              </a:ext>
            </a:extLst>
          </p:cNvPr>
          <p:cNvSpPr/>
          <p:nvPr/>
        </p:nvSpPr>
        <p:spPr>
          <a:xfrm>
            <a:off x="7664414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데이터 모델링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6846A-69B6-4814-8C65-8989AEF90442}"/>
              </a:ext>
            </a:extLst>
          </p:cNvPr>
          <p:cNvSpPr/>
          <p:nvPr/>
        </p:nvSpPr>
        <p:spPr>
          <a:xfrm>
            <a:off x="976725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모델링 평가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0B1DFF-C028-4BBC-B209-9D8B20E9BCF4}"/>
              </a:ext>
            </a:extLst>
          </p:cNvPr>
          <p:cNvSpPr txBox="1"/>
          <p:nvPr/>
        </p:nvSpPr>
        <p:spPr>
          <a:xfrm>
            <a:off x="773585" y="3527448"/>
            <a:ext cx="1643048" cy="212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비즈니스 목적 정의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환경</a:t>
            </a:r>
            <a:r>
              <a:rPr lang="en-US" altLang="ko-KR" sz="1400" dirty="0"/>
              <a:t>/</a:t>
            </a:r>
            <a:r>
              <a:rPr lang="ko-KR" altLang="en-US" sz="1400" dirty="0"/>
              <a:t>상황 분석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목표 설정</a:t>
            </a:r>
            <a:r>
              <a:rPr lang="en-US" altLang="ko-KR" sz="1400" dirty="0"/>
              <a:t>(</a:t>
            </a:r>
            <a:r>
              <a:rPr lang="ko-KR" altLang="en-US" sz="1400" dirty="0"/>
              <a:t>유형</a:t>
            </a:r>
            <a:r>
              <a:rPr lang="en-US" altLang="ko-KR" sz="1400" dirty="0"/>
              <a:t>,</a:t>
            </a:r>
            <a:r>
              <a:rPr lang="ko-KR" altLang="en-US" sz="1400" dirty="0"/>
              <a:t> 알고리즘 검토</a:t>
            </a:r>
            <a:r>
              <a:rPr lang="en-US" altLang="ko-KR" sz="1400" dirty="0"/>
              <a:t>)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135C183-3E8A-4B2C-A340-F50E3D6EADFD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6986716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32BCAD5-BF54-4DDF-A7A9-FC461A806520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9089560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8B89DE7-F016-4FF3-A605-848D75107AD2}"/>
              </a:ext>
            </a:extLst>
          </p:cNvPr>
          <p:cNvSpPr txBox="1"/>
          <p:nvPr/>
        </p:nvSpPr>
        <p:spPr>
          <a:xfrm>
            <a:off x="5496722" y="3527448"/>
            <a:ext cx="1558004" cy="144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분리 </a:t>
            </a:r>
            <a:r>
              <a:rPr lang="en-US" altLang="ko-KR" sz="1400" dirty="0"/>
              <a:t>(</a:t>
            </a:r>
            <a:r>
              <a:rPr lang="ko-KR" altLang="en-US" sz="1400" dirty="0"/>
              <a:t>학습 및 테스트</a:t>
            </a:r>
            <a:r>
              <a:rPr lang="en-US" altLang="ko-KR" sz="14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DF0CA7-04AC-4978-97DD-70873D1FDA3E}"/>
              </a:ext>
            </a:extLst>
          </p:cNvPr>
          <p:cNvSpPr txBox="1"/>
          <p:nvPr/>
        </p:nvSpPr>
        <p:spPr>
          <a:xfrm>
            <a:off x="7559711" y="3527448"/>
            <a:ext cx="1692491" cy="14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알고리즘 선택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 훈련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 조정</a:t>
            </a:r>
            <a:endParaRPr lang="en-US" altLang="ko-KR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CEE7B2-5ACE-493C-A0CD-F3C61E0A4A47}"/>
              </a:ext>
            </a:extLst>
          </p:cNvPr>
          <p:cNvSpPr txBox="1"/>
          <p:nvPr/>
        </p:nvSpPr>
        <p:spPr>
          <a:xfrm>
            <a:off x="9821627" y="3527448"/>
            <a:ext cx="1558004" cy="112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테스트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결과 평가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40E2D2-B5E4-4969-8041-56F33DE9B329}"/>
              </a:ext>
            </a:extLst>
          </p:cNvPr>
          <p:cNvSpPr/>
          <p:nvPr/>
        </p:nvSpPr>
        <p:spPr>
          <a:xfrm>
            <a:off x="317667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데이터 수집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및 이해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B60F0-6889-4934-80F5-4C21FDD409B6}"/>
              </a:ext>
            </a:extLst>
          </p:cNvPr>
          <p:cNvSpPr txBox="1"/>
          <p:nvPr/>
        </p:nvSpPr>
        <p:spPr>
          <a:xfrm>
            <a:off x="3140393" y="3527448"/>
            <a:ext cx="1486422" cy="14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수집 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이해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레이블링</a:t>
            </a:r>
            <a:endParaRPr lang="en-US" altLang="ko-KR" sz="14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0811E-C368-412F-ADB3-E2AF48F5E1CC}"/>
              </a:ext>
            </a:extLst>
          </p:cNvPr>
          <p:cNvCxnSpPr>
            <a:cxnSpLocks/>
            <a:stCxn id="43" idx="3"/>
            <a:endCxn id="23" idx="1"/>
          </p:cNvCxnSpPr>
          <p:nvPr/>
        </p:nvCxnSpPr>
        <p:spPr>
          <a:xfrm>
            <a:off x="2271301" y="2924733"/>
            <a:ext cx="905377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2F58BB0-560D-4ED3-B96D-66526D77C7D5}"/>
              </a:ext>
            </a:extLst>
          </p:cNvPr>
          <p:cNvCxnSpPr>
            <a:cxnSpLocks/>
            <a:stCxn id="23" idx="3"/>
            <a:endCxn id="44" idx="1"/>
          </p:cNvCxnSpPr>
          <p:nvPr/>
        </p:nvCxnSpPr>
        <p:spPr>
          <a:xfrm>
            <a:off x="4601824" y="2924733"/>
            <a:ext cx="959746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EF75DC-5642-7E78-FE00-FF30A984C0C4}"/>
              </a:ext>
            </a:extLst>
          </p:cNvPr>
          <p:cNvSpPr txBox="1"/>
          <p:nvPr/>
        </p:nvSpPr>
        <p:spPr>
          <a:xfrm>
            <a:off x="2871878" y="5214169"/>
            <a:ext cx="2320044" cy="79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“Garbage in garbage out”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“The larger the better”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BC2DD-6495-383F-56D3-672753A7BD50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9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CBEE2B-FF75-4138-8EEE-E84B0C71C6F3}"/>
              </a:ext>
            </a:extLst>
          </p:cNvPr>
          <p:cNvSpPr/>
          <p:nvPr/>
        </p:nvSpPr>
        <p:spPr>
          <a:xfrm>
            <a:off x="1549168" y="2782536"/>
            <a:ext cx="4163736" cy="6093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문제 정의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상황 분석</a:t>
            </a:r>
            <a:endParaRPr lang="en-US" altLang="ko-KR" dirty="0"/>
          </a:p>
          <a:p>
            <a:r>
              <a:rPr lang="ko-KR" altLang="en-US" dirty="0"/>
              <a:t>모델링 목표 설정 </a:t>
            </a:r>
            <a:r>
              <a:rPr lang="en-US" altLang="ko-KR" dirty="0"/>
              <a:t>(</a:t>
            </a:r>
            <a:r>
              <a:rPr lang="ko-KR" altLang="en-US" dirty="0"/>
              <a:t>유형</a:t>
            </a:r>
            <a:r>
              <a:rPr lang="en-US" altLang="ko-KR" dirty="0"/>
              <a:t>, </a:t>
            </a:r>
            <a:r>
              <a:rPr lang="ko-KR" altLang="en-US" dirty="0"/>
              <a:t>알고리즘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9175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8ABF-7C6E-4CF2-B1E3-7808E4DB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날씨 데이터를 수집한 후 머신 러닝을 이용하여 로켓을 발사할지 연기할지 여부를 결정해 보려고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26</a:t>
            </a:fld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6AE2AB-5513-46F4-852F-03D053969E45}"/>
              </a:ext>
            </a:extLst>
          </p:cNvPr>
          <p:cNvSpPr txBox="1"/>
          <p:nvPr/>
        </p:nvSpPr>
        <p:spPr>
          <a:xfrm>
            <a:off x="7785537" y="2057928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로켓 발사 여부 결정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F88A4F-3963-43EA-98B6-B621E0F6BC1C}"/>
              </a:ext>
            </a:extLst>
          </p:cNvPr>
          <p:cNvCxnSpPr>
            <a:cxnSpLocks/>
          </p:cNvCxnSpPr>
          <p:nvPr/>
        </p:nvCxnSpPr>
        <p:spPr>
          <a:xfrm>
            <a:off x="7877892" y="2503825"/>
            <a:ext cx="25400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AB15E69-508E-4C4E-AB37-B333D3CCFF3B}"/>
              </a:ext>
            </a:extLst>
          </p:cNvPr>
          <p:cNvSpPr txBox="1"/>
          <p:nvPr/>
        </p:nvSpPr>
        <p:spPr>
          <a:xfrm>
            <a:off x="7785537" y="5510658"/>
            <a:ext cx="2848196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로켓 발사 </a:t>
            </a:r>
            <a:r>
              <a:rPr lang="en-US" altLang="ko-KR" sz="1400" dirty="0"/>
              <a:t>/ </a:t>
            </a:r>
            <a:r>
              <a:rPr lang="ko-KR" altLang="en-US" sz="1400" dirty="0"/>
              <a:t>로켓 발사 연기 의사결정</a:t>
            </a:r>
            <a:endParaRPr lang="en-US" altLang="ko-KR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97617A-D0A4-43FD-9B9C-35B90D945746}"/>
              </a:ext>
            </a:extLst>
          </p:cNvPr>
          <p:cNvSpPr txBox="1"/>
          <p:nvPr/>
        </p:nvSpPr>
        <p:spPr>
          <a:xfrm>
            <a:off x="1163445" y="5517915"/>
            <a:ext cx="2848196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온도</a:t>
            </a:r>
            <a:r>
              <a:rPr lang="en-US" altLang="ko-KR" sz="1400" dirty="0"/>
              <a:t>, </a:t>
            </a:r>
            <a:r>
              <a:rPr lang="ko-KR" altLang="en-US" sz="1400" dirty="0"/>
              <a:t>강수량</a:t>
            </a:r>
            <a:r>
              <a:rPr lang="en-US" altLang="ko-KR" sz="1400" dirty="0"/>
              <a:t>, </a:t>
            </a:r>
            <a:r>
              <a:rPr lang="ko-KR" altLang="en-US" sz="1400" dirty="0"/>
              <a:t>풍향</a:t>
            </a:r>
            <a:r>
              <a:rPr lang="en-US" altLang="ko-KR" sz="1400" dirty="0"/>
              <a:t>, </a:t>
            </a:r>
            <a:r>
              <a:rPr lang="ko-KR" altLang="en-US" sz="1400" dirty="0"/>
              <a:t>풍속</a:t>
            </a:r>
            <a:r>
              <a:rPr lang="en-US" altLang="ko-KR" sz="1400" dirty="0"/>
              <a:t>, </a:t>
            </a:r>
            <a:r>
              <a:rPr lang="ko-KR" altLang="en-US" sz="1400" dirty="0"/>
              <a:t>번개</a:t>
            </a:r>
            <a:r>
              <a:rPr lang="en-US" altLang="ko-KR" sz="1400" dirty="0"/>
              <a:t>, </a:t>
            </a:r>
            <a:r>
              <a:rPr lang="ko-KR" altLang="en-US" sz="1400" dirty="0"/>
              <a:t>구름</a:t>
            </a:r>
            <a:r>
              <a:rPr lang="en-US" altLang="ko-KR" sz="1400" dirty="0"/>
              <a:t> </a:t>
            </a:r>
            <a:r>
              <a:rPr lang="ko-KR" altLang="en-US" sz="1400" dirty="0"/>
              <a:t>등 날씨 데이터</a:t>
            </a:r>
            <a:endParaRPr lang="en-US" altLang="ko-KR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7DA6C1-B18E-4A95-BFDF-646C795579EB}"/>
              </a:ext>
            </a:extLst>
          </p:cNvPr>
          <p:cNvSpPr txBox="1"/>
          <p:nvPr/>
        </p:nvSpPr>
        <p:spPr>
          <a:xfrm>
            <a:off x="1296091" y="2065185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날씨 관련 데이터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2CBC577-D9AC-47C0-90D5-0CB37064CAAD}"/>
              </a:ext>
            </a:extLst>
          </p:cNvPr>
          <p:cNvCxnSpPr>
            <a:cxnSpLocks/>
          </p:cNvCxnSpPr>
          <p:nvPr/>
        </p:nvCxnSpPr>
        <p:spPr>
          <a:xfrm>
            <a:off x="1388446" y="2511082"/>
            <a:ext cx="25400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64B6C4-6CCE-FEB5-1E7C-AC7165A4CA31}"/>
              </a:ext>
            </a:extLst>
          </p:cNvPr>
          <p:cNvCxnSpPr>
            <a:cxnSpLocks/>
          </p:cNvCxnSpPr>
          <p:nvPr/>
        </p:nvCxnSpPr>
        <p:spPr>
          <a:xfrm>
            <a:off x="7877892" y="2503825"/>
            <a:ext cx="25400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그래픽 7" descr="확인 표시">
            <a:extLst>
              <a:ext uri="{FF2B5EF4-FFF2-40B4-BE49-F238E27FC236}">
                <a16:creationId xmlns:a16="http://schemas.microsoft.com/office/drawing/2014/main" id="{17845B4B-0088-1A04-197E-888DF4518F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5794" y="3259532"/>
            <a:ext cx="375678" cy="375678"/>
          </a:xfrm>
          <a:prstGeom prst="rect">
            <a:avLst/>
          </a:prstGeom>
        </p:spPr>
      </p:pic>
      <p:pic>
        <p:nvPicPr>
          <p:cNvPr id="9" name="그래픽 8" descr="닫기">
            <a:extLst>
              <a:ext uri="{FF2B5EF4-FFF2-40B4-BE49-F238E27FC236}">
                <a16:creationId xmlns:a16="http://schemas.microsoft.com/office/drawing/2014/main" id="{CAB8A7A9-5D21-C256-C411-514AA64DCC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4676" y="4335270"/>
            <a:ext cx="375678" cy="37567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4DF2CF-2805-01ED-11B2-43A2B51BDA1E}"/>
              </a:ext>
            </a:extLst>
          </p:cNvPr>
          <p:cNvCxnSpPr>
            <a:cxnSpLocks/>
          </p:cNvCxnSpPr>
          <p:nvPr/>
        </p:nvCxnSpPr>
        <p:spPr>
          <a:xfrm>
            <a:off x="1388446" y="2511082"/>
            <a:ext cx="25400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E0960FF-9C96-CCD8-0BC6-5CAD7F97970E}"/>
              </a:ext>
            </a:extLst>
          </p:cNvPr>
          <p:cNvCxnSpPr>
            <a:cxnSpLocks/>
          </p:cNvCxnSpPr>
          <p:nvPr/>
        </p:nvCxnSpPr>
        <p:spPr>
          <a:xfrm>
            <a:off x="5043714" y="4109590"/>
            <a:ext cx="191588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FB0C53-C1AB-CF7B-1A10-65AC3A28AFAE}"/>
              </a:ext>
            </a:extLst>
          </p:cNvPr>
          <p:cNvGrpSpPr/>
          <p:nvPr/>
        </p:nvGrpSpPr>
        <p:grpSpPr>
          <a:xfrm>
            <a:off x="5600114" y="3642536"/>
            <a:ext cx="914400" cy="914400"/>
            <a:chOff x="5832448" y="3530783"/>
            <a:chExt cx="914400" cy="9144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BEA174-758A-1D1E-99ED-D0D8C5E12DF9}"/>
                </a:ext>
              </a:extLst>
            </p:cNvPr>
            <p:cNvSpPr/>
            <p:nvPr/>
          </p:nvSpPr>
          <p:spPr bwMode="white">
            <a:xfrm>
              <a:off x="5907314" y="3530783"/>
              <a:ext cx="747486" cy="914400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그래픽 14" descr="톱니바퀴">
              <a:extLst>
                <a:ext uri="{FF2B5EF4-FFF2-40B4-BE49-F238E27FC236}">
                  <a16:creationId xmlns:a16="http://schemas.microsoft.com/office/drawing/2014/main" id="{593399E7-9F81-31A2-0E02-7DFC1242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32448" y="3530783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BE306F5-4EF6-F8B3-9FE4-79D8621991EE}"/>
              </a:ext>
            </a:extLst>
          </p:cNvPr>
          <p:cNvSpPr txBox="1"/>
          <p:nvPr/>
        </p:nvSpPr>
        <p:spPr>
          <a:xfrm>
            <a:off x="4733772" y="4628573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400" dirty="0"/>
              <a:t>머신러닝</a:t>
            </a:r>
          </a:p>
        </p:txBody>
      </p:sp>
      <p:pic>
        <p:nvPicPr>
          <p:cNvPr id="18" name="그래픽 17" descr="대상">
            <a:extLst>
              <a:ext uri="{FF2B5EF4-FFF2-40B4-BE49-F238E27FC236}">
                <a16:creationId xmlns:a16="http://schemas.microsoft.com/office/drawing/2014/main" id="{3FD8BCAE-AC87-0FD0-B8C0-7C5C3443E6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0511" y="4212494"/>
            <a:ext cx="914400" cy="9144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5EF3A92-7AE3-33BA-BAC6-38912606BE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12249" y="3128875"/>
            <a:ext cx="885623" cy="885623"/>
          </a:xfrm>
          <a:prstGeom prst="rect">
            <a:avLst/>
          </a:prstGeom>
        </p:spPr>
      </p:pic>
      <p:pic>
        <p:nvPicPr>
          <p:cNvPr id="22" name="그래픽 21" descr="구름">
            <a:extLst>
              <a:ext uri="{FF2B5EF4-FFF2-40B4-BE49-F238E27FC236}">
                <a16:creationId xmlns:a16="http://schemas.microsoft.com/office/drawing/2014/main" id="{6D0C5A33-0281-153A-F904-12E54B00BC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4606" y="4052383"/>
            <a:ext cx="1234623" cy="1234623"/>
          </a:xfrm>
          <a:prstGeom prst="rect">
            <a:avLst/>
          </a:prstGeom>
        </p:spPr>
      </p:pic>
      <p:pic>
        <p:nvPicPr>
          <p:cNvPr id="33" name="그래픽 32" descr="비">
            <a:extLst>
              <a:ext uri="{FF2B5EF4-FFF2-40B4-BE49-F238E27FC236}">
                <a16:creationId xmlns:a16="http://schemas.microsoft.com/office/drawing/2014/main" id="{904828DB-B73E-1679-2073-94EAAB4DF8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77714" y="3145804"/>
            <a:ext cx="914400" cy="914400"/>
          </a:xfrm>
          <a:prstGeom prst="rect">
            <a:avLst/>
          </a:prstGeom>
        </p:spPr>
      </p:pic>
      <p:pic>
        <p:nvPicPr>
          <p:cNvPr id="34" name="내용 개체 틀 28" descr="온도계">
            <a:extLst>
              <a:ext uri="{FF2B5EF4-FFF2-40B4-BE49-F238E27FC236}">
                <a16:creationId xmlns:a16="http://schemas.microsoft.com/office/drawing/2014/main" id="{D68128FE-1FD6-4BEA-88F5-7E5070884F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4114" y="3087929"/>
            <a:ext cx="914400" cy="914400"/>
          </a:xfrm>
          <a:prstGeom prst="rect">
            <a:avLst/>
          </a:prstGeom>
        </p:spPr>
      </p:pic>
      <p:pic>
        <p:nvPicPr>
          <p:cNvPr id="39" name="그래픽 38" descr="번개 표시">
            <a:extLst>
              <a:ext uri="{FF2B5EF4-FFF2-40B4-BE49-F238E27FC236}">
                <a16:creationId xmlns:a16="http://schemas.microsoft.com/office/drawing/2014/main" id="{724880AE-7F7A-5864-7A5A-B5F54D46F3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4114" y="4369081"/>
            <a:ext cx="914400" cy="9144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354228F6-3292-E6C1-938C-751725EAB26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85537" y="3246887"/>
            <a:ext cx="1575582" cy="1575582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0499C48D-E6C2-A681-65F3-26DD488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81" y="263530"/>
            <a:ext cx="11336108" cy="573768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2E6EC-5EB6-7775-F066-BA123EF15813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3774632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안전하게 로켓을 발사할 수 있는 기상 조건 및 과거 발사 사례를 검토한 후 적합한 머신러닝 알고리즘 선택하고 이해하는 단계입니다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27</a:t>
            </a:fld>
            <a:endParaRPr lang="en-US" altLang="ko-K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0B1DFF-C028-4BBC-B209-9D8B20E9BCF4}"/>
              </a:ext>
            </a:extLst>
          </p:cNvPr>
          <p:cNvSpPr txBox="1"/>
          <p:nvPr/>
        </p:nvSpPr>
        <p:spPr>
          <a:xfrm>
            <a:off x="843476" y="3527448"/>
            <a:ext cx="1643048" cy="245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로켓 발사 관련 기상 조건 검토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로켓발사 사례 검토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알고리즘 </a:t>
            </a:r>
            <a:r>
              <a:rPr lang="en-US" altLang="ko-KR" sz="1400" dirty="0"/>
              <a:t>(</a:t>
            </a:r>
            <a:r>
              <a:rPr lang="ko-KR" altLang="en-US" sz="1400" dirty="0"/>
              <a:t>의사결정나무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 err="1"/>
              <a:t>랜덤포레스트</a:t>
            </a:r>
            <a:r>
              <a:rPr lang="ko-KR" altLang="en-US" sz="1400" dirty="0"/>
              <a:t> </a:t>
            </a:r>
            <a:r>
              <a:rPr lang="en-US" altLang="ko-KR" sz="1400" dirty="0"/>
              <a:t>)</a:t>
            </a:r>
          </a:p>
        </p:txBody>
      </p:sp>
      <p:pic>
        <p:nvPicPr>
          <p:cNvPr id="4" name="그래픽 3" descr="확인 표시">
            <a:extLst>
              <a:ext uri="{FF2B5EF4-FFF2-40B4-BE49-F238E27FC236}">
                <a16:creationId xmlns:a16="http://schemas.microsoft.com/office/drawing/2014/main" id="{1F5B9D66-A76A-E8C8-8DDB-B49E124EB7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085" y="3718521"/>
            <a:ext cx="188896" cy="188896"/>
          </a:xfrm>
          <a:prstGeom prst="rect">
            <a:avLst/>
          </a:prstGeom>
        </p:spPr>
      </p:pic>
      <p:pic>
        <p:nvPicPr>
          <p:cNvPr id="6" name="그래픽 5" descr="확인 표시">
            <a:extLst>
              <a:ext uri="{FF2B5EF4-FFF2-40B4-BE49-F238E27FC236}">
                <a16:creationId xmlns:a16="http://schemas.microsoft.com/office/drawing/2014/main" id="{EEE2509C-6A90-B9D2-B815-C5B9FB4AE6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085" y="4430637"/>
            <a:ext cx="188896" cy="188896"/>
          </a:xfrm>
          <a:prstGeom prst="rect">
            <a:avLst/>
          </a:prstGeom>
        </p:spPr>
      </p:pic>
      <p:pic>
        <p:nvPicPr>
          <p:cNvPr id="7" name="그래픽 6" descr="확인 표시">
            <a:extLst>
              <a:ext uri="{FF2B5EF4-FFF2-40B4-BE49-F238E27FC236}">
                <a16:creationId xmlns:a16="http://schemas.microsoft.com/office/drawing/2014/main" id="{9E5813F4-C127-9C20-E562-A611911BFD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085" y="5070982"/>
            <a:ext cx="188896" cy="1888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300E822-7EFB-5DB7-C466-B57465AE0145}"/>
              </a:ext>
            </a:extLst>
          </p:cNvPr>
          <p:cNvSpPr/>
          <p:nvPr/>
        </p:nvSpPr>
        <p:spPr>
          <a:xfrm>
            <a:off x="846155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문제 정의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85B63-7549-DA06-CEB8-5DEE998867D2}"/>
              </a:ext>
            </a:extLst>
          </p:cNvPr>
          <p:cNvSpPr/>
          <p:nvPr/>
        </p:nvSpPr>
        <p:spPr>
          <a:xfrm>
            <a:off x="5561570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준비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DEC678-1E85-CE3F-B53C-1496C745C04A}"/>
              </a:ext>
            </a:extLst>
          </p:cNvPr>
          <p:cNvSpPr/>
          <p:nvPr/>
        </p:nvSpPr>
        <p:spPr>
          <a:xfrm>
            <a:off x="7664414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 모델링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65A68A-3888-EC5E-FEC2-6E8EEFC37BA7}"/>
              </a:ext>
            </a:extLst>
          </p:cNvPr>
          <p:cNvSpPr/>
          <p:nvPr/>
        </p:nvSpPr>
        <p:spPr>
          <a:xfrm>
            <a:off x="976725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모델링 평가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308511-7D53-F774-364F-A8717F9B8823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6986716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ACF8D7-86D1-4270-44E8-7801C0B51021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9089560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9F153E-2792-C21C-A31A-2B55F5C49CDF}"/>
              </a:ext>
            </a:extLst>
          </p:cNvPr>
          <p:cNvSpPr txBox="1"/>
          <p:nvPr/>
        </p:nvSpPr>
        <p:spPr>
          <a:xfrm>
            <a:off x="5496722" y="3527448"/>
            <a:ext cx="1558004" cy="144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분리 </a:t>
            </a:r>
            <a:r>
              <a:rPr lang="en-US" altLang="ko-KR" sz="1400" dirty="0"/>
              <a:t>(</a:t>
            </a:r>
            <a:r>
              <a:rPr lang="ko-KR" altLang="en-US" sz="1400" dirty="0"/>
              <a:t>학습 및 테스트</a:t>
            </a:r>
            <a:r>
              <a:rPr lang="en-US" altLang="ko-KR" sz="14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21D8E-55BE-E014-C4E0-05FF8C89DA71}"/>
              </a:ext>
            </a:extLst>
          </p:cNvPr>
          <p:cNvSpPr txBox="1"/>
          <p:nvPr/>
        </p:nvSpPr>
        <p:spPr>
          <a:xfrm>
            <a:off x="7559711" y="3527448"/>
            <a:ext cx="1692491" cy="14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알고리즘 선택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 훈련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 조정</a:t>
            </a:r>
            <a:endParaRPr lang="en-US" altLang="ko-KR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00666D-D1DE-0D14-54FB-C9455CEA125B}"/>
              </a:ext>
            </a:extLst>
          </p:cNvPr>
          <p:cNvSpPr txBox="1"/>
          <p:nvPr/>
        </p:nvSpPr>
        <p:spPr>
          <a:xfrm>
            <a:off x="9821627" y="3527448"/>
            <a:ext cx="1558004" cy="112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테스트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결과 평가</a:t>
            </a:r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233ED0-3F72-C0B1-EEDB-3B08E25BD426}"/>
              </a:ext>
            </a:extLst>
          </p:cNvPr>
          <p:cNvSpPr/>
          <p:nvPr/>
        </p:nvSpPr>
        <p:spPr>
          <a:xfrm>
            <a:off x="317667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수집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및 이해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244477-AFDA-8CEE-8DEA-7EE24C7B298B}"/>
              </a:ext>
            </a:extLst>
          </p:cNvPr>
          <p:cNvSpPr txBox="1"/>
          <p:nvPr/>
        </p:nvSpPr>
        <p:spPr>
          <a:xfrm>
            <a:off x="3140393" y="3527448"/>
            <a:ext cx="1486422" cy="79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수집 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이해</a:t>
            </a:r>
            <a:endParaRPr lang="en-US" altLang="ko-KR" sz="14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E4560B-95C6-0C85-2A77-5C39AA8441EA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2271301" y="2924733"/>
            <a:ext cx="905377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E504166-FB8E-593F-BE1D-D65717E90F17}"/>
              </a:ext>
            </a:extLst>
          </p:cNvPr>
          <p:cNvCxnSpPr>
            <a:cxnSpLocks/>
            <a:stCxn id="31" idx="3"/>
            <a:endCxn id="15" idx="1"/>
          </p:cNvCxnSpPr>
          <p:nvPr/>
        </p:nvCxnSpPr>
        <p:spPr>
          <a:xfrm>
            <a:off x="4601824" y="2924733"/>
            <a:ext cx="959746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D7D438-7379-E561-849B-D64DD84AA6B8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247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</a:t>
            </a:r>
            <a:r>
              <a:rPr lang="en-US" altLang="ko-KR" dirty="0"/>
              <a:t>:</a:t>
            </a:r>
            <a:r>
              <a:rPr lang="ko-KR" altLang="en-US" dirty="0"/>
              <a:t> 로켓 발사와 날씨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최근 전세계적으로 로켓 발사 등의 우주 산업에 대한 관심이 높아지는 추세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28</a:t>
            </a:fld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04F9AC-84DF-4B96-AFA4-CB559777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13" y="1782423"/>
            <a:ext cx="4943645" cy="32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D08FF0-36EA-4DE2-B5BD-E20E73ADD4D3}"/>
              </a:ext>
            </a:extLst>
          </p:cNvPr>
          <p:cNvSpPr txBox="1"/>
          <p:nvPr/>
        </p:nvSpPr>
        <p:spPr>
          <a:xfrm>
            <a:off x="713013" y="5075579"/>
            <a:ext cx="4845956" cy="35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자료 </a:t>
            </a:r>
            <a:r>
              <a:rPr lang="en-US" altLang="ko-KR" sz="1000" dirty="0"/>
              <a:t>: </a:t>
            </a:r>
            <a:r>
              <a:rPr lang="ko-KR" altLang="en-US" sz="1000" dirty="0"/>
              <a:t>스페이스 </a:t>
            </a:r>
            <a:r>
              <a:rPr lang="en-US" altLang="ko-KR" sz="1000" dirty="0"/>
              <a:t>x</a:t>
            </a:r>
            <a:r>
              <a:rPr lang="ko-KR" altLang="en-US" sz="1000" dirty="0"/>
              <a:t>이 팔콘 </a:t>
            </a:r>
            <a:r>
              <a:rPr lang="en-US" altLang="ko-KR" sz="1000" dirty="0"/>
              <a:t>9, </a:t>
            </a:r>
            <a:r>
              <a:rPr lang="ko-KR" altLang="en-US" sz="1000" dirty="0"/>
              <a:t>플로리다</a:t>
            </a:r>
            <a:r>
              <a:rPr lang="en-US" altLang="ko-KR" sz="1000" dirty="0"/>
              <a:t>, 2019</a:t>
            </a:r>
            <a:r>
              <a:rPr lang="ko-KR" altLang="en-US" sz="1000" dirty="0"/>
              <a:t>년 </a:t>
            </a:r>
            <a:r>
              <a:rPr lang="en-US" altLang="ko-KR" sz="1000" dirty="0"/>
              <a:t>12</a:t>
            </a:r>
            <a:r>
              <a:rPr lang="ko-KR" altLang="en-US" sz="1000" dirty="0"/>
              <a:t>월 </a:t>
            </a:r>
            <a:r>
              <a:rPr lang="en-US" altLang="ko-KR" sz="1000" dirty="0"/>
              <a:t>(AP </a:t>
            </a:r>
            <a:r>
              <a:rPr lang="ko-KR" altLang="en-US" sz="1000" dirty="0"/>
              <a:t>사진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C0FC4E-2CD1-4FE8-8C1A-EDE090D6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69" y="1782421"/>
            <a:ext cx="4943555" cy="329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50C08-0AD8-4D81-A93E-2FAFC3BD4495}"/>
              </a:ext>
            </a:extLst>
          </p:cNvPr>
          <p:cNvSpPr txBox="1"/>
          <p:nvPr/>
        </p:nvSpPr>
        <p:spPr>
          <a:xfrm>
            <a:off x="6219369" y="5075579"/>
            <a:ext cx="4845956" cy="35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자료 </a:t>
            </a:r>
            <a:r>
              <a:rPr lang="en-US" altLang="ko-KR" sz="1000" dirty="0"/>
              <a:t>: </a:t>
            </a:r>
            <a:r>
              <a:rPr lang="ko-KR" altLang="en-US" sz="1000" dirty="0"/>
              <a:t>한국형 발사체 누리호 </a:t>
            </a:r>
            <a:r>
              <a:rPr lang="en-US" altLang="ko-KR" sz="1000" dirty="0"/>
              <a:t>(KSLV-II), </a:t>
            </a:r>
            <a:r>
              <a:rPr lang="ko-KR" altLang="en-US" sz="1000" dirty="0"/>
              <a:t>전남 고흥</a:t>
            </a:r>
            <a:r>
              <a:rPr lang="en-US" altLang="ko-KR" sz="1000" dirty="0"/>
              <a:t>, 2021</a:t>
            </a:r>
            <a:r>
              <a:rPr lang="ko-KR" altLang="en-US" sz="1000" dirty="0"/>
              <a:t>년 </a:t>
            </a:r>
            <a:r>
              <a:rPr lang="en-US" altLang="ko-KR" sz="1000" dirty="0"/>
              <a:t>10</a:t>
            </a:r>
            <a:r>
              <a:rPr lang="ko-KR" altLang="en-US" sz="1000" dirty="0"/>
              <a:t>월</a:t>
            </a:r>
            <a:r>
              <a:rPr lang="en-US" altLang="ko-KR" sz="1000" dirty="0"/>
              <a:t>, </a:t>
            </a:r>
            <a:r>
              <a:rPr lang="ko-KR" altLang="en-US" sz="1000" dirty="0"/>
              <a:t>뉴시스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C533C-5269-49D5-94B9-DDB8C0CA3BA0}"/>
              </a:ext>
            </a:extLst>
          </p:cNvPr>
          <p:cNvSpPr txBox="1"/>
          <p:nvPr/>
        </p:nvSpPr>
        <p:spPr>
          <a:xfrm>
            <a:off x="622297" y="5610595"/>
            <a:ext cx="5027387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해외의 우주 관련 국가 기관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나사</a:t>
            </a:r>
            <a:r>
              <a:rPr lang="en-US" altLang="ko-KR" sz="1400" dirty="0"/>
              <a:t>)</a:t>
            </a:r>
            <a:r>
              <a:rPr lang="ko-KR" altLang="en-US" sz="1400" dirty="0"/>
              <a:t> 및 민간 우주 업체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스페이스 </a:t>
            </a:r>
            <a:r>
              <a:rPr lang="en-US" altLang="ko-KR" sz="1400" dirty="0"/>
              <a:t>X)</a:t>
            </a:r>
            <a:r>
              <a:rPr lang="ko-KR" altLang="en-US" sz="1400" dirty="0"/>
              <a:t>는 로켓 발사 등의 활발한 우주 탐사 활동 진행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6D1B4-C004-422D-AA7E-CAA452B769AA}"/>
              </a:ext>
            </a:extLst>
          </p:cNvPr>
          <p:cNvSpPr txBox="1"/>
          <p:nvPr/>
        </p:nvSpPr>
        <p:spPr>
          <a:xfrm>
            <a:off x="6161313" y="5610595"/>
            <a:ext cx="5027387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우리나라는 </a:t>
            </a:r>
            <a:r>
              <a:rPr lang="en-US" altLang="ko-KR" sz="1400" dirty="0"/>
              <a:t>2021</a:t>
            </a:r>
            <a:r>
              <a:rPr lang="ko-KR" altLang="en-US" sz="1400" dirty="0"/>
              <a:t>년 </a:t>
            </a:r>
            <a:r>
              <a:rPr lang="en-US" altLang="ko-KR" sz="1400" dirty="0"/>
              <a:t>10</a:t>
            </a:r>
            <a:r>
              <a:rPr lang="ko-KR" altLang="en-US" sz="1400" dirty="0"/>
              <a:t>월 한국형 발사체 누리호의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시험</a:t>
            </a:r>
            <a:r>
              <a:rPr lang="en-US" altLang="ko-KR" sz="1400" dirty="0"/>
              <a:t>, </a:t>
            </a:r>
            <a:r>
              <a:rPr lang="ko-KR" altLang="en-US" sz="1400" dirty="0"/>
              <a:t>발사 운용 등을 독자적으로 수행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D89B3-4EA2-01EB-7D04-6729586F4EED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1628351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</a:t>
            </a:r>
            <a:r>
              <a:rPr lang="en-US" altLang="ko-KR" dirty="0"/>
              <a:t>:</a:t>
            </a:r>
            <a:r>
              <a:rPr lang="ko-KR" altLang="en-US" dirty="0"/>
              <a:t> 로켓 발사와 날씨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로켓을 안전하게 발사하기 위해서는 다양한 기상 조건이 충족되어야 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29</a:t>
            </a:fld>
            <a:endParaRPr lang="en-US" altLang="ko-KR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23F8D2A-12D7-4279-BBA2-8EEAD72D9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5" y="2012600"/>
            <a:ext cx="8221255" cy="14547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CAE0EFB-B7B3-4BB9-81EB-6348F3C6F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25" y="3900972"/>
            <a:ext cx="7891893" cy="1707226"/>
          </a:xfrm>
          <a:prstGeom prst="rect">
            <a:avLst/>
          </a:prstGeom>
        </p:spPr>
      </p:pic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05C05735-0513-4F92-853F-2AC7132CC27E}"/>
              </a:ext>
            </a:extLst>
          </p:cNvPr>
          <p:cNvSpPr/>
          <p:nvPr/>
        </p:nvSpPr>
        <p:spPr>
          <a:xfrm>
            <a:off x="9583780" y="2909045"/>
            <a:ext cx="1613602" cy="1116689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날씨로 인해 로켓 발사 연기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EE5DCE0-D0B2-4D9B-A1C3-221D187D4F18}"/>
              </a:ext>
            </a:extLst>
          </p:cNvPr>
          <p:cNvSpPr/>
          <p:nvPr/>
        </p:nvSpPr>
        <p:spPr bwMode="white">
          <a:xfrm>
            <a:off x="2866571" y="2387600"/>
            <a:ext cx="1001486" cy="4354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E0D2EF-35F7-4227-915C-9F6B048F7BE9}"/>
              </a:ext>
            </a:extLst>
          </p:cNvPr>
          <p:cNvSpPr/>
          <p:nvPr/>
        </p:nvSpPr>
        <p:spPr bwMode="white">
          <a:xfrm>
            <a:off x="3207656" y="4252178"/>
            <a:ext cx="1001486" cy="4354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EAEDB-8D82-27F1-F4FB-82359F94EB95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23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/>
              <a:t>강의 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</a:t>
            </a:fld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2238348" y="2677980"/>
            <a:ext cx="292895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2000" dirty="0"/>
              <a:t>실습 위주의 수업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3738546" y="1333736"/>
            <a:ext cx="421059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3600" dirty="0" err="1"/>
              <a:t>클라우드</a:t>
            </a:r>
            <a:r>
              <a:rPr lang="ko-KR" altLang="en-US" sz="3600" dirty="0"/>
              <a:t> 컴퓨팅 입문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3738546" y="1834178"/>
            <a:ext cx="421059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2000" dirty="0"/>
              <a:t>데이터과학도를 위한 </a:t>
            </a:r>
            <a:r>
              <a:rPr lang="ko-KR" altLang="en-US" sz="2000" dirty="0" err="1"/>
              <a:t>클라우드</a:t>
            </a:r>
            <a:r>
              <a:rPr lang="ko-KR" altLang="en-US" sz="2000" dirty="0"/>
              <a:t> 컴퓨팅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7050549" y="2689569"/>
            <a:ext cx="292895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2000" dirty="0"/>
              <a:t>실습을 위한 이론 학습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236350-69AF-481E-A9BA-E93DF2EFF750}"/>
              </a:ext>
            </a:extLst>
          </p:cNvPr>
          <p:cNvCxnSpPr>
            <a:cxnSpLocks/>
          </p:cNvCxnSpPr>
          <p:nvPr/>
        </p:nvCxnSpPr>
        <p:spPr>
          <a:xfrm>
            <a:off x="2024034" y="3178046"/>
            <a:ext cx="3286148" cy="1588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5236350-69AF-481E-A9BA-E93DF2EFF750}"/>
              </a:ext>
            </a:extLst>
          </p:cNvPr>
          <p:cNvCxnSpPr>
            <a:cxnSpLocks/>
          </p:cNvCxnSpPr>
          <p:nvPr/>
        </p:nvCxnSpPr>
        <p:spPr>
          <a:xfrm>
            <a:off x="6881818" y="3178046"/>
            <a:ext cx="3286148" cy="1588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2238348" y="3344860"/>
            <a:ext cx="2928958" cy="3954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en-US" altLang="ko-KR" sz="2000" dirty="0"/>
              <a:t>MS Azure Cloud</a:t>
            </a:r>
          </a:p>
          <a:p>
            <a:pPr algn="ctr"/>
            <a:r>
              <a:rPr lang="en-US" altLang="ko-KR" sz="2000" dirty="0"/>
              <a:t>Azure Machine Learning Studio</a:t>
            </a:r>
          </a:p>
          <a:p>
            <a:pPr algn="ctr"/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CodeSpace</a:t>
            </a:r>
            <a:r>
              <a:rPr lang="en-US" altLang="ko-KR" sz="2000" dirty="0"/>
              <a:t>(Python)</a:t>
            </a:r>
          </a:p>
          <a:p>
            <a:pPr algn="ctr"/>
            <a:r>
              <a:rPr lang="en-US" altLang="ko-KR" sz="2000" dirty="0"/>
              <a:t>Custom Vision</a:t>
            </a:r>
          </a:p>
          <a:p>
            <a:pPr algn="ctr"/>
            <a:r>
              <a:rPr lang="en-US" altLang="ko-KR" sz="2000" dirty="0"/>
              <a:t>Power Platform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7050549" y="3344860"/>
            <a:ext cx="2928958" cy="3954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en-US" altLang="ko-KR" sz="2000" dirty="0"/>
              <a:t>Classification</a:t>
            </a:r>
          </a:p>
          <a:p>
            <a:pPr algn="ctr"/>
            <a:r>
              <a:rPr lang="en-US" altLang="ko-KR" sz="2000" dirty="0"/>
              <a:t>Regression</a:t>
            </a:r>
          </a:p>
          <a:p>
            <a:pPr algn="ctr"/>
            <a:r>
              <a:rPr lang="en-US" altLang="ko-KR" sz="2000" dirty="0"/>
              <a:t>Clustering</a:t>
            </a:r>
          </a:p>
          <a:p>
            <a:pPr algn="ctr"/>
            <a:r>
              <a:rPr lang="en-US" altLang="ko-KR" sz="2000" dirty="0"/>
              <a:t>Deep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3595670" y="5643575"/>
            <a:ext cx="4929222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2000" dirty="0"/>
              <a:t>Cloud and Data Science Industry Trend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AAE08-A227-A5AC-D089-4F2C4FE8DF2E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강의 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</a:t>
            </a:r>
            <a:r>
              <a:rPr lang="en-US" altLang="ko-KR" dirty="0"/>
              <a:t>:</a:t>
            </a:r>
            <a:r>
              <a:rPr lang="ko-KR" altLang="en-US" dirty="0"/>
              <a:t> 로켓 발사와 날씨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로켓을 안전하게 발사하기 위해서는 다양한 기상 조건이 충족되어야 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30</a:t>
            </a:fld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660811-9DF9-4BF3-B2C4-6E8BD805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3" y="2029326"/>
            <a:ext cx="8486460" cy="1565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FD7C36-B78E-42D6-9258-9B16556D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81" y="3973562"/>
            <a:ext cx="6358204" cy="14408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4F98E9-B8E6-448E-9F4F-BF405793E0C9}"/>
              </a:ext>
            </a:extLst>
          </p:cNvPr>
          <p:cNvSpPr/>
          <p:nvPr/>
        </p:nvSpPr>
        <p:spPr bwMode="white">
          <a:xfrm>
            <a:off x="2685141" y="2476462"/>
            <a:ext cx="1001486" cy="4354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C7DA3A-9AF6-480F-912C-93ABEF6C9374}"/>
              </a:ext>
            </a:extLst>
          </p:cNvPr>
          <p:cNvSpPr/>
          <p:nvPr/>
        </p:nvSpPr>
        <p:spPr bwMode="white">
          <a:xfrm>
            <a:off x="820056" y="4167376"/>
            <a:ext cx="2866571" cy="4354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49E9F2EA-B002-EE33-D18D-F5B2A0EA964A}"/>
              </a:ext>
            </a:extLst>
          </p:cNvPr>
          <p:cNvSpPr/>
          <p:nvPr/>
        </p:nvSpPr>
        <p:spPr>
          <a:xfrm>
            <a:off x="9583780" y="2909045"/>
            <a:ext cx="1613602" cy="1116689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날씨로 인해 로켓 발사 연기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BE4D5-FA4F-D5BB-3DEF-D6C1CDA5B679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161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</a:t>
            </a:r>
            <a:r>
              <a:rPr lang="en-US" altLang="ko-KR" dirty="0"/>
              <a:t>:</a:t>
            </a:r>
            <a:r>
              <a:rPr lang="ko-KR" altLang="en-US" dirty="0"/>
              <a:t> 로켓 발사와 날씨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로켓 발사 관련 데이터를 머신러닝 과정을 통해 분석하려 함</a:t>
            </a:r>
            <a:r>
              <a:rPr lang="en-US" altLang="ko-KR" dirty="0"/>
              <a:t>. </a:t>
            </a:r>
            <a:r>
              <a:rPr lang="ko-KR" altLang="en-US" dirty="0"/>
              <a:t>분석 결과를 활용하여 날씨에 따른 로켓 발사 가능 여부를 예측하고자 함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31</a:t>
            </a:fld>
            <a:endParaRPr lang="en-US" altLang="ko-KR" dirty="0"/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3C8D1BB6-30A4-4475-9780-6B3AA5736D36}"/>
              </a:ext>
            </a:extLst>
          </p:cNvPr>
          <p:cNvSpPr/>
          <p:nvPr/>
        </p:nvSpPr>
        <p:spPr>
          <a:xfrm>
            <a:off x="8834160" y="3324103"/>
            <a:ext cx="1613602" cy="1116689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오늘 날씨에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로켓을 발사해도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괜찮을까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58E252-BBBC-4CD7-AF04-FB3F8034A47E}"/>
              </a:ext>
            </a:extLst>
          </p:cNvPr>
          <p:cNvSpPr txBox="1"/>
          <p:nvPr/>
        </p:nvSpPr>
        <p:spPr>
          <a:xfrm>
            <a:off x="645360" y="5185187"/>
            <a:ext cx="588606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로켓 발사일 근처의 온도</a:t>
            </a:r>
            <a:r>
              <a:rPr lang="en-US" altLang="ko-KR" sz="1400" dirty="0"/>
              <a:t>, </a:t>
            </a:r>
            <a:r>
              <a:rPr lang="ko-KR" altLang="en-US" sz="1400" dirty="0"/>
              <a:t>강수량</a:t>
            </a:r>
            <a:r>
              <a:rPr lang="en-US" altLang="ko-KR" sz="1400" dirty="0"/>
              <a:t>, </a:t>
            </a:r>
            <a:r>
              <a:rPr lang="ko-KR" altLang="en-US" sz="1400" dirty="0"/>
              <a:t>풍속 등의 관련 날씨 데이터를 분석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B9677C-8F75-4101-8320-E1B4B703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60" y="2612572"/>
            <a:ext cx="5968654" cy="24039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375357-E3B1-4802-BD70-2536CACECA23}"/>
              </a:ext>
            </a:extLst>
          </p:cNvPr>
          <p:cNvSpPr txBox="1"/>
          <p:nvPr/>
        </p:nvSpPr>
        <p:spPr>
          <a:xfrm>
            <a:off x="2483930" y="2048493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로켓 발사 관련 날씨 데이터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37786B-04F3-4505-ACA3-A1E4E4371D4A}"/>
              </a:ext>
            </a:extLst>
          </p:cNvPr>
          <p:cNvCxnSpPr>
            <a:cxnSpLocks/>
          </p:cNvCxnSpPr>
          <p:nvPr/>
        </p:nvCxnSpPr>
        <p:spPr>
          <a:xfrm>
            <a:off x="2475067" y="2459775"/>
            <a:ext cx="25400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2A0571-33C6-4DCC-9239-4EE884998811}"/>
              </a:ext>
            </a:extLst>
          </p:cNvPr>
          <p:cNvSpPr txBox="1"/>
          <p:nvPr/>
        </p:nvSpPr>
        <p:spPr>
          <a:xfrm>
            <a:off x="8379824" y="2048493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로켓 발사 가능 여부 예측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7C5FFA-7225-4CE2-B6C8-F1E69A7257AF}"/>
              </a:ext>
            </a:extLst>
          </p:cNvPr>
          <p:cNvCxnSpPr>
            <a:cxnSpLocks/>
          </p:cNvCxnSpPr>
          <p:nvPr/>
        </p:nvCxnSpPr>
        <p:spPr>
          <a:xfrm>
            <a:off x="8370961" y="2459775"/>
            <a:ext cx="25400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D9205B-FD02-4FC3-A4F7-3A21CC2080C8}"/>
              </a:ext>
            </a:extLst>
          </p:cNvPr>
          <p:cNvSpPr/>
          <p:nvPr/>
        </p:nvSpPr>
        <p:spPr bwMode="white">
          <a:xfrm>
            <a:off x="4982742" y="2751349"/>
            <a:ext cx="1708540" cy="23286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E99DD3-3340-4B87-83AF-FB75A0156A2D}"/>
              </a:ext>
            </a:extLst>
          </p:cNvPr>
          <p:cNvSpPr/>
          <p:nvPr/>
        </p:nvSpPr>
        <p:spPr bwMode="white">
          <a:xfrm>
            <a:off x="3929854" y="2751349"/>
            <a:ext cx="1001486" cy="23286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래픽 3" descr="톱니바퀴">
            <a:extLst>
              <a:ext uri="{FF2B5EF4-FFF2-40B4-BE49-F238E27FC236}">
                <a16:creationId xmlns:a16="http://schemas.microsoft.com/office/drawing/2014/main" id="{BB1354A3-A703-8811-4096-34CECCBB0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6435" y="3356079"/>
            <a:ext cx="914400" cy="914400"/>
          </a:xfrm>
          <a:prstGeom prst="rect">
            <a:avLst/>
          </a:prstGeom>
        </p:spPr>
      </p:pic>
      <p:pic>
        <p:nvPicPr>
          <p:cNvPr id="6" name="그래픽 5" descr="재생">
            <a:extLst>
              <a:ext uri="{FF2B5EF4-FFF2-40B4-BE49-F238E27FC236}">
                <a16:creationId xmlns:a16="http://schemas.microsoft.com/office/drawing/2014/main" id="{6B01B159-8541-253C-0449-F867006F0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8785" y="3356079"/>
            <a:ext cx="421225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AF55C-6729-5D58-661A-0B05C56461C9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2825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발사 환경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NASA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미국 항공우주국</a:t>
            </a:r>
            <a:r>
              <a:rPr lang="en-US" altLang="ko-KR" dirty="0"/>
              <a:t> – </a:t>
            </a:r>
            <a:r>
              <a:rPr lang="ko-KR" altLang="en-US" dirty="0"/>
              <a:t>나사는 우주선 발사 등 우주 개발 관련한 일을 맡고 있는 미국의 국가 기관입니다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32</a:t>
            </a:fld>
            <a:endParaRPr lang="en-US" altLang="ko-KR" dirty="0"/>
          </a:p>
        </p:txBody>
      </p:sp>
      <p:pic>
        <p:nvPicPr>
          <p:cNvPr id="1026" name="Picture 2" descr="lh3.googleusercontent.com/SeW69IEezR1Q4VCTKH918...">
            <a:extLst>
              <a:ext uri="{FF2B5EF4-FFF2-40B4-BE49-F238E27FC236}">
                <a16:creationId xmlns:a16="http://schemas.microsoft.com/office/drawing/2014/main" id="{E2C001A4-9C1B-47DB-86AE-C8D2E4A3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81" y="2535588"/>
            <a:ext cx="1793649" cy="179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F8F15E-C761-449B-9DB0-2DC8FC0931D0}"/>
              </a:ext>
            </a:extLst>
          </p:cNvPr>
          <p:cNvSpPr txBox="1"/>
          <p:nvPr/>
        </p:nvSpPr>
        <p:spPr>
          <a:xfrm>
            <a:off x="2440388" y="2327936"/>
            <a:ext cx="3067590" cy="349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400" dirty="0"/>
              <a:t>미국 항공우주국 나사</a:t>
            </a:r>
            <a:r>
              <a:rPr lang="en-US" altLang="ko-KR" sz="1400" dirty="0"/>
              <a:t>(NASA, National Aeronautics &amp; Space Administration)</a:t>
            </a:r>
          </a:p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400" dirty="0"/>
              <a:t>미국의 우주 개발에 대한 모든 일을 맡고 있는 국가 기관</a:t>
            </a:r>
            <a:endParaRPr lang="en-US" altLang="ko-KR" sz="1400" dirty="0"/>
          </a:p>
          <a:p>
            <a:pPr>
              <a:lnSpc>
                <a:spcPct val="165000"/>
              </a:lnSpc>
              <a:spcBef>
                <a:spcPts val="300"/>
              </a:spcBef>
            </a:pPr>
            <a:endParaRPr lang="en-US" altLang="ko-KR" sz="1400" dirty="0"/>
          </a:p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400" dirty="0"/>
              <a:t>우주선 발사</a:t>
            </a:r>
            <a:endParaRPr lang="en-US" altLang="ko-KR" sz="1400" dirty="0"/>
          </a:p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400" dirty="0"/>
              <a:t>우주선에서 전송된 데이터 분석</a:t>
            </a:r>
            <a:endParaRPr lang="en-US" altLang="ko-KR" sz="1400" dirty="0"/>
          </a:p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400" dirty="0"/>
              <a:t>우주 비행사 양성</a:t>
            </a:r>
            <a:endParaRPr lang="en-US" altLang="ko-KR" sz="1400" dirty="0"/>
          </a:p>
        </p:txBody>
      </p:sp>
      <p:pic>
        <p:nvPicPr>
          <p:cNvPr id="4" name="Picture 2" descr="Artemis program - Wikipedia">
            <a:extLst>
              <a:ext uri="{FF2B5EF4-FFF2-40B4-BE49-F238E27FC236}">
                <a16:creationId xmlns:a16="http://schemas.microsoft.com/office/drawing/2014/main" id="{60FD50F1-368A-44BB-8B13-0A9D6C09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03" y="2267982"/>
            <a:ext cx="1120869" cy="103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EBB248-DA26-41FF-82FC-7D63286F1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095" y="3657264"/>
            <a:ext cx="1752801" cy="116749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6C215A6-6296-42D0-977F-FC5E50A145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9997" y="5365189"/>
            <a:ext cx="2262162" cy="278698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38A4F012-1F3D-4EA5-87C6-32F26A14D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9997" y="5987891"/>
            <a:ext cx="1688900" cy="2850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D75682-33EE-4166-ABA4-42EEE3184BB4}"/>
              </a:ext>
            </a:extLst>
          </p:cNvPr>
          <p:cNvSpPr txBox="1"/>
          <p:nvPr/>
        </p:nvSpPr>
        <p:spPr>
          <a:xfrm>
            <a:off x="8194437" y="2242707"/>
            <a:ext cx="3241762" cy="121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400" dirty="0"/>
              <a:t>아르테미스 프로그램</a:t>
            </a:r>
            <a:r>
              <a:rPr lang="en-US" altLang="ko-KR" sz="1400" dirty="0"/>
              <a:t>: </a:t>
            </a:r>
            <a:r>
              <a:rPr lang="ko-KR" altLang="en-US" sz="1400" dirty="0"/>
              <a:t>미국의 유인 달 탐사 프로젝트 재개</a:t>
            </a:r>
            <a:endParaRPr lang="en-US" altLang="ko-KR" sz="1400" dirty="0"/>
          </a:p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400" dirty="0"/>
              <a:t>달 궤도 우주정거장 건설</a:t>
            </a:r>
            <a:endParaRPr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2440388" y="167613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나사 </a:t>
            </a:r>
            <a:r>
              <a:rPr lang="en-US" altLang="ko-KR" sz="1600" dirty="0"/>
              <a:t>(NASA)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FAAFE5-5354-4ADE-9357-C3A554254606}"/>
              </a:ext>
            </a:extLst>
          </p:cNvPr>
          <p:cNvSpPr txBox="1"/>
          <p:nvPr/>
        </p:nvSpPr>
        <p:spPr>
          <a:xfrm>
            <a:off x="8483603" y="1684230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나사 미션 프로그램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236350-69AF-481E-A9BA-E93DF2EFF750}"/>
              </a:ext>
            </a:extLst>
          </p:cNvPr>
          <p:cNvCxnSpPr>
            <a:cxnSpLocks/>
          </p:cNvCxnSpPr>
          <p:nvPr/>
        </p:nvCxnSpPr>
        <p:spPr>
          <a:xfrm>
            <a:off x="2532743" y="2087418"/>
            <a:ext cx="25400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8AF325-AF93-4F5F-9CE0-387F66E0E8BF}"/>
              </a:ext>
            </a:extLst>
          </p:cNvPr>
          <p:cNvCxnSpPr>
            <a:cxnSpLocks/>
          </p:cNvCxnSpPr>
          <p:nvPr/>
        </p:nvCxnSpPr>
        <p:spPr>
          <a:xfrm>
            <a:off x="8483603" y="2087418"/>
            <a:ext cx="25400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FECA5F-FF25-4DE0-8A08-B5A5AF10266F}"/>
              </a:ext>
            </a:extLst>
          </p:cNvPr>
          <p:cNvSpPr txBox="1"/>
          <p:nvPr/>
        </p:nvSpPr>
        <p:spPr>
          <a:xfrm>
            <a:off x="8194437" y="3781929"/>
            <a:ext cx="3241762" cy="81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400" dirty="0"/>
              <a:t>화성 탐사 계획 </a:t>
            </a:r>
            <a:r>
              <a:rPr lang="en-US" altLang="ko-KR" sz="1400" dirty="0"/>
              <a:t>: </a:t>
            </a:r>
            <a:r>
              <a:rPr lang="ko-KR" altLang="en-US" sz="1400" dirty="0"/>
              <a:t>화성의 형성</a:t>
            </a:r>
            <a:r>
              <a:rPr lang="en-US" altLang="ko-KR" sz="1400" dirty="0"/>
              <a:t>, </a:t>
            </a:r>
            <a:r>
              <a:rPr lang="ko-KR" altLang="en-US" sz="1400" dirty="0"/>
              <a:t>진화</a:t>
            </a:r>
            <a:r>
              <a:rPr lang="en-US" altLang="ko-KR" sz="1400" dirty="0"/>
              <a:t>, </a:t>
            </a:r>
            <a:r>
              <a:rPr lang="ko-KR" altLang="en-US" sz="1400" dirty="0"/>
              <a:t>생명체 수용 가능성 등에 대해 탐구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971111-011B-4AF1-9AD0-F9C8AB81D9E2}"/>
              </a:ext>
            </a:extLst>
          </p:cNvPr>
          <p:cNvSpPr txBox="1"/>
          <p:nvPr/>
        </p:nvSpPr>
        <p:spPr>
          <a:xfrm>
            <a:off x="8194437" y="5235641"/>
            <a:ext cx="3241762" cy="81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400" dirty="0"/>
              <a:t>민간 기업 협력 </a:t>
            </a:r>
            <a:r>
              <a:rPr lang="en-US" altLang="ko-KR" sz="1400" dirty="0"/>
              <a:t>: </a:t>
            </a:r>
            <a:r>
              <a:rPr lang="ko-KR" altLang="en-US" sz="1400" dirty="0"/>
              <a:t>스페이스 </a:t>
            </a:r>
            <a:r>
              <a:rPr lang="en-US" altLang="ko-KR" sz="1400" dirty="0"/>
              <a:t>X, </a:t>
            </a:r>
            <a:r>
              <a:rPr lang="ko-KR" altLang="en-US" sz="1400" dirty="0"/>
              <a:t>블루 오리진 등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90C36-8FD5-7D40-86F2-20FF34872862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2003754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발사 환경 </a:t>
            </a:r>
            <a:r>
              <a:rPr lang="en-US" altLang="ko-KR" dirty="0"/>
              <a:t>: </a:t>
            </a:r>
            <a:r>
              <a:rPr lang="ko-KR" altLang="en-US" dirty="0"/>
              <a:t>케이프 </a:t>
            </a:r>
            <a:r>
              <a:rPr lang="ko-KR" altLang="en-US" dirty="0" err="1"/>
              <a:t>커내버럴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나사는 미국 플로리다 주에 위치한 케이프 커내버럴에서 주로 로켓을 발사함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33</a:t>
            </a:fld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D86781-95EF-4B0A-9B6C-DA340E28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947" y="1877743"/>
            <a:ext cx="5878739" cy="33925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775731-7812-45C3-8924-41095647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45" y="1901023"/>
            <a:ext cx="4082370" cy="3410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A778B0-771D-4D70-8DDA-373F47AA8594}"/>
              </a:ext>
            </a:extLst>
          </p:cNvPr>
          <p:cNvSpPr txBox="1"/>
          <p:nvPr/>
        </p:nvSpPr>
        <p:spPr>
          <a:xfrm>
            <a:off x="605745" y="5735160"/>
            <a:ext cx="10305216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나사</a:t>
            </a:r>
            <a:r>
              <a:rPr lang="en-US" altLang="ko-KR" sz="1400" dirty="0"/>
              <a:t>(NASA : National Aeronautics and Space Administration)</a:t>
            </a:r>
            <a:r>
              <a:rPr lang="ko-KR" altLang="en-US" sz="1400" dirty="0"/>
              <a:t>는 미국 플로리다 주 케이프 커내버럴 </a:t>
            </a:r>
            <a:r>
              <a:rPr lang="en-US" altLang="ko-KR" sz="1400" dirty="0"/>
              <a:t>(</a:t>
            </a:r>
            <a:r>
              <a:rPr lang="ko-KR" altLang="en-US" sz="1400" dirty="0"/>
              <a:t>커내버럴 곶</a:t>
            </a:r>
            <a:r>
              <a:rPr lang="en-US" altLang="ko-KR" sz="1400" dirty="0"/>
              <a:t>)</a:t>
            </a:r>
            <a:r>
              <a:rPr lang="ko-KR" altLang="en-US" sz="1400" dirty="0"/>
              <a:t>에 위치한 케네디 우주센터 및 케이프 커내버럴 공군 기지에서 대부분의 로켓을 발사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51CA-A6CD-4DEF-902E-7CE431A9EC3D}"/>
              </a:ext>
            </a:extLst>
          </p:cNvPr>
          <p:cNvSpPr txBox="1"/>
          <p:nvPr/>
        </p:nvSpPr>
        <p:spPr>
          <a:xfrm>
            <a:off x="5423704" y="5270276"/>
            <a:ext cx="5940982" cy="35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자료 </a:t>
            </a:r>
            <a:r>
              <a:rPr lang="en-US" altLang="ko-KR" sz="1000" dirty="0"/>
              <a:t>: Microsoft Learn – </a:t>
            </a:r>
            <a:r>
              <a:rPr lang="ko-KR" altLang="en-US" sz="1000" dirty="0"/>
              <a:t>기계 학습으로 로켓 발사 연기 예측</a:t>
            </a:r>
            <a:r>
              <a:rPr lang="en-US" altLang="ko-KR" sz="1000" dirty="0"/>
              <a:t> / </a:t>
            </a:r>
            <a:r>
              <a:rPr lang="ko-KR" altLang="en-US" sz="1000" dirty="0"/>
              <a:t>로켓 발사 소개</a:t>
            </a:r>
            <a:r>
              <a:rPr lang="en-US" altLang="ko-KR" sz="1000" dirty="0"/>
              <a:t> / </a:t>
            </a:r>
            <a:r>
              <a:rPr lang="ko-KR" altLang="en-US" sz="1000" dirty="0"/>
              <a:t>소개 모듈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539456-6C47-45DB-8A71-367C09FE8EF1}"/>
              </a:ext>
            </a:extLst>
          </p:cNvPr>
          <p:cNvSpPr/>
          <p:nvPr/>
        </p:nvSpPr>
        <p:spPr bwMode="white">
          <a:xfrm>
            <a:off x="972457" y="2227943"/>
            <a:ext cx="1415143" cy="711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36409F-F276-462E-9CB7-D1268C2BBE54}"/>
              </a:ext>
            </a:extLst>
          </p:cNvPr>
          <p:cNvSpPr/>
          <p:nvPr/>
        </p:nvSpPr>
        <p:spPr bwMode="white">
          <a:xfrm>
            <a:off x="3193142" y="4059383"/>
            <a:ext cx="1415143" cy="711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0780C-4311-4583-1DDF-EE3F72828145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204274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86570-C617-44AA-B2F0-1FC1BD2C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발사 환경 </a:t>
            </a:r>
            <a:r>
              <a:rPr lang="en-US" altLang="ko-KR" dirty="0"/>
              <a:t>: </a:t>
            </a:r>
            <a:r>
              <a:rPr lang="ko-KR" altLang="en-US" dirty="0"/>
              <a:t>플로리다의 날씨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A850E-7386-4342-B5DA-086BAA533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플로리다는 높은 습도</a:t>
            </a:r>
            <a:r>
              <a:rPr lang="en-US" altLang="ko-KR" dirty="0"/>
              <a:t>, </a:t>
            </a:r>
            <a:r>
              <a:rPr lang="ko-KR" altLang="en-US" dirty="0"/>
              <a:t>빈번한 허리케인</a:t>
            </a:r>
            <a:r>
              <a:rPr lang="en-US" altLang="ko-KR" dirty="0"/>
              <a:t>, </a:t>
            </a:r>
            <a:r>
              <a:rPr lang="ko-KR" altLang="en-US" dirty="0"/>
              <a:t>토네이도</a:t>
            </a:r>
            <a:r>
              <a:rPr lang="en-US" altLang="ko-KR" dirty="0"/>
              <a:t>, </a:t>
            </a:r>
            <a:r>
              <a:rPr lang="ko-KR" altLang="en-US" dirty="0"/>
              <a:t>폭풍우 등 로켓 발사 방해 요소가 많은 장소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14B2B7-A39C-4F35-B953-80FE4C97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34</a:t>
            </a:fld>
            <a:endParaRPr lang="en-US" altLang="ko-KR" dirty="0"/>
          </a:p>
        </p:txBody>
      </p:sp>
      <p:pic>
        <p:nvPicPr>
          <p:cNvPr id="2050" name="Picture 2" descr="The space shuttle Discovery rolls out to Launch Pad 39A with lightning in the area at NASA's Kennedy Space Center in Cape Canaveral, Florida.">
            <a:extLst>
              <a:ext uri="{FF2B5EF4-FFF2-40B4-BE49-F238E27FC236}">
                <a16:creationId xmlns:a16="http://schemas.microsoft.com/office/drawing/2014/main" id="{1805FB5C-1533-4848-A6D5-763353885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0" y="1624013"/>
            <a:ext cx="54102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92A2D-9DCF-4D1F-8750-EBA85D56E92A}"/>
              </a:ext>
            </a:extLst>
          </p:cNvPr>
          <p:cNvSpPr txBox="1"/>
          <p:nvPr/>
        </p:nvSpPr>
        <p:spPr>
          <a:xfrm>
            <a:off x="5778500" y="5336030"/>
            <a:ext cx="5113156" cy="67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기상 악화로 인한 나사 디스커버리 호의 발사 연기</a:t>
            </a:r>
            <a:r>
              <a:rPr lang="en-US" altLang="ko-KR" dirty="0"/>
              <a:t>, </a:t>
            </a:r>
            <a:r>
              <a:rPr lang="ko-KR" altLang="en-US" dirty="0"/>
              <a:t>케네디 스페이스 센터</a:t>
            </a:r>
            <a:r>
              <a:rPr lang="en-US" altLang="ko-KR" dirty="0"/>
              <a:t>, </a:t>
            </a:r>
            <a:r>
              <a:rPr lang="ko-KR" altLang="en-US" dirty="0"/>
              <a:t>케이프 커내버럴</a:t>
            </a:r>
            <a:r>
              <a:rPr lang="en-US" altLang="ko-KR" dirty="0"/>
              <a:t>, </a:t>
            </a:r>
            <a:r>
              <a:rPr lang="ko-KR" altLang="en-US" dirty="0"/>
              <a:t>플로리다</a:t>
            </a:r>
            <a:r>
              <a:rPr lang="en-US" altLang="ko-KR" dirty="0"/>
              <a:t>, 2009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</a:t>
            </a:r>
            <a:endParaRPr lang="en-US" altLang="ko-KR" dirty="0"/>
          </a:p>
        </p:txBody>
      </p:sp>
      <p:pic>
        <p:nvPicPr>
          <p:cNvPr id="5" name="Picture 2" descr="Wallpapers ID:46854">
            <a:extLst>
              <a:ext uri="{FF2B5EF4-FFF2-40B4-BE49-F238E27FC236}">
                <a16:creationId xmlns:a16="http://schemas.microsoft.com/office/drawing/2014/main" id="{8364F366-9432-4476-88E3-0D5EDF335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5881"/>
          <a:stretch/>
        </p:blipFill>
        <p:spPr bwMode="auto">
          <a:xfrm>
            <a:off x="443181" y="1624011"/>
            <a:ext cx="48600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BA426-4DCC-496A-AB4A-3A48B14321FD}"/>
              </a:ext>
            </a:extLst>
          </p:cNvPr>
          <p:cNvSpPr txBox="1"/>
          <p:nvPr/>
        </p:nvSpPr>
        <p:spPr>
          <a:xfrm>
            <a:off x="443181" y="5336030"/>
            <a:ext cx="5113156" cy="3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플로리다는 허리케인 등의 폭풍우가 많은 장소임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25B26-D5ED-EA82-1F3B-DFFBED27B789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955437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타원 94">
            <a:extLst>
              <a:ext uri="{FF2B5EF4-FFF2-40B4-BE49-F238E27FC236}">
                <a16:creationId xmlns:a16="http://schemas.microsoft.com/office/drawing/2014/main" id="{D848FF7A-DBCB-4C3C-8D8F-B5DA9DD5D024}"/>
              </a:ext>
            </a:extLst>
          </p:cNvPr>
          <p:cNvSpPr/>
          <p:nvPr/>
        </p:nvSpPr>
        <p:spPr>
          <a:xfrm>
            <a:off x="-1730375" y="2196548"/>
            <a:ext cx="7171909" cy="6651146"/>
          </a:xfrm>
          <a:prstGeom prst="ellipse">
            <a:avLst/>
          </a:prstGeom>
          <a:noFill/>
          <a:ln w="127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ln>
                <a:solidFill>
                  <a:schemeClr val="tx1"/>
                </a:solidFill>
                <a:prstDash val="dashDot"/>
              </a:ln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5927A62-280B-4E79-84E6-A77E65A89533}"/>
              </a:ext>
            </a:extLst>
          </p:cNvPr>
          <p:cNvSpPr/>
          <p:nvPr/>
        </p:nvSpPr>
        <p:spPr bwMode="white">
          <a:xfrm rot="-1680000">
            <a:off x="3771073" y="2617979"/>
            <a:ext cx="1176668" cy="104509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3C377-E67D-4B65-8579-A97E41EA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발사 환경 </a:t>
            </a:r>
            <a:r>
              <a:rPr lang="en-US" altLang="ko-KR" dirty="0"/>
              <a:t>: </a:t>
            </a:r>
            <a:r>
              <a:rPr lang="ko-KR" altLang="en-US" dirty="0"/>
              <a:t>발사 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0180C0-9AE9-4C71-8C65-F78FC803D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NASA</a:t>
            </a:r>
            <a:r>
              <a:rPr lang="ko-KR" altLang="en-US" dirty="0"/>
              <a:t>는 로켓 발사 시 더 빠른 속도를 얻을 수 있는 장소에서 로켓을 발사함</a:t>
            </a:r>
            <a:r>
              <a:rPr lang="en-US" altLang="ko-KR" dirty="0"/>
              <a:t>. </a:t>
            </a:r>
            <a:r>
              <a:rPr lang="ko-KR" altLang="en-US" dirty="0"/>
              <a:t>로켓이 국제 우주 정거장에 도달하기 위해서 </a:t>
            </a:r>
            <a:r>
              <a:rPr lang="en-US" altLang="ko-KR" dirty="0"/>
              <a:t>27,000 km/h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속도 필요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2AA718-ADFA-4743-80CB-8E2FFB48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35</a:t>
            </a:fld>
            <a:endParaRPr lang="en-US" altLang="ko-KR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165BE1-2505-4154-9AAB-3709DE2CBBB6}"/>
              </a:ext>
            </a:extLst>
          </p:cNvPr>
          <p:cNvSpPr txBox="1">
            <a:spLocks/>
          </p:cNvSpPr>
          <p:nvPr/>
        </p:nvSpPr>
        <p:spPr>
          <a:xfrm>
            <a:off x="10336697" y="6453541"/>
            <a:ext cx="57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1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7FF04D-1F66-457B-B25A-8FFFDDF0E10C}" type="slidenum">
              <a:rPr lang="en-US" altLang="ko-KR" smtClean="0"/>
              <a:pPr/>
              <a:t>35</a:t>
            </a:fld>
            <a:endParaRPr lang="en-US" altLang="ko-KR" dirty="0"/>
          </a:p>
        </p:txBody>
      </p:sp>
      <p:pic>
        <p:nvPicPr>
          <p:cNvPr id="7" name="Picture 2" descr="Earth Icon Outline Filled - Icon Shop - Download free icons for commercial  use">
            <a:extLst>
              <a:ext uri="{FF2B5EF4-FFF2-40B4-BE49-F238E27FC236}">
                <a16:creationId xmlns:a16="http://schemas.microsoft.com/office/drawing/2014/main" id="{0834AE86-0311-47E0-A40D-1D9FF009C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69" y="4722473"/>
            <a:ext cx="1887219" cy="1887219"/>
          </a:xfrm>
          <a:prstGeom prst="rect">
            <a:avLst/>
          </a:prstGeom>
          <a:noFill/>
        </p:spPr>
      </p:pic>
      <p:grpSp>
        <p:nvGrpSpPr>
          <p:cNvPr id="8" name="그룹 13">
            <a:extLst>
              <a:ext uri="{FF2B5EF4-FFF2-40B4-BE49-F238E27FC236}">
                <a16:creationId xmlns:a16="http://schemas.microsoft.com/office/drawing/2014/main" id="{301DCCEA-366F-4E79-830E-6D4C96FB8E49}"/>
              </a:ext>
            </a:extLst>
          </p:cNvPr>
          <p:cNvGrpSpPr/>
          <p:nvPr/>
        </p:nvGrpSpPr>
        <p:grpSpPr>
          <a:xfrm>
            <a:off x="9862254" y="2519170"/>
            <a:ext cx="931594" cy="854001"/>
            <a:chOff x="7396281" y="2353124"/>
            <a:chExt cx="1150690" cy="105484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44594EF-EC58-4B46-AB50-7FB48B9A0C72}"/>
                </a:ext>
              </a:extLst>
            </p:cNvPr>
            <p:cNvSpPr/>
            <p:nvPr/>
          </p:nvSpPr>
          <p:spPr>
            <a:xfrm>
              <a:off x="7396281" y="2485183"/>
              <a:ext cx="947956" cy="922789"/>
            </a:xfrm>
            <a:prstGeom prst="ellipse">
              <a:avLst/>
            </a:prstGeom>
            <a:solidFill>
              <a:srgbClr val="FFC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6C2A317-297B-4293-8A28-7E798CC99213}"/>
                </a:ext>
              </a:extLst>
            </p:cNvPr>
            <p:cNvSpPr/>
            <p:nvPr/>
          </p:nvSpPr>
          <p:spPr bwMode="white">
            <a:xfrm>
              <a:off x="7599015" y="2353124"/>
              <a:ext cx="947956" cy="922789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16">
            <a:extLst>
              <a:ext uri="{FF2B5EF4-FFF2-40B4-BE49-F238E27FC236}">
                <a16:creationId xmlns:a16="http://schemas.microsoft.com/office/drawing/2014/main" id="{E4B9048F-E505-434E-B752-C9FBF47F554B}"/>
              </a:ext>
            </a:extLst>
          </p:cNvPr>
          <p:cNvGrpSpPr>
            <a:grpSpLocks noChangeAspect="1"/>
          </p:cNvGrpSpPr>
          <p:nvPr/>
        </p:nvGrpSpPr>
        <p:grpSpPr>
          <a:xfrm>
            <a:off x="2462703" y="4422068"/>
            <a:ext cx="195755" cy="600810"/>
            <a:chOff x="8784329" y="4081569"/>
            <a:chExt cx="410023" cy="1258447"/>
          </a:xfrm>
          <a:solidFill>
            <a:srgbClr val="003366"/>
          </a:soli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43FE210-4A88-4258-963A-783D3B572695}"/>
                </a:ext>
              </a:extLst>
            </p:cNvPr>
            <p:cNvSpPr/>
            <p:nvPr/>
          </p:nvSpPr>
          <p:spPr>
            <a:xfrm>
              <a:off x="8853388" y="4081569"/>
              <a:ext cx="271904" cy="26209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4501B40-4E56-48F8-AA20-0AE5E3B4D5BE}"/>
                </a:ext>
              </a:extLst>
            </p:cNvPr>
            <p:cNvSpPr/>
            <p:nvPr/>
          </p:nvSpPr>
          <p:spPr>
            <a:xfrm>
              <a:off x="8784329" y="4369130"/>
              <a:ext cx="410023" cy="583311"/>
            </a:xfrm>
            <a:prstGeom prst="roundRect">
              <a:avLst>
                <a:gd name="adj" fmla="val 31547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02F3833-DC1B-4AC5-9404-ED429600B858}"/>
                </a:ext>
              </a:extLst>
            </p:cNvPr>
            <p:cNvSpPr/>
            <p:nvPr/>
          </p:nvSpPr>
          <p:spPr>
            <a:xfrm>
              <a:off x="8863340" y="4756705"/>
              <a:ext cx="252000" cy="583311"/>
            </a:xfrm>
            <a:prstGeom prst="roundRect">
              <a:avLst>
                <a:gd name="adj" fmla="val 31547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E8F39420-076D-470D-87A6-2ED47EE218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1641" y="4444563"/>
            <a:ext cx="614192" cy="2098961"/>
          </a:xfrm>
          <a:prstGeom prst="curvedConnector3">
            <a:avLst>
              <a:gd name="adj1" fmla="val -40261"/>
            </a:avLst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그룹 81">
            <a:extLst>
              <a:ext uri="{FF2B5EF4-FFF2-40B4-BE49-F238E27FC236}">
                <a16:creationId xmlns:a16="http://schemas.microsoft.com/office/drawing/2014/main" id="{DD00A4D1-B81D-4137-A642-23B5277C1AB9}"/>
              </a:ext>
            </a:extLst>
          </p:cNvPr>
          <p:cNvGrpSpPr/>
          <p:nvPr/>
        </p:nvGrpSpPr>
        <p:grpSpPr>
          <a:xfrm rot="-1680000">
            <a:off x="3954192" y="2848379"/>
            <a:ext cx="779277" cy="612586"/>
            <a:chOff x="5326744" y="3374571"/>
            <a:chExt cx="1037770" cy="815786"/>
          </a:xfrm>
        </p:grpSpPr>
        <p:grpSp>
          <p:nvGrpSpPr>
            <p:cNvPr id="12" name="그룹 62">
              <a:extLst>
                <a:ext uri="{FF2B5EF4-FFF2-40B4-BE49-F238E27FC236}">
                  <a16:creationId xmlns:a16="http://schemas.microsoft.com/office/drawing/2014/main" id="{6E0BA715-AE27-415D-88F1-2B569A96D5B1}"/>
                </a:ext>
              </a:extLst>
            </p:cNvPr>
            <p:cNvGrpSpPr/>
            <p:nvPr/>
          </p:nvGrpSpPr>
          <p:grpSpPr>
            <a:xfrm>
              <a:off x="5326744" y="3374571"/>
              <a:ext cx="268514" cy="815786"/>
              <a:chOff x="5326744" y="3374571"/>
              <a:chExt cx="268514" cy="815786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5D65987-AF63-4806-B97D-FA9D37C45390}"/>
                  </a:ext>
                </a:extLst>
              </p:cNvPr>
              <p:cNvSpPr/>
              <p:nvPr/>
            </p:nvSpPr>
            <p:spPr bwMode="white">
              <a:xfrm>
                <a:off x="5326744" y="3374571"/>
                <a:ext cx="268514" cy="8157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BBDBF60-F4A0-49A4-A5D3-56A49C115DE1}"/>
                  </a:ext>
                </a:extLst>
              </p:cNvPr>
              <p:cNvCxnSpPr>
                <a:cxnSpLocks/>
                <a:stCxn id="44" idx="0"/>
                <a:endCxn id="44" idx="2"/>
              </p:cNvCxnSpPr>
              <p:nvPr/>
            </p:nvCxnSpPr>
            <p:spPr>
              <a:xfrm>
                <a:off x="5461001" y="3374571"/>
                <a:ext cx="0" cy="81578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748C605-23BB-4B2E-AA2E-464F7E2B1FEB}"/>
                  </a:ext>
                </a:extLst>
              </p:cNvPr>
              <p:cNvCxnSpPr>
                <a:cxnSpLocks/>
                <a:stCxn id="44" idx="1"/>
                <a:endCxn id="44" idx="3"/>
              </p:cNvCxnSpPr>
              <p:nvPr/>
            </p:nvCxnSpPr>
            <p:spPr>
              <a:xfrm>
                <a:off x="5326744" y="3782464"/>
                <a:ext cx="2685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A33A9203-CCF1-4DB5-9797-14B1A5CE0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6744" y="3659092"/>
                <a:ext cx="2685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C4404818-1981-4A23-AED9-C2CA2DC9B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6744" y="3513949"/>
                <a:ext cx="2685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4E2246CA-97FE-414D-AED3-3470F0A58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6744" y="3913092"/>
                <a:ext cx="2685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086F3C2-2DE1-4CA2-891D-72CE0B13C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6744" y="4059465"/>
                <a:ext cx="2685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53D103-B1AA-4005-9FCE-4EB5F17B68AA}"/>
                </a:ext>
              </a:extLst>
            </p:cNvPr>
            <p:cNvSpPr/>
            <p:nvPr/>
          </p:nvSpPr>
          <p:spPr bwMode="white">
            <a:xfrm>
              <a:off x="5689599" y="3724405"/>
              <a:ext cx="284739" cy="12337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그룹 63">
              <a:extLst>
                <a:ext uri="{FF2B5EF4-FFF2-40B4-BE49-F238E27FC236}">
                  <a16:creationId xmlns:a16="http://schemas.microsoft.com/office/drawing/2014/main" id="{14EA6D66-FF46-4EE7-9CCA-E27D15AE858F}"/>
                </a:ext>
              </a:extLst>
            </p:cNvPr>
            <p:cNvGrpSpPr/>
            <p:nvPr/>
          </p:nvGrpSpPr>
          <p:grpSpPr>
            <a:xfrm>
              <a:off x="6096000" y="3374571"/>
              <a:ext cx="268514" cy="815786"/>
              <a:chOff x="5326744" y="3374571"/>
              <a:chExt cx="268514" cy="815786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26C86C79-0EB9-4935-ADF4-6D8FEF55AC09}"/>
                  </a:ext>
                </a:extLst>
              </p:cNvPr>
              <p:cNvSpPr/>
              <p:nvPr/>
            </p:nvSpPr>
            <p:spPr bwMode="white">
              <a:xfrm>
                <a:off x="5326744" y="3374571"/>
                <a:ext cx="268514" cy="8157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E298DB25-043D-443A-9DED-0615C4453F2D}"/>
                  </a:ext>
                </a:extLst>
              </p:cNvPr>
              <p:cNvCxnSpPr>
                <a:cxnSpLocks/>
                <a:stCxn id="65" idx="0"/>
                <a:endCxn id="65" idx="2"/>
              </p:cNvCxnSpPr>
              <p:nvPr/>
            </p:nvCxnSpPr>
            <p:spPr>
              <a:xfrm>
                <a:off x="5461001" y="3374571"/>
                <a:ext cx="0" cy="81578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C6B26D7F-2BD2-4BAE-9F27-B5E73097F4DD}"/>
                  </a:ext>
                </a:extLst>
              </p:cNvPr>
              <p:cNvCxnSpPr>
                <a:cxnSpLocks/>
                <a:stCxn id="65" idx="1"/>
                <a:endCxn id="65" idx="3"/>
              </p:cNvCxnSpPr>
              <p:nvPr/>
            </p:nvCxnSpPr>
            <p:spPr>
              <a:xfrm>
                <a:off x="5326744" y="3782464"/>
                <a:ext cx="2685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A01E9908-3008-4F3D-97F9-DA08E4ECA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6744" y="3659092"/>
                <a:ext cx="2685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0709683-AEA8-4AB8-A21F-243700CBD3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6744" y="3513949"/>
                <a:ext cx="2685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6B319D1E-7CAF-46CE-AC6E-B33E77ABA2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6744" y="3913092"/>
                <a:ext cx="2685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661C98D-FBF1-4B1A-94BE-DAD0F0506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6744" y="4059465"/>
                <a:ext cx="2685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7965A9D-5386-4C4C-830C-376250E4F1CD}"/>
                </a:ext>
              </a:extLst>
            </p:cNvPr>
            <p:cNvSpPr/>
            <p:nvPr/>
          </p:nvSpPr>
          <p:spPr bwMode="white">
            <a:xfrm>
              <a:off x="5723968" y="3986749"/>
              <a:ext cx="221344" cy="20170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0537A20-4E8A-405D-8816-4C0688D78DB8}"/>
                </a:ext>
              </a:extLst>
            </p:cNvPr>
            <p:cNvCxnSpPr>
              <a:stCxn id="58" idx="1"/>
              <a:endCxn id="44" idx="3"/>
            </p:cNvCxnSpPr>
            <p:nvPr/>
          </p:nvCxnSpPr>
          <p:spPr>
            <a:xfrm flipH="1" flipV="1">
              <a:off x="5595258" y="3782464"/>
              <a:ext cx="94341" cy="3627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46276CB-1900-4B63-9EA8-20243A72A377}"/>
                </a:ext>
              </a:extLst>
            </p:cNvPr>
            <p:cNvCxnSpPr>
              <a:cxnSpLocks/>
              <a:stCxn id="58" idx="3"/>
              <a:endCxn id="65" idx="1"/>
            </p:cNvCxnSpPr>
            <p:nvPr/>
          </p:nvCxnSpPr>
          <p:spPr>
            <a:xfrm flipV="1">
              <a:off x="5974338" y="3782464"/>
              <a:ext cx="121662" cy="3627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7604BF29-42E7-406F-9CBA-A03C6D0486C0}"/>
                </a:ext>
              </a:extLst>
            </p:cNvPr>
            <p:cNvCxnSpPr>
              <a:cxnSpLocks/>
              <a:stCxn id="58" idx="2"/>
              <a:endCxn id="72" idx="0"/>
            </p:cNvCxnSpPr>
            <p:nvPr/>
          </p:nvCxnSpPr>
          <p:spPr>
            <a:xfrm>
              <a:off x="5831969" y="3847777"/>
              <a:ext cx="2671" cy="13897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AC2C4A3-0A74-4D79-97C2-D5B106926DFD}"/>
              </a:ext>
            </a:extLst>
          </p:cNvPr>
          <p:cNvCxnSpPr>
            <a:cxnSpLocks/>
          </p:cNvCxnSpPr>
          <p:nvPr/>
        </p:nvCxnSpPr>
        <p:spPr>
          <a:xfrm flipV="1">
            <a:off x="2909683" y="3608038"/>
            <a:ext cx="795227" cy="682171"/>
          </a:xfrm>
          <a:prstGeom prst="line">
            <a:avLst/>
          </a:prstGeom>
          <a:noFill/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4C15158-09F1-4792-AE46-CBAFF814A906}"/>
              </a:ext>
            </a:extLst>
          </p:cNvPr>
          <p:cNvSpPr txBox="1"/>
          <p:nvPr/>
        </p:nvSpPr>
        <p:spPr>
          <a:xfrm>
            <a:off x="2409115" y="3466742"/>
            <a:ext cx="1019417" cy="3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약 </a:t>
            </a:r>
            <a:r>
              <a:rPr lang="en-US" altLang="ko-KR" dirty="0"/>
              <a:t>400 km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0772164-7DB3-4973-A492-85D359FD20ED}"/>
              </a:ext>
            </a:extLst>
          </p:cNvPr>
          <p:cNvSpPr txBox="1"/>
          <p:nvPr/>
        </p:nvSpPr>
        <p:spPr>
          <a:xfrm>
            <a:off x="3953654" y="2479759"/>
            <a:ext cx="465623" cy="3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ISS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0C8A5B-8CEE-41E7-81EF-5A84B5DDC96F}"/>
              </a:ext>
            </a:extLst>
          </p:cNvPr>
          <p:cNvSpPr txBox="1"/>
          <p:nvPr/>
        </p:nvSpPr>
        <p:spPr>
          <a:xfrm>
            <a:off x="7842746" y="2885262"/>
            <a:ext cx="1222658" cy="3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약 </a:t>
            </a:r>
            <a:r>
              <a:rPr lang="en-US" altLang="ko-KR" dirty="0"/>
              <a:t>350,000 Km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29EC24E-9667-4906-883C-05D468376D00}"/>
              </a:ext>
            </a:extLst>
          </p:cNvPr>
          <p:cNvSpPr/>
          <p:nvPr/>
        </p:nvSpPr>
        <p:spPr bwMode="white">
          <a:xfrm rot="-1140000">
            <a:off x="5049964" y="4588845"/>
            <a:ext cx="641918" cy="44551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C4582AA-1747-4139-811F-9D47F095DCAF}"/>
              </a:ext>
            </a:extLst>
          </p:cNvPr>
          <p:cNvCxnSpPr>
            <a:cxnSpLocks/>
          </p:cNvCxnSpPr>
          <p:nvPr/>
        </p:nvCxnSpPr>
        <p:spPr>
          <a:xfrm flipV="1">
            <a:off x="3727524" y="3153019"/>
            <a:ext cx="6077504" cy="2184697"/>
          </a:xfrm>
          <a:prstGeom prst="line">
            <a:avLst/>
          </a:prstGeom>
          <a:noFill/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FE1C37A-4A77-4060-9D7B-9382CD0AE4A9}"/>
              </a:ext>
            </a:extLst>
          </p:cNvPr>
          <p:cNvSpPr txBox="1"/>
          <p:nvPr/>
        </p:nvSpPr>
        <p:spPr>
          <a:xfrm>
            <a:off x="5000197" y="2764679"/>
            <a:ext cx="1623732" cy="3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약 </a:t>
            </a:r>
            <a:r>
              <a:rPr lang="en-US" altLang="ko-KR" dirty="0"/>
              <a:t>27,000 km / 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A768966-A3AC-4BBB-8E28-52E498841F01}"/>
              </a:ext>
            </a:extLst>
          </p:cNvPr>
          <p:cNvSpPr txBox="1"/>
          <p:nvPr/>
        </p:nvSpPr>
        <p:spPr>
          <a:xfrm>
            <a:off x="7605204" y="4989847"/>
            <a:ext cx="2257050" cy="1504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국제 우주 정거장 </a:t>
            </a:r>
            <a:r>
              <a:rPr lang="en-US" altLang="ko-KR" dirty="0"/>
              <a:t>ISS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International space station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미국</a:t>
            </a:r>
            <a:r>
              <a:rPr lang="en-US" altLang="ko-KR" dirty="0"/>
              <a:t>, </a:t>
            </a:r>
            <a:r>
              <a:rPr lang="ko-KR" altLang="en-US" dirty="0"/>
              <a:t>러시아 등 세계 각국이 참여한 우주 정거장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9DDA5-AA6F-3CEB-3D3B-B7844AFB8A8F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4742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0EB16-49E3-4BB0-B228-9B3BD6EC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발사 환경 </a:t>
            </a:r>
            <a:r>
              <a:rPr lang="en-US" altLang="ko-KR" dirty="0"/>
              <a:t>: </a:t>
            </a:r>
            <a:r>
              <a:rPr lang="ko-KR" altLang="en-US" dirty="0"/>
              <a:t>발사 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B4DDD-C869-4244-8477-5109563BB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위도가 낮은 플로리다에서 발사된 로켓은 지구의 자전으로 인해 발사 속도 이득이 있으며</a:t>
            </a:r>
            <a:r>
              <a:rPr lang="en-US" altLang="ko-KR" dirty="0"/>
              <a:t>,</a:t>
            </a:r>
            <a:r>
              <a:rPr lang="ko-KR" altLang="en-US" dirty="0"/>
              <a:t> 바다 근처에 위치하여 발사 실패 시 피해 최소화 가능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08C26-9E76-4612-B791-A16DDB03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36</a:t>
            </a:fld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8057F06-50CC-456D-85D9-AB803C28A7E1}"/>
              </a:ext>
            </a:extLst>
          </p:cNvPr>
          <p:cNvSpPr/>
          <p:nvPr/>
        </p:nvSpPr>
        <p:spPr bwMode="white">
          <a:xfrm>
            <a:off x="965200" y="2321367"/>
            <a:ext cx="3600000" cy="360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DBAA916-9EAE-4711-8493-701B0E4C5070}"/>
              </a:ext>
            </a:extLst>
          </p:cNvPr>
          <p:cNvSpPr/>
          <p:nvPr/>
        </p:nvSpPr>
        <p:spPr bwMode="white">
          <a:xfrm>
            <a:off x="2452914" y="3809081"/>
            <a:ext cx="624572" cy="6245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3DAAC5A-5519-4172-B41B-B963DB828C96}"/>
              </a:ext>
            </a:extLst>
          </p:cNvPr>
          <p:cNvSpPr/>
          <p:nvPr/>
        </p:nvSpPr>
        <p:spPr bwMode="white">
          <a:xfrm>
            <a:off x="2583543" y="2430224"/>
            <a:ext cx="224972" cy="224972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770837D-67A0-4699-9913-752C581D37C1}"/>
              </a:ext>
            </a:extLst>
          </p:cNvPr>
          <p:cNvSpPr/>
          <p:nvPr/>
        </p:nvSpPr>
        <p:spPr bwMode="white">
          <a:xfrm>
            <a:off x="2583543" y="3372332"/>
            <a:ext cx="224972" cy="22497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D4833C-BD94-40D4-B602-4E1CE97DEAC4}"/>
              </a:ext>
            </a:extLst>
          </p:cNvPr>
          <p:cNvSpPr txBox="1"/>
          <p:nvPr/>
        </p:nvSpPr>
        <p:spPr>
          <a:xfrm>
            <a:off x="5185084" y="2575186"/>
            <a:ext cx="3319758" cy="366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원형 레코드와 같이 회전하는 디스크를 가정할 때 가장자리의 점은 가운데 점보다 더 빠른 속도로 회전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지구의 경우 극지방에 위치한 지점보다 적도에 가까운 지점이 더 빠른 속도로 회전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적도 근처에서 발사된 로켓은 지구의 자전으로 인해 엄청난 속도 향상을 얻음</a:t>
            </a:r>
            <a:endParaRPr lang="en-US" altLang="ko-KR" sz="1400" dirty="0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C9634F69-19F2-49CA-89CB-95DEA5D41DAC}"/>
              </a:ext>
            </a:extLst>
          </p:cNvPr>
          <p:cNvSpPr/>
          <p:nvPr/>
        </p:nvSpPr>
        <p:spPr>
          <a:xfrm>
            <a:off x="2902516" y="3597407"/>
            <a:ext cx="544628" cy="748703"/>
          </a:xfrm>
          <a:prstGeom prst="arc">
            <a:avLst/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4F896064-3F88-4738-833F-DC58286222C2}"/>
              </a:ext>
            </a:extLst>
          </p:cNvPr>
          <p:cNvSpPr/>
          <p:nvPr/>
        </p:nvSpPr>
        <p:spPr>
          <a:xfrm>
            <a:off x="2025767" y="2743669"/>
            <a:ext cx="2103437" cy="2209800"/>
          </a:xfrm>
          <a:prstGeom prst="arc">
            <a:avLst>
              <a:gd name="adj1" fmla="val 17054236"/>
              <a:gd name="adj2" fmla="val 1"/>
            </a:avLst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BF634-9BE5-4556-B9D0-A5A62918DD6C}"/>
              </a:ext>
            </a:extLst>
          </p:cNvPr>
          <p:cNvSpPr txBox="1"/>
          <p:nvPr/>
        </p:nvSpPr>
        <p:spPr>
          <a:xfrm>
            <a:off x="479924" y="2402031"/>
            <a:ext cx="1015560" cy="3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적도 근처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403F-86A7-44AF-AB95-946A90F0F3D1}"/>
              </a:ext>
            </a:extLst>
          </p:cNvPr>
          <p:cNvSpPr txBox="1"/>
          <p:nvPr/>
        </p:nvSpPr>
        <p:spPr>
          <a:xfrm>
            <a:off x="1437354" y="3923114"/>
            <a:ext cx="1015560" cy="3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/>
              <a:t>극지방 </a:t>
            </a:r>
            <a:r>
              <a:rPr lang="ko-KR" altLang="en-US" dirty="0"/>
              <a:t>근처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ED2C25-76E8-4E96-873B-7CE726FB84A2}"/>
              </a:ext>
            </a:extLst>
          </p:cNvPr>
          <p:cNvSpPr txBox="1"/>
          <p:nvPr/>
        </p:nvSpPr>
        <p:spPr>
          <a:xfrm>
            <a:off x="4461081" y="1989044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ko-KR" sz="1600" dirty="0"/>
              <a:t>※ </a:t>
            </a:r>
            <a:r>
              <a:rPr lang="ko-KR" altLang="en-US" sz="1600" dirty="0"/>
              <a:t>로켓 속도 향상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A34AD6-18F5-4632-B255-E43EC368E131}"/>
              </a:ext>
            </a:extLst>
          </p:cNvPr>
          <p:cNvSpPr txBox="1"/>
          <p:nvPr/>
        </p:nvSpPr>
        <p:spPr>
          <a:xfrm>
            <a:off x="8940838" y="2575186"/>
            <a:ext cx="2838451" cy="20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로켓 발사에 문제가 발생 시 인구 밀집 지역에서 멀리 떨어져 있어야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플로리다는 대서양 바다 옆에 위치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C5B314-F191-413E-85B5-33D761AABACD}"/>
              </a:ext>
            </a:extLst>
          </p:cNvPr>
          <p:cNvSpPr txBox="1"/>
          <p:nvPr/>
        </p:nvSpPr>
        <p:spPr>
          <a:xfrm>
            <a:off x="8216835" y="1989044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ko-KR" sz="1600" dirty="0"/>
              <a:t>※ </a:t>
            </a:r>
            <a:r>
              <a:rPr lang="ko-KR" altLang="en-US" sz="1600" dirty="0"/>
              <a:t>안전 문제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184BA-4274-8A5C-4304-B35682C3DC27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4032974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20A9F-7752-41AF-9AFC-21F92F4C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기상 조건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NASA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5A9E1-1B9F-442E-A74C-ABF1EA6F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NASA</a:t>
            </a:r>
            <a:r>
              <a:rPr lang="ko-KR" altLang="en-US" dirty="0"/>
              <a:t>는 </a:t>
            </a:r>
            <a:r>
              <a:rPr lang="en-US" altLang="ko-KR" dirty="0"/>
              <a:t>1) </a:t>
            </a:r>
            <a:r>
              <a:rPr lang="ko-KR" altLang="en-US" dirty="0"/>
              <a:t>사전에 날씨 데이터를 분석하여 로켓 발사 날짜를 결정하고</a:t>
            </a:r>
            <a:r>
              <a:rPr lang="en-US" altLang="ko-KR" dirty="0"/>
              <a:t>, 2) </a:t>
            </a:r>
            <a:r>
              <a:rPr lang="ko-KR" altLang="en-US" dirty="0"/>
              <a:t>발사 당일에는 정밀한 우주 비행 관련 기상 분석을 통해 로켓 발사 여부를 결정함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BC8C61-6A0C-4E01-A0EA-B7513553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37</a:t>
            </a:fld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B6FA-FA6D-4728-A1AE-516C0D1B2936}"/>
              </a:ext>
            </a:extLst>
          </p:cNvPr>
          <p:cNvSpPr txBox="1"/>
          <p:nvPr/>
        </p:nvSpPr>
        <p:spPr>
          <a:xfrm>
            <a:off x="1823531" y="2002712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ko-KR" sz="1600" dirty="0"/>
              <a:t>1) </a:t>
            </a:r>
            <a:r>
              <a:rPr lang="ko-KR" altLang="en-US" sz="1600" dirty="0"/>
              <a:t>사전 날씨 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93BD7-15DD-4B90-A7B6-937426C8BDA9}"/>
              </a:ext>
            </a:extLst>
          </p:cNvPr>
          <p:cNvSpPr txBox="1"/>
          <p:nvPr/>
        </p:nvSpPr>
        <p:spPr>
          <a:xfrm>
            <a:off x="7866746" y="201080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ko-KR" sz="1600" dirty="0"/>
              <a:t>2) </a:t>
            </a:r>
            <a:r>
              <a:rPr lang="ko-KR" altLang="en-US" sz="1600" dirty="0"/>
              <a:t>발사 당일 정밀 기상 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ABF3DE-A94D-4542-9150-8B9E79174D68}"/>
              </a:ext>
            </a:extLst>
          </p:cNvPr>
          <p:cNvCxnSpPr>
            <a:cxnSpLocks/>
          </p:cNvCxnSpPr>
          <p:nvPr/>
        </p:nvCxnSpPr>
        <p:spPr>
          <a:xfrm>
            <a:off x="1915886" y="2413994"/>
            <a:ext cx="25400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8FD804-FE38-42AD-BA35-13A28B2E3A86}"/>
              </a:ext>
            </a:extLst>
          </p:cNvPr>
          <p:cNvCxnSpPr>
            <a:cxnSpLocks/>
          </p:cNvCxnSpPr>
          <p:nvPr/>
        </p:nvCxnSpPr>
        <p:spPr>
          <a:xfrm>
            <a:off x="7670800" y="2413994"/>
            <a:ext cx="3015346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692A26-7DB9-455F-A7CF-35207390ADF4}"/>
              </a:ext>
            </a:extLst>
          </p:cNvPr>
          <p:cNvSpPr txBox="1"/>
          <p:nvPr/>
        </p:nvSpPr>
        <p:spPr>
          <a:xfrm>
            <a:off x="3551278" y="2794294"/>
            <a:ext cx="2798723" cy="237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로켓 발사 몇 년 전부터 발사 날짜 및 시간 결정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NASA</a:t>
            </a:r>
            <a:r>
              <a:rPr lang="ko-KR" altLang="en-US" sz="1400" dirty="0"/>
              <a:t>는 미국 해양 </a:t>
            </a:r>
            <a:r>
              <a:rPr lang="ko-KR" altLang="en-US" sz="1400" dirty="0" err="1"/>
              <a:t>대기청</a:t>
            </a:r>
            <a:r>
              <a:rPr lang="en-US" altLang="ko-KR" sz="1400" dirty="0"/>
              <a:t> (NOAA*)</a:t>
            </a:r>
            <a:r>
              <a:rPr lang="ko-KR" altLang="en-US" sz="1400" dirty="0"/>
              <a:t>과 협력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미국 해양 대기청은 데이터를 일반인에게도 공개</a:t>
            </a:r>
            <a:endParaRPr lang="en-US" altLang="ko-KR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B87721-8D0A-473A-8AE1-B52B9F1F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96" y="2952545"/>
            <a:ext cx="1371519" cy="137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55D0A5-4184-4218-BA24-068A1E37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85" y="2866739"/>
            <a:ext cx="14287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0B4BCD-1560-40D2-83DA-D8A144F7CC31}"/>
              </a:ext>
            </a:extLst>
          </p:cNvPr>
          <p:cNvSpPr txBox="1"/>
          <p:nvPr/>
        </p:nvSpPr>
        <p:spPr>
          <a:xfrm>
            <a:off x="8582667" y="2794294"/>
            <a:ext cx="2633000" cy="334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제</a:t>
            </a:r>
            <a:r>
              <a:rPr lang="en-US" altLang="ko-KR" sz="1400" dirty="0"/>
              <a:t>45 </a:t>
            </a:r>
            <a:r>
              <a:rPr lang="ko-KR" altLang="en-US" sz="1400" dirty="0"/>
              <a:t>공군 기상대 </a:t>
            </a:r>
            <a:r>
              <a:rPr lang="en-US" altLang="ko-KR" sz="1400" dirty="0"/>
              <a:t>(45</a:t>
            </a:r>
            <a:r>
              <a:rPr lang="en-US" altLang="ko-KR" sz="1400" baseline="30000" dirty="0"/>
              <a:t>th</a:t>
            </a:r>
            <a:r>
              <a:rPr lang="en-US" altLang="ko-KR" sz="1400" dirty="0"/>
              <a:t> Weather Squadron)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항공 및 우주 비행 관련 기상 관측</a:t>
            </a:r>
            <a:r>
              <a:rPr lang="en-US" altLang="ko-KR" sz="1400" dirty="0"/>
              <a:t>, </a:t>
            </a:r>
            <a:r>
              <a:rPr lang="ko-KR" altLang="en-US" sz="1400" dirty="0"/>
              <a:t>예측</a:t>
            </a:r>
            <a:r>
              <a:rPr lang="en-US" altLang="ko-KR" sz="1400" dirty="0"/>
              <a:t>, </a:t>
            </a:r>
            <a:r>
              <a:rPr lang="ko-KR" altLang="en-US" sz="1400" dirty="0"/>
              <a:t>경보 발령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미공군 및 </a:t>
            </a:r>
            <a:r>
              <a:rPr lang="en-US" altLang="ko-KR" sz="1400" dirty="0"/>
              <a:t>NASA</a:t>
            </a:r>
            <a:r>
              <a:rPr lang="ko-KR" altLang="en-US" sz="1400" dirty="0"/>
              <a:t> 특화된 날씨 데이터 분석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로켓 발사 당일 제</a:t>
            </a:r>
            <a:r>
              <a:rPr lang="en-US" altLang="ko-KR" sz="1400" dirty="0"/>
              <a:t>45 </a:t>
            </a:r>
            <a:r>
              <a:rPr lang="ko-KR" altLang="en-US" sz="1400" dirty="0"/>
              <a:t>공군</a:t>
            </a:r>
            <a:r>
              <a:rPr lang="en-US" altLang="ko-KR" sz="1400" dirty="0"/>
              <a:t> </a:t>
            </a:r>
            <a:r>
              <a:rPr lang="ko-KR" altLang="en-US" sz="1400" dirty="0"/>
              <a:t>기상대의 날씨 분석에 따른 로켓 발사 결정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7FE29F-99AC-45F5-B399-4A7C2EBFD346}"/>
              </a:ext>
            </a:extLst>
          </p:cNvPr>
          <p:cNvSpPr txBox="1"/>
          <p:nvPr/>
        </p:nvSpPr>
        <p:spPr>
          <a:xfrm>
            <a:off x="342408" y="5845989"/>
            <a:ext cx="2092537" cy="58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* NOAA : National Oceanic and Atmospheric Administration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9E7FE-412F-603E-4A91-4FA7E509DE51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3031317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6B52C-4C2B-4DB8-8A71-F70CA289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기상 조건 </a:t>
            </a:r>
            <a:r>
              <a:rPr lang="en-US" altLang="ko-KR" dirty="0"/>
              <a:t>:</a:t>
            </a:r>
            <a:r>
              <a:rPr lang="ko-KR" altLang="en-US" dirty="0"/>
              <a:t> 발사 당일 날씨 지침 </a:t>
            </a:r>
            <a:r>
              <a:rPr lang="en-US" altLang="ko-KR" dirty="0"/>
              <a:t>(</a:t>
            </a:r>
            <a:r>
              <a:rPr lang="ko-KR" altLang="en-US" dirty="0"/>
              <a:t>제</a:t>
            </a:r>
            <a:r>
              <a:rPr lang="en-US" altLang="ko-KR" dirty="0"/>
              <a:t>45 </a:t>
            </a:r>
            <a:r>
              <a:rPr lang="ko-KR" altLang="en-US" dirty="0"/>
              <a:t>공군기상대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A3779-CE43-4705-9087-AEF626621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안전하게 로켓을 발사하기 위해서는 온도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풍향</a:t>
            </a:r>
            <a:r>
              <a:rPr lang="en-US" altLang="ko-KR" dirty="0"/>
              <a:t> </a:t>
            </a:r>
            <a:r>
              <a:rPr lang="ko-KR" altLang="en-US" dirty="0"/>
              <a:t>및 풍속</a:t>
            </a:r>
            <a:r>
              <a:rPr lang="en-US" altLang="ko-KR" dirty="0"/>
              <a:t>, </a:t>
            </a:r>
            <a:r>
              <a:rPr lang="ko-KR" altLang="en-US" dirty="0"/>
              <a:t>번개 등 다양한 기상 조건을 검토합니다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B7ABD3-EE87-43E9-9F00-B9F1F6CE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38</a:t>
            </a:fld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6ED48D-FA54-40E0-9D3B-6BD63277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38" y="2347637"/>
            <a:ext cx="2476063" cy="38862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3236A9-DDF0-4F51-A467-862DCEB0E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191" y="2347637"/>
            <a:ext cx="2458201" cy="38862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715839-F94E-42DD-9994-9DBEDFD485E2}"/>
              </a:ext>
            </a:extLst>
          </p:cNvPr>
          <p:cNvSpPr txBox="1"/>
          <p:nvPr/>
        </p:nvSpPr>
        <p:spPr>
          <a:xfrm>
            <a:off x="587238" y="1821281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기본</a:t>
            </a:r>
            <a:r>
              <a:rPr lang="en-US" altLang="ko-KR" sz="1600" dirty="0"/>
              <a:t> </a:t>
            </a:r>
            <a:r>
              <a:rPr lang="ko-KR" altLang="en-US" sz="1600" dirty="0"/>
              <a:t>날씨 관련 지침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0A3709-C29C-412C-ACC7-CA78E9DA2535}"/>
              </a:ext>
            </a:extLst>
          </p:cNvPr>
          <p:cNvCxnSpPr>
            <a:cxnSpLocks/>
          </p:cNvCxnSpPr>
          <p:nvPr/>
        </p:nvCxnSpPr>
        <p:spPr>
          <a:xfrm>
            <a:off x="890050" y="2232563"/>
            <a:ext cx="1925466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B157A4-2205-4263-9ECC-4B407FFEB852}"/>
              </a:ext>
            </a:extLst>
          </p:cNvPr>
          <p:cNvSpPr txBox="1"/>
          <p:nvPr/>
        </p:nvSpPr>
        <p:spPr>
          <a:xfrm>
            <a:off x="3279191" y="1821281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번개 관련 지침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2D0E56A-11BC-4856-A652-D2A9E4D69597}"/>
              </a:ext>
            </a:extLst>
          </p:cNvPr>
          <p:cNvCxnSpPr>
            <a:cxnSpLocks/>
          </p:cNvCxnSpPr>
          <p:nvPr/>
        </p:nvCxnSpPr>
        <p:spPr>
          <a:xfrm>
            <a:off x="3582003" y="2232563"/>
            <a:ext cx="1925466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018DF6B-5F6D-45B4-B777-FB91B0EE21AF}"/>
              </a:ext>
            </a:extLst>
          </p:cNvPr>
          <p:cNvSpPr txBox="1"/>
          <p:nvPr/>
        </p:nvSpPr>
        <p:spPr>
          <a:xfrm>
            <a:off x="10330395" y="2668408"/>
            <a:ext cx="144889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전기장</a:t>
            </a:r>
            <a:r>
              <a:rPr lang="en-US" altLang="ko-KR" sz="1400" dirty="0"/>
              <a:t> (</a:t>
            </a:r>
            <a:r>
              <a:rPr lang="ko-KR" altLang="en-US" sz="1400" dirty="0"/>
              <a:t>번개</a:t>
            </a:r>
            <a:r>
              <a:rPr lang="en-US" altLang="ko-KR" sz="1400" dirty="0"/>
              <a:t>)</a:t>
            </a:r>
          </a:p>
        </p:txBody>
      </p:sp>
      <p:pic>
        <p:nvPicPr>
          <p:cNvPr id="28" name="그래픽 27" descr="대상">
            <a:extLst>
              <a:ext uri="{FF2B5EF4-FFF2-40B4-BE49-F238E27FC236}">
                <a16:creationId xmlns:a16="http://schemas.microsoft.com/office/drawing/2014/main" id="{AE0D580A-0AD9-44F4-913A-38D7160A9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0105" y="4887810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A86427-35FB-4917-9E20-EFF62B929F06}"/>
              </a:ext>
            </a:extLst>
          </p:cNvPr>
          <p:cNvSpPr txBox="1"/>
          <p:nvPr/>
        </p:nvSpPr>
        <p:spPr>
          <a:xfrm>
            <a:off x="10330395" y="5049392"/>
            <a:ext cx="144889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가시거리</a:t>
            </a:r>
            <a:endParaRPr lang="en-US" altLang="ko-KR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49BB1B-5569-45E9-B403-FB7DA8470494}"/>
              </a:ext>
            </a:extLst>
          </p:cNvPr>
          <p:cNvSpPr txBox="1"/>
          <p:nvPr/>
        </p:nvSpPr>
        <p:spPr>
          <a:xfrm>
            <a:off x="10330395" y="3850166"/>
            <a:ext cx="144889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구름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CA2BBF-46D0-4E03-B269-146393355854}"/>
              </a:ext>
            </a:extLst>
          </p:cNvPr>
          <p:cNvSpPr txBox="1"/>
          <p:nvPr/>
        </p:nvSpPr>
        <p:spPr>
          <a:xfrm>
            <a:off x="7974684" y="3882957"/>
            <a:ext cx="144889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강수량</a:t>
            </a:r>
            <a:endParaRPr lang="en-US" altLang="ko-KR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CA8B59-2013-4C36-BC2B-BED7E4149580}"/>
              </a:ext>
            </a:extLst>
          </p:cNvPr>
          <p:cNvSpPr txBox="1"/>
          <p:nvPr/>
        </p:nvSpPr>
        <p:spPr>
          <a:xfrm>
            <a:off x="7974684" y="2834315"/>
            <a:ext cx="144889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온도</a:t>
            </a:r>
            <a:endParaRPr lang="en-US" altLang="ko-KR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8C9038-0AF6-4455-8299-63991F9A7AF4}"/>
              </a:ext>
            </a:extLst>
          </p:cNvPr>
          <p:cNvSpPr txBox="1"/>
          <p:nvPr/>
        </p:nvSpPr>
        <p:spPr>
          <a:xfrm>
            <a:off x="7974684" y="4892096"/>
            <a:ext cx="1448894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풍향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풍속</a:t>
            </a:r>
            <a:endParaRPr lang="en-US" altLang="ko-KR" sz="1400" dirty="0"/>
          </a:p>
        </p:txBody>
      </p:sp>
      <p:pic>
        <p:nvPicPr>
          <p:cNvPr id="34" name="그래픽 33">
            <a:extLst>
              <a:ext uri="{FF2B5EF4-FFF2-40B4-BE49-F238E27FC236}">
                <a16:creationId xmlns:a16="http://schemas.microsoft.com/office/drawing/2014/main" id="{F23FC798-F4DE-4BAC-8384-00D9997EE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92941" y="4920873"/>
            <a:ext cx="885623" cy="885623"/>
          </a:xfrm>
          <a:prstGeom prst="rect">
            <a:avLst/>
          </a:prstGeom>
        </p:spPr>
      </p:pic>
      <p:pic>
        <p:nvPicPr>
          <p:cNvPr id="35" name="그래픽 34" descr="구름">
            <a:extLst>
              <a:ext uri="{FF2B5EF4-FFF2-40B4-BE49-F238E27FC236}">
                <a16:creationId xmlns:a16="http://schemas.microsoft.com/office/drawing/2014/main" id="{AD90F375-8669-4460-8D83-DDCF348AE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1346" y="3498518"/>
            <a:ext cx="1234623" cy="1234623"/>
          </a:xfrm>
          <a:prstGeom prst="rect">
            <a:avLst/>
          </a:prstGeom>
        </p:spPr>
      </p:pic>
      <p:pic>
        <p:nvPicPr>
          <p:cNvPr id="36" name="그래픽 35" descr="비">
            <a:extLst>
              <a:ext uri="{FF2B5EF4-FFF2-40B4-BE49-F238E27FC236}">
                <a16:creationId xmlns:a16="http://schemas.microsoft.com/office/drawing/2014/main" id="{9E4D6685-B7BA-443F-B02A-D3C4440AA9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05419" y="3687813"/>
            <a:ext cx="914400" cy="914400"/>
          </a:xfrm>
          <a:prstGeom prst="rect">
            <a:avLst/>
          </a:prstGeom>
        </p:spPr>
      </p:pic>
      <p:pic>
        <p:nvPicPr>
          <p:cNvPr id="37" name="내용 개체 틀 28" descr="온도계">
            <a:extLst>
              <a:ext uri="{FF2B5EF4-FFF2-40B4-BE49-F238E27FC236}">
                <a16:creationId xmlns:a16="http://schemas.microsoft.com/office/drawing/2014/main" id="{32C0B631-ED25-499F-AB56-2A548A6A1A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20654" y="2457214"/>
            <a:ext cx="914400" cy="914400"/>
          </a:xfrm>
          <a:prstGeom prst="rect">
            <a:avLst/>
          </a:prstGeom>
        </p:spPr>
      </p:pic>
      <p:pic>
        <p:nvPicPr>
          <p:cNvPr id="39" name="그래픽 38" descr="번개 표시">
            <a:extLst>
              <a:ext uri="{FF2B5EF4-FFF2-40B4-BE49-F238E27FC236}">
                <a16:creationId xmlns:a16="http://schemas.microsoft.com/office/drawing/2014/main" id="{7EF0776B-CBF2-4A8A-A56F-DCF2936959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50904" y="2542256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1DE3298-0EB0-43AF-98D9-999059D4E2AE}"/>
              </a:ext>
            </a:extLst>
          </p:cNvPr>
          <p:cNvSpPr txBox="1"/>
          <p:nvPr/>
        </p:nvSpPr>
        <p:spPr>
          <a:xfrm>
            <a:off x="7795777" y="1821281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검토 대상 날씨 조건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29CABD1-7739-443F-9117-0A10A22B6A1F}"/>
              </a:ext>
            </a:extLst>
          </p:cNvPr>
          <p:cNvCxnSpPr>
            <a:cxnSpLocks/>
          </p:cNvCxnSpPr>
          <p:nvPr/>
        </p:nvCxnSpPr>
        <p:spPr>
          <a:xfrm>
            <a:off x="8098589" y="2232563"/>
            <a:ext cx="1925466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C0CDC2D9-79DD-401F-9D42-19F48D4043A4}"/>
              </a:ext>
            </a:extLst>
          </p:cNvPr>
          <p:cNvSpPr/>
          <p:nvPr/>
        </p:nvSpPr>
        <p:spPr bwMode="white">
          <a:xfrm rot="5400000">
            <a:off x="5863164" y="3958512"/>
            <a:ext cx="897228" cy="28566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722D-B5EE-6FCE-06FD-DE0674D413B6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9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73EA8BC-1637-404E-AF4E-0459AAF0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34" y="2410443"/>
            <a:ext cx="3394724" cy="3157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ACA2D-334F-4E85-8D7C-473B23B29805}"/>
              </a:ext>
            </a:extLst>
          </p:cNvPr>
          <p:cNvSpPr txBox="1"/>
          <p:nvPr/>
        </p:nvSpPr>
        <p:spPr>
          <a:xfrm>
            <a:off x="4537334" y="5596672"/>
            <a:ext cx="229345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적운 </a:t>
            </a:r>
            <a:r>
              <a:rPr lang="en-US" altLang="ko-KR" sz="1400" dirty="0"/>
              <a:t>(</a:t>
            </a:r>
            <a:r>
              <a:rPr lang="ko-KR" altLang="en-US" sz="1400" dirty="0"/>
              <a:t>뭉게구름</a:t>
            </a:r>
            <a:r>
              <a:rPr lang="en-US" altLang="ko-KR" sz="1400" dirty="0"/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324F8A-C784-4F06-87FE-951110A1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기상 조건 </a:t>
            </a:r>
            <a:r>
              <a:rPr lang="en-US" altLang="ko-KR" dirty="0"/>
              <a:t>:</a:t>
            </a:r>
            <a:r>
              <a:rPr lang="ko-KR" altLang="en-US" dirty="0"/>
              <a:t> 로켓 유도 번개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8B4A8C-A35F-4B77-9E36-32040EB1B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번개는 자연적으로도 발생하지만 로켓으로 인해 유도되기도 합니다</a:t>
            </a:r>
            <a:r>
              <a:rPr lang="en-US" altLang="ko-KR" dirty="0"/>
              <a:t>. </a:t>
            </a:r>
            <a:r>
              <a:rPr lang="ko-KR" altLang="en-US" dirty="0"/>
              <a:t>로켓이 번개를 유도하지 않도록 대기중의 전기장이나 구름의 모양 및 특성도 검토하기도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F9293-E9C9-441F-8C57-D3D451A0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39</a:t>
            </a:fld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FAF29F-43B1-4DE3-BB80-E3482A08F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1" y="2410443"/>
            <a:ext cx="3480686" cy="31754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E49ADC-3515-4434-B567-873D1173B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733" y="2410443"/>
            <a:ext cx="3394724" cy="3186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3E3D5B-CC9B-4967-9B61-B17AB39440EE}"/>
              </a:ext>
            </a:extLst>
          </p:cNvPr>
          <p:cNvSpPr txBox="1"/>
          <p:nvPr/>
        </p:nvSpPr>
        <p:spPr>
          <a:xfrm>
            <a:off x="8245733" y="5596672"/>
            <a:ext cx="229345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적란운 </a:t>
            </a:r>
            <a:r>
              <a:rPr lang="en-US" altLang="ko-KR" sz="1400" dirty="0"/>
              <a:t>(</a:t>
            </a:r>
            <a:r>
              <a:rPr lang="ko-KR" altLang="en-US" sz="1400" dirty="0"/>
              <a:t>모루구름</a:t>
            </a:r>
            <a:r>
              <a:rPr lang="en-US" altLang="ko-KR" sz="14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D2AEB6-5FA4-4FA1-B079-2E50E148C830}"/>
              </a:ext>
            </a:extLst>
          </p:cNvPr>
          <p:cNvSpPr txBox="1"/>
          <p:nvPr/>
        </p:nvSpPr>
        <p:spPr>
          <a:xfrm>
            <a:off x="641371" y="5596672"/>
            <a:ext cx="229345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대기 전기장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D3B46-7C07-7C3D-20AE-B4912C6FBF33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130247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/>
              <a:t>성적 평가 기준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1166778" y="1583201"/>
            <a:ext cx="3067590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400" dirty="0"/>
              <a:t>출석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20</a:t>
            </a:r>
            <a:r>
              <a:rPr lang="ko-KR" altLang="en-US" sz="2400" dirty="0"/>
              <a:t> </a:t>
            </a:r>
            <a:r>
              <a:rPr lang="en-US" altLang="ko-KR" sz="2400" dirty="0"/>
              <a:t>%</a:t>
            </a:r>
            <a:r>
              <a:rPr lang="ko-KR" altLang="en-US" sz="2400" dirty="0"/>
              <a:t>  </a:t>
            </a:r>
            <a:r>
              <a:rPr lang="en-US" altLang="ko-KR" sz="2400" dirty="0"/>
              <a:t>(</a:t>
            </a:r>
            <a:r>
              <a:rPr lang="ko-KR" altLang="en-US" sz="2400" dirty="0"/>
              <a:t>결석 </a:t>
            </a:r>
            <a:r>
              <a:rPr lang="en-US" altLang="ko-KR" sz="2400" dirty="0"/>
              <a:t>1</a:t>
            </a:r>
            <a:r>
              <a:rPr lang="ko-KR" altLang="en-US" sz="2400" dirty="0"/>
              <a:t>회 당 </a:t>
            </a:r>
            <a:r>
              <a:rPr lang="en-US" altLang="ko-KR" sz="2400" dirty="0"/>
              <a:t>4</a:t>
            </a:r>
            <a:r>
              <a:rPr lang="ko-KR" altLang="en-US" sz="2400" dirty="0"/>
              <a:t>점 감점</a:t>
            </a:r>
            <a:r>
              <a:rPr lang="en-US" altLang="ko-KR" sz="2400" dirty="0"/>
              <a:t>,</a:t>
            </a:r>
            <a:r>
              <a:rPr lang="ko-KR" altLang="en-US" sz="2400" dirty="0"/>
              <a:t> 결석 </a:t>
            </a:r>
            <a:r>
              <a:rPr lang="en-US" altLang="ko-KR" sz="2400" dirty="0"/>
              <a:t>6</a:t>
            </a:r>
            <a:r>
              <a:rPr lang="ko-KR" altLang="en-US" sz="2400" dirty="0"/>
              <a:t>회 이상은 </a:t>
            </a:r>
            <a:r>
              <a:rPr lang="en-US" altLang="ko-KR" sz="2400" dirty="0"/>
              <a:t>F)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1166778" y="2335808"/>
            <a:ext cx="3067590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400" dirty="0"/>
              <a:t>산출물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30</a:t>
            </a:r>
            <a:r>
              <a:rPr lang="ko-KR" altLang="en-US" sz="2400" dirty="0"/>
              <a:t> </a:t>
            </a:r>
            <a:r>
              <a:rPr lang="en-US" altLang="ko-KR" sz="2400" dirty="0"/>
              <a:t>%</a:t>
            </a:r>
            <a:r>
              <a:rPr lang="ko-KR" altLang="en-US" sz="2400" dirty="0"/>
              <a:t>  </a:t>
            </a:r>
            <a:r>
              <a:rPr lang="en-US" altLang="ko-KR" sz="2400" dirty="0"/>
              <a:t>(</a:t>
            </a:r>
            <a:r>
              <a:rPr lang="ko-KR" altLang="en-US" sz="2400" dirty="0"/>
              <a:t>실습 산출물 제출 여부로 평가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1166778" y="3121626"/>
            <a:ext cx="3067590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400" dirty="0"/>
              <a:t>중간고사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25</a:t>
            </a:r>
            <a:r>
              <a:rPr lang="ko-KR" altLang="en-US" sz="2400" dirty="0"/>
              <a:t> </a:t>
            </a:r>
            <a:r>
              <a:rPr lang="en-US" altLang="ko-KR" sz="2400" dirty="0"/>
              <a:t>%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4D990-C0CF-4451-B449-9AB871991A75}"/>
              </a:ext>
            </a:extLst>
          </p:cNvPr>
          <p:cNvSpPr txBox="1"/>
          <p:nvPr/>
        </p:nvSpPr>
        <p:spPr>
          <a:xfrm>
            <a:off x="1166778" y="3836006"/>
            <a:ext cx="3067590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400" dirty="0"/>
              <a:t>기말고사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25</a:t>
            </a:r>
            <a:r>
              <a:rPr lang="ko-KR" altLang="en-US" sz="2400" dirty="0"/>
              <a:t> </a:t>
            </a:r>
            <a:r>
              <a:rPr lang="en-US" altLang="ko-KR" sz="2400" dirty="0"/>
              <a:t>%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59E32-D5E4-A196-1763-8755922E456B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강의 개요</a:t>
            </a:r>
          </a:p>
        </p:txBody>
      </p:sp>
    </p:spTree>
    <p:extLst>
      <p:ext uri="{BB962C8B-B14F-4D97-AF65-F5344CB8AC3E}">
        <p14:creationId xmlns:p14="http://schemas.microsoft.com/office/powerpoint/2010/main" val="1399442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CBEE2B-FF75-4138-8EEE-E84B0C71C6F3}"/>
              </a:ext>
            </a:extLst>
          </p:cNvPr>
          <p:cNvSpPr/>
          <p:nvPr/>
        </p:nvSpPr>
        <p:spPr>
          <a:xfrm>
            <a:off x="1549168" y="3360052"/>
            <a:ext cx="4163736" cy="6093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문제 정의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상황 분석</a:t>
            </a:r>
            <a:endParaRPr lang="en-US" altLang="ko-KR" dirty="0"/>
          </a:p>
          <a:p>
            <a:r>
              <a:rPr lang="ko-KR" altLang="en-US" dirty="0"/>
              <a:t>모델링 목표 설정 </a:t>
            </a:r>
            <a:r>
              <a:rPr lang="en-US" altLang="ko-KR" dirty="0"/>
              <a:t>(</a:t>
            </a:r>
            <a:r>
              <a:rPr lang="ko-KR" altLang="en-US" dirty="0"/>
              <a:t>유형</a:t>
            </a:r>
            <a:r>
              <a:rPr lang="en-US" altLang="ko-KR" dirty="0"/>
              <a:t>, </a:t>
            </a:r>
            <a:r>
              <a:rPr lang="ko-KR" altLang="en-US" dirty="0"/>
              <a:t>알고리즘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2558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(Decision Tree)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8ABF-7C6E-4CF2-B1E3-7808E4DB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의사</a:t>
            </a:r>
            <a:r>
              <a:rPr lang="en-US" altLang="ko-KR" dirty="0"/>
              <a:t> </a:t>
            </a:r>
            <a:r>
              <a:rPr lang="ko-KR" altLang="en-US" dirty="0"/>
              <a:t>결정 나무는 의사 결정 규칙을 나무 구조로 표현하는 알고리즘입니다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분류</a:t>
            </a:r>
            <a:r>
              <a:rPr lang="en-US" altLang="ko-KR" dirty="0"/>
              <a:t>(Classification)</a:t>
            </a:r>
            <a:r>
              <a:rPr lang="ko-KR" altLang="en-US" dirty="0"/>
              <a:t>를 예측하는 데 사용될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41</a:t>
            </a:fld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DB58AB-2620-41CC-9029-4A85FBFC41AC}"/>
              </a:ext>
            </a:extLst>
          </p:cNvPr>
          <p:cNvSpPr txBox="1"/>
          <p:nvPr/>
        </p:nvSpPr>
        <p:spPr>
          <a:xfrm>
            <a:off x="8683729" y="616263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820BB2-5E34-4E67-B511-E678B4CA68C8}"/>
              </a:ext>
            </a:extLst>
          </p:cNvPr>
          <p:cNvSpPr/>
          <p:nvPr/>
        </p:nvSpPr>
        <p:spPr bwMode="white">
          <a:xfrm>
            <a:off x="7266629" y="2661814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7A265A-42A1-4324-8C3B-D9230A39255D}"/>
              </a:ext>
            </a:extLst>
          </p:cNvPr>
          <p:cNvSpPr txBox="1"/>
          <p:nvPr/>
        </p:nvSpPr>
        <p:spPr>
          <a:xfrm>
            <a:off x="7462575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48396A-92B6-4241-AA6C-845E2DB6C27E}"/>
              </a:ext>
            </a:extLst>
          </p:cNvPr>
          <p:cNvSpPr txBox="1"/>
          <p:nvPr/>
        </p:nvSpPr>
        <p:spPr>
          <a:xfrm>
            <a:off x="7983061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CE3B64-01B2-4D5A-ABD5-B78B4CA799DA}"/>
              </a:ext>
            </a:extLst>
          </p:cNvPr>
          <p:cNvSpPr txBox="1"/>
          <p:nvPr/>
        </p:nvSpPr>
        <p:spPr>
          <a:xfrm>
            <a:off x="8503547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030CFD-A842-4F05-8C13-BF061D15B190}"/>
              </a:ext>
            </a:extLst>
          </p:cNvPr>
          <p:cNvSpPr txBox="1"/>
          <p:nvPr/>
        </p:nvSpPr>
        <p:spPr>
          <a:xfrm>
            <a:off x="9024033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DD5B60-1994-4284-A305-E479C427899C}"/>
              </a:ext>
            </a:extLst>
          </p:cNvPr>
          <p:cNvSpPr txBox="1"/>
          <p:nvPr/>
        </p:nvSpPr>
        <p:spPr>
          <a:xfrm>
            <a:off x="9544519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77ABB0-7A6F-49FF-9527-399C75BBF908}"/>
              </a:ext>
            </a:extLst>
          </p:cNvPr>
          <p:cNvSpPr txBox="1"/>
          <p:nvPr/>
        </p:nvSpPr>
        <p:spPr>
          <a:xfrm>
            <a:off x="10065005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19EC7C5-CCFA-4A9C-BBC9-EE4764719EBA}"/>
              </a:ext>
            </a:extLst>
          </p:cNvPr>
          <p:cNvSpPr/>
          <p:nvPr/>
        </p:nvSpPr>
        <p:spPr bwMode="white">
          <a:xfrm>
            <a:off x="7578729" y="496375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131551-4F84-4CB5-B6A7-390B6FFDCBCC}"/>
              </a:ext>
            </a:extLst>
          </p:cNvPr>
          <p:cNvSpPr/>
          <p:nvPr/>
        </p:nvSpPr>
        <p:spPr bwMode="white">
          <a:xfrm>
            <a:off x="8280305" y="390989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A60F4C9-13EA-4D20-B5F1-E1E3E9BB12A3}"/>
              </a:ext>
            </a:extLst>
          </p:cNvPr>
          <p:cNvSpPr/>
          <p:nvPr/>
        </p:nvSpPr>
        <p:spPr bwMode="white">
          <a:xfrm>
            <a:off x="8782272" y="292423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914EA34-102D-4B88-A023-BF6D6595B0B2}"/>
              </a:ext>
            </a:extLst>
          </p:cNvPr>
          <p:cNvSpPr/>
          <p:nvPr/>
        </p:nvSpPr>
        <p:spPr bwMode="white">
          <a:xfrm>
            <a:off x="8253016" y="433116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AC20367-981D-47BE-BA17-50AC63D36942}"/>
              </a:ext>
            </a:extLst>
          </p:cNvPr>
          <p:cNvSpPr/>
          <p:nvPr/>
        </p:nvSpPr>
        <p:spPr bwMode="white">
          <a:xfrm>
            <a:off x="7802646" y="474771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3E3FAFB-6B78-4CD6-8B4C-DE324F502679}"/>
              </a:ext>
            </a:extLst>
          </p:cNvPr>
          <p:cNvSpPr/>
          <p:nvPr/>
        </p:nvSpPr>
        <p:spPr bwMode="white">
          <a:xfrm>
            <a:off x="8187255" y="355283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5B4FFD0-58F4-4A4C-98B1-A1A18BA01854}"/>
              </a:ext>
            </a:extLst>
          </p:cNvPr>
          <p:cNvSpPr/>
          <p:nvPr/>
        </p:nvSpPr>
        <p:spPr bwMode="white">
          <a:xfrm>
            <a:off x="8125298" y="326778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6458B4C-91B6-4370-9061-A6F0B968702C}"/>
              </a:ext>
            </a:extLst>
          </p:cNvPr>
          <p:cNvSpPr/>
          <p:nvPr/>
        </p:nvSpPr>
        <p:spPr bwMode="white">
          <a:xfrm>
            <a:off x="8426903" y="310581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A9DD5C9-7CFB-4ED5-9562-42F530FD2F8E}"/>
              </a:ext>
            </a:extLst>
          </p:cNvPr>
          <p:cNvSpPr/>
          <p:nvPr/>
        </p:nvSpPr>
        <p:spPr bwMode="white">
          <a:xfrm>
            <a:off x="8987564" y="286291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2F5AABD-84A3-48DC-8FEE-C177C7108378}"/>
              </a:ext>
            </a:extLst>
          </p:cNvPr>
          <p:cNvSpPr/>
          <p:nvPr/>
        </p:nvSpPr>
        <p:spPr bwMode="white">
          <a:xfrm>
            <a:off x="8496134" y="34032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E78E429-C166-4134-AD1D-52594179F22A}"/>
              </a:ext>
            </a:extLst>
          </p:cNvPr>
          <p:cNvSpPr/>
          <p:nvPr/>
        </p:nvSpPr>
        <p:spPr bwMode="white">
          <a:xfrm>
            <a:off x="8428727" y="370645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1E927F5-32CC-4406-8A97-08D40C32F971}"/>
              </a:ext>
            </a:extLst>
          </p:cNvPr>
          <p:cNvSpPr/>
          <p:nvPr/>
        </p:nvSpPr>
        <p:spPr bwMode="white">
          <a:xfrm>
            <a:off x="8767758" y="490818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FC5AE4E-43E9-408A-B28A-7A913AA68CEC}"/>
              </a:ext>
            </a:extLst>
          </p:cNvPr>
          <p:cNvSpPr/>
          <p:nvPr/>
        </p:nvSpPr>
        <p:spPr bwMode="white">
          <a:xfrm>
            <a:off x="8920158" y="506058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429C313-C666-407A-8B54-77827AA63308}"/>
              </a:ext>
            </a:extLst>
          </p:cNvPr>
          <p:cNvSpPr/>
          <p:nvPr/>
        </p:nvSpPr>
        <p:spPr bwMode="white">
          <a:xfrm>
            <a:off x="9143833" y="479964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D38195-8316-4704-BD24-DC584D13D223}"/>
              </a:ext>
            </a:extLst>
          </p:cNvPr>
          <p:cNvSpPr/>
          <p:nvPr/>
        </p:nvSpPr>
        <p:spPr bwMode="white">
          <a:xfrm>
            <a:off x="9544519" y="474771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AB2F0C4-36B9-4354-88C9-CEF47C3394CE}"/>
              </a:ext>
            </a:extLst>
          </p:cNvPr>
          <p:cNvSpPr/>
          <p:nvPr/>
        </p:nvSpPr>
        <p:spPr bwMode="white">
          <a:xfrm>
            <a:off x="9844236" y="435843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5560348-B3C8-4108-A0CC-233A058E570C}"/>
              </a:ext>
            </a:extLst>
          </p:cNvPr>
          <p:cNvSpPr/>
          <p:nvPr/>
        </p:nvSpPr>
        <p:spPr bwMode="white">
          <a:xfrm>
            <a:off x="9873264" y="465153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AD41ADA-8FFE-438C-A9AE-4E2C29507056}"/>
              </a:ext>
            </a:extLst>
          </p:cNvPr>
          <p:cNvSpPr/>
          <p:nvPr/>
        </p:nvSpPr>
        <p:spPr bwMode="white">
          <a:xfrm>
            <a:off x="10181160" y="446512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34CD94E-4E9B-4402-9E1A-CB6B1AA1D315}"/>
              </a:ext>
            </a:extLst>
          </p:cNvPr>
          <p:cNvSpPr/>
          <p:nvPr/>
        </p:nvSpPr>
        <p:spPr bwMode="white">
          <a:xfrm>
            <a:off x="9760844" y="484397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5FE4654-4B02-460E-9D36-26EC7A8D9AE5}"/>
              </a:ext>
            </a:extLst>
          </p:cNvPr>
          <p:cNvSpPr/>
          <p:nvPr/>
        </p:nvSpPr>
        <p:spPr bwMode="white">
          <a:xfrm>
            <a:off x="9404104" y="436879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B473492-A0F8-47F7-AC30-E08FBA7EC473}"/>
              </a:ext>
            </a:extLst>
          </p:cNvPr>
          <p:cNvSpPr/>
          <p:nvPr/>
        </p:nvSpPr>
        <p:spPr bwMode="white">
          <a:xfrm>
            <a:off x="9525916" y="418092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73AD2C4-336B-43F6-BA8A-23842FE53C68}"/>
              </a:ext>
            </a:extLst>
          </p:cNvPr>
          <p:cNvSpPr/>
          <p:nvPr/>
        </p:nvSpPr>
        <p:spPr bwMode="white">
          <a:xfrm>
            <a:off x="7894085" y="5060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92DA25B5-CB8A-4077-804A-6F0437322137}"/>
              </a:ext>
            </a:extLst>
          </p:cNvPr>
          <p:cNvGraphicFramePr>
            <a:graphicFrameLocks noGrp="1"/>
          </p:cNvGraphicFramePr>
          <p:nvPr/>
        </p:nvGraphicFramePr>
        <p:xfrm>
          <a:off x="1344078" y="2661814"/>
          <a:ext cx="340745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864">
                  <a:extLst>
                    <a:ext uri="{9D8B030D-6E8A-4147-A177-3AD203B41FA5}">
                      <a16:colId xmlns:a16="http://schemas.microsoft.com/office/drawing/2014/main" val="1865361122"/>
                    </a:ext>
                  </a:extLst>
                </a:gridCol>
                <a:gridCol w="851864">
                  <a:extLst>
                    <a:ext uri="{9D8B030D-6E8A-4147-A177-3AD203B41FA5}">
                      <a16:colId xmlns:a16="http://schemas.microsoft.com/office/drawing/2014/main" val="2456153731"/>
                    </a:ext>
                  </a:extLst>
                </a:gridCol>
                <a:gridCol w="851864">
                  <a:extLst>
                    <a:ext uri="{9D8B030D-6E8A-4147-A177-3AD203B41FA5}">
                      <a16:colId xmlns:a16="http://schemas.microsoft.com/office/drawing/2014/main" val="2691756404"/>
                    </a:ext>
                  </a:extLst>
                </a:gridCol>
                <a:gridCol w="851864">
                  <a:extLst>
                    <a:ext uri="{9D8B030D-6E8A-4147-A177-3AD203B41FA5}">
                      <a16:colId xmlns:a16="http://schemas.microsoft.com/office/drawing/2014/main" val="204546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색상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12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초록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281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초록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34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초록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722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49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빨강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90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빨강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66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빨강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70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082912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A21D48AA-7FD9-4865-96B9-C47A609CC01D}"/>
              </a:ext>
            </a:extLst>
          </p:cNvPr>
          <p:cNvSpPr txBox="1"/>
          <p:nvPr/>
        </p:nvSpPr>
        <p:spPr>
          <a:xfrm>
            <a:off x="1761820" y="2076089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주어진 데이터</a:t>
            </a:r>
            <a:r>
              <a:rPr lang="en-US" altLang="ko-KR" sz="1600" baseline="300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)</a:t>
            </a:r>
            <a:endParaRPr lang="ko-KR" altLang="en-US" sz="1600" baseline="30000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9913D07-86FA-4345-BB23-00A963C89847}"/>
              </a:ext>
            </a:extLst>
          </p:cNvPr>
          <p:cNvCxnSpPr>
            <a:cxnSpLocks/>
          </p:cNvCxnSpPr>
          <p:nvPr/>
        </p:nvCxnSpPr>
        <p:spPr>
          <a:xfrm>
            <a:off x="1577656" y="2493156"/>
            <a:ext cx="2960584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22D4066-CA8E-48A9-890E-F9E08154DAE6}"/>
              </a:ext>
            </a:extLst>
          </p:cNvPr>
          <p:cNvSpPr txBox="1"/>
          <p:nvPr/>
        </p:nvSpPr>
        <p:spPr>
          <a:xfrm>
            <a:off x="7578729" y="2076089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의사 결정 나무 알고리즘</a:t>
            </a:r>
            <a:endParaRPr lang="ko-KR" altLang="en-US" sz="1600" baseline="30000" dirty="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508D07C-9205-4F9A-B4E9-C43124F646CC}"/>
              </a:ext>
            </a:extLst>
          </p:cNvPr>
          <p:cNvCxnSpPr>
            <a:cxnSpLocks/>
          </p:cNvCxnSpPr>
          <p:nvPr/>
        </p:nvCxnSpPr>
        <p:spPr>
          <a:xfrm>
            <a:off x="7394565" y="2493156"/>
            <a:ext cx="2960584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6EDA575E-C2B6-48CB-AC69-15668C8A910E}"/>
              </a:ext>
            </a:extLst>
          </p:cNvPr>
          <p:cNvCxnSpPr>
            <a:cxnSpLocks/>
          </p:cNvCxnSpPr>
          <p:nvPr/>
        </p:nvCxnSpPr>
        <p:spPr>
          <a:xfrm flipV="1">
            <a:off x="7923113" y="2677071"/>
            <a:ext cx="1950151" cy="3107941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29240A-5652-40A9-B3E2-872327787837}"/>
              </a:ext>
            </a:extLst>
          </p:cNvPr>
          <p:cNvCxnSpPr>
            <a:stCxn id="85" idx="5"/>
          </p:cNvCxnSpPr>
          <p:nvPr/>
        </p:nvCxnSpPr>
        <p:spPr>
          <a:xfrm>
            <a:off x="8009156" y="5170197"/>
            <a:ext cx="178099" cy="109456"/>
          </a:xfrm>
          <a:prstGeom prst="line">
            <a:avLst/>
          </a:prstGeom>
          <a:noFill/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DF878D1E-CF7E-4B1F-9B4B-6CDA76E9D670}"/>
              </a:ext>
            </a:extLst>
          </p:cNvPr>
          <p:cNvCxnSpPr/>
          <p:nvPr/>
        </p:nvCxnSpPr>
        <p:spPr>
          <a:xfrm>
            <a:off x="8582465" y="4821856"/>
            <a:ext cx="178099" cy="109456"/>
          </a:xfrm>
          <a:prstGeom prst="line">
            <a:avLst/>
          </a:prstGeom>
          <a:noFill/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09981AD-1C29-49AB-B5C8-C44274D09E27}"/>
              </a:ext>
            </a:extLst>
          </p:cNvPr>
          <p:cNvSpPr txBox="1"/>
          <p:nvPr/>
        </p:nvSpPr>
        <p:spPr>
          <a:xfrm>
            <a:off x="6365992" y="400881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80924-8640-4061-8A75-085E98FA8B4B}"/>
              </a:ext>
            </a:extLst>
          </p:cNvPr>
          <p:cNvSpPr txBox="1"/>
          <p:nvPr/>
        </p:nvSpPr>
        <p:spPr>
          <a:xfrm>
            <a:off x="6942089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7FE5BA8-14E9-4AC6-9EE7-0A871384891A}"/>
              </a:ext>
            </a:extLst>
          </p:cNvPr>
          <p:cNvSpPr txBox="1"/>
          <p:nvPr/>
        </p:nvSpPr>
        <p:spPr>
          <a:xfrm>
            <a:off x="6899504" y="519982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F62E03-3005-4EB8-A47A-14851685E1C0}"/>
              </a:ext>
            </a:extLst>
          </p:cNvPr>
          <p:cNvSpPr txBox="1"/>
          <p:nvPr/>
        </p:nvSpPr>
        <p:spPr>
          <a:xfrm>
            <a:off x="6899504" y="469446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11FB94-7F65-4D06-95E3-15D822AAFF22}"/>
              </a:ext>
            </a:extLst>
          </p:cNvPr>
          <p:cNvSpPr txBox="1"/>
          <p:nvPr/>
        </p:nvSpPr>
        <p:spPr>
          <a:xfrm>
            <a:off x="6899504" y="418910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60FB88-5E26-444B-88C0-2F978CDFD7BB}"/>
              </a:ext>
            </a:extLst>
          </p:cNvPr>
          <p:cNvSpPr txBox="1"/>
          <p:nvPr/>
        </p:nvSpPr>
        <p:spPr>
          <a:xfrm>
            <a:off x="6899504" y="368374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CB4707A-CD1A-4F10-84D9-B6E330C11986}"/>
              </a:ext>
            </a:extLst>
          </p:cNvPr>
          <p:cNvSpPr txBox="1"/>
          <p:nvPr/>
        </p:nvSpPr>
        <p:spPr>
          <a:xfrm>
            <a:off x="6899504" y="317838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4F9E7B0-DC1C-43C7-860F-FD58BEAFD383}"/>
              </a:ext>
            </a:extLst>
          </p:cNvPr>
          <p:cNvSpPr txBox="1"/>
          <p:nvPr/>
        </p:nvSpPr>
        <p:spPr>
          <a:xfrm>
            <a:off x="6899504" y="26730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A51E6-3408-E515-2000-E7772D72003C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342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2" grpId="0" animBg="1"/>
      <p:bldP spid="83" grpId="0" animBg="1"/>
      <p:bldP spid="84" grpId="0" animBg="1"/>
      <p:bldP spid="8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ACA8F4-F91A-ADFE-A698-D27433AEBB9A}"/>
              </a:ext>
            </a:extLst>
          </p:cNvPr>
          <p:cNvSpPr/>
          <p:nvPr/>
        </p:nvSpPr>
        <p:spPr>
          <a:xfrm>
            <a:off x="8044398" y="5870160"/>
            <a:ext cx="384290" cy="3958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A0CB8B-5FEE-83F6-B1D0-2B79EA65CB13}"/>
              </a:ext>
            </a:extLst>
          </p:cNvPr>
          <p:cNvSpPr/>
          <p:nvPr/>
        </p:nvSpPr>
        <p:spPr>
          <a:xfrm>
            <a:off x="6392394" y="3769595"/>
            <a:ext cx="384290" cy="3958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(Decision Tree)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8ABF-7C6E-4CF2-B1E3-7808E4DB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의사</a:t>
            </a:r>
            <a:r>
              <a:rPr lang="en-US" altLang="ko-KR" dirty="0"/>
              <a:t> </a:t>
            </a:r>
            <a:r>
              <a:rPr lang="ko-KR" altLang="en-US" dirty="0"/>
              <a:t>결정 나무는 의사 결정 규칙을 나무 구조로 표현하는 알고리즘입니다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분류</a:t>
            </a:r>
            <a:r>
              <a:rPr lang="en-US" altLang="ko-KR" dirty="0"/>
              <a:t>(Classification)</a:t>
            </a:r>
            <a:r>
              <a:rPr lang="ko-KR" altLang="en-US" dirty="0"/>
              <a:t>을 예측하는 데 사용될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42</a:t>
            </a:fld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9C59DE-96D6-47D5-88B1-F5985533B094}"/>
              </a:ext>
            </a:extLst>
          </p:cNvPr>
          <p:cNvSpPr txBox="1"/>
          <p:nvPr/>
        </p:nvSpPr>
        <p:spPr>
          <a:xfrm>
            <a:off x="5901966" y="400881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DB58AB-2620-41CC-9029-4A85FBFC41AC}"/>
              </a:ext>
            </a:extLst>
          </p:cNvPr>
          <p:cNvSpPr txBox="1"/>
          <p:nvPr/>
        </p:nvSpPr>
        <p:spPr>
          <a:xfrm>
            <a:off x="8219703" y="616263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820BB2-5E34-4E67-B511-E678B4CA68C8}"/>
              </a:ext>
            </a:extLst>
          </p:cNvPr>
          <p:cNvSpPr/>
          <p:nvPr/>
        </p:nvSpPr>
        <p:spPr bwMode="white">
          <a:xfrm>
            <a:off x="6802603" y="2661814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34CC71-4D7C-4054-AF6F-A86529755806}"/>
              </a:ext>
            </a:extLst>
          </p:cNvPr>
          <p:cNvSpPr txBox="1"/>
          <p:nvPr/>
        </p:nvSpPr>
        <p:spPr>
          <a:xfrm>
            <a:off x="6478063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7A265A-42A1-4324-8C3B-D9230A39255D}"/>
              </a:ext>
            </a:extLst>
          </p:cNvPr>
          <p:cNvSpPr txBox="1"/>
          <p:nvPr/>
        </p:nvSpPr>
        <p:spPr>
          <a:xfrm>
            <a:off x="6998549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48396A-92B6-4241-AA6C-845E2DB6C27E}"/>
              </a:ext>
            </a:extLst>
          </p:cNvPr>
          <p:cNvSpPr txBox="1"/>
          <p:nvPr/>
        </p:nvSpPr>
        <p:spPr>
          <a:xfrm>
            <a:off x="7519035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CE3B64-01B2-4D5A-ABD5-B78B4CA799DA}"/>
              </a:ext>
            </a:extLst>
          </p:cNvPr>
          <p:cNvSpPr txBox="1"/>
          <p:nvPr/>
        </p:nvSpPr>
        <p:spPr>
          <a:xfrm>
            <a:off x="8039521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030CFD-A842-4F05-8C13-BF061D15B190}"/>
              </a:ext>
            </a:extLst>
          </p:cNvPr>
          <p:cNvSpPr txBox="1"/>
          <p:nvPr/>
        </p:nvSpPr>
        <p:spPr>
          <a:xfrm>
            <a:off x="8560007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DD5B60-1994-4284-A305-E479C427899C}"/>
              </a:ext>
            </a:extLst>
          </p:cNvPr>
          <p:cNvSpPr txBox="1"/>
          <p:nvPr/>
        </p:nvSpPr>
        <p:spPr>
          <a:xfrm>
            <a:off x="9080493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77ABB0-7A6F-49FF-9527-399C75BBF908}"/>
              </a:ext>
            </a:extLst>
          </p:cNvPr>
          <p:cNvSpPr txBox="1"/>
          <p:nvPr/>
        </p:nvSpPr>
        <p:spPr>
          <a:xfrm>
            <a:off x="9600979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2A002-355D-4556-9D05-48F14FFE10FE}"/>
              </a:ext>
            </a:extLst>
          </p:cNvPr>
          <p:cNvSpPr txBox="1"/>
          <p:nvPr/>
        </p:nvSpPr>
        <p:spPr>
          <a:xfrm>
            <a:off x="6435478" y="519982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11D5CD-9287-403B-9F09-9AFD46800CC7}"/>
              </a:ext>
            </a:extLst>
          </p:cNvPr>
          <p:cNvSpPr txBox="1"/>
          <p:nvPr/>
        </p:nvSpPr>
        <p:spPr>
          <a:xfrm>
            <a:off x="6435478" y="469446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F46F76-239B-44E0-BC7C-631E557405D1}"/>
              </a:ext>
            </a:extLst>
          </p:cNvPr>
          <p:cNvSpPr txBox="1"/>
          <p:nvPr/>
        </p:nvSpPr>
        <p:spPr>
          <a:xfrm>
            <a:off x="6435478" y="418910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5BC591-7D06-4819-ACBE-664447663716}"/>
              </a:ext>
            </a:extLst>
          </p:cNvPr>
          <p:cNvSpPr txBox="1"/>
          <p:nvPr/>
        </p:nvSpPr>
        <p:spPr>
          <a:xfrm>
            <a:off x="6435478" y="368374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57B829-BE29-454E-AA22-9ADA93ACB561}"/>
              </a:ext>
            </a:extLst>
          </p:cNvPr>
          <p:cNvSpPr txBox="1"/>
          <p:nvPr/>
        </p:nvSpPr>
        <p:spPr>
          <a:xfrm>
            <a:off x="6435478" y="317838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8FA57D-0215-4955-945A-C132069056AB}"/>
              </a:ext>
            </a:extLst>
          </p:cNvPr>
          <p:cNvSpPr txBox="1"/>
          <p:nvPr/>
        </p:nvSpPr>
        <p:spPr>
          <a:xfrm>
            <a:off x="6435478" y="26730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19EC7C5-CCFA-4A9C-BBC9-EE4764719EBA}"/>
              </a:ext>
            </a:extLst>
          </p:cNvPr>
          <p:cNvSpPr/>
          <p:nvPr/>
        </p:nvSpPr>
        <p:spPr bwMode="white">
          <a:xfrm>
            <a:off x="7114703" y="496375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131551-4F84-4CB5-B6A7-390B6FFDCBCC}"/>
              </a:ext>
            </a:extLst>
          </p:cNvPr>
          <p:cNvSpPr/>
          <p:nvPr/>
        </p:nvSpPr>
        <p:spPr bwMode="white">
          <a:xfrm>
            <a:off x="7816279" y="390989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914EA34-102D-4B88-A023-BF6D6595B0B2}"/>
              </a:ext>
            </a:extLst>
          </p:cNvPr>
          <p:cNvSpPr/>
          <p:nvPr/>
        </p:nvSpPr>
        <p:spPr bwMode="white">
          <a:xfrm>
            <a:off x="7788990" y="433116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AC20367-981D-47BE-BA17-50AC63D36942}"/>
              </a:ext>
            </a:extLst>
          </p:cNvPr>
          <p:cNvSpPr/>
          <p:nvPr/>
        </p:nvSpPr>
        <p:spPr bwMode="white">
          <a:xfrm>
            <a:off x="7338620" y="474771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3E3FAFB-6B78-4CD6-8B4C-DE324F502679}"/>
              </a:ext>
            </a:extLst>
          </p:cNvPr>
          <p:cNvSpPr/>
          <p:nvPr/>
        </p:nvSpPr>
        <p:spPr bwMode="white">
          <a:xfrm>
            <a:off x="7723229" y="355283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5B4FFD0-58F4-4A4C-98B1-A1A18BA01854}"/>
              </a:ext>
            </a:extLst>
          </p:cNvPr>
          <p:cNvSpPr/>
          <p:nvPr/>
        </p:nvSpPr>
        <p:spPr bwMode="white">
          <a:xfrm>
            <a:off x="7661272" y="326778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A9DD5C9-7CFB-4ED5-9562-42F530FD2F8E}"/>
              </a:ext>
            </a:extLst>
          </p:cNvPr>
          <p:cNvSpPr/>
          <p:nvPr/>
        </p:nvSpPr>
        <p:spPr bwMode="white">
          <a:xfrm>
            <a:off x="8523538" y="286291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2F5AABD-84A3-48DC-8FEE-C177C7108378}"/>
              </a:ext>
            </a:extLst>
          </p:cNvPr>
          <p:cNvSpPr/>
          <p:nvPr/>
        </p:nvSpPr>
        <p:spPr bwMode="white">
          <a:xfrm>
            <a:off x="8032108" y="34032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E78E429-C166-4134-AD1D-52594179F22A}"/>
              </a:ext>
            </a:extLst>
          </p:cNvPr>
          <p:cNvSpPr/>
          <p:nvPr/>
        </p:nvSpPr>
        <p:spPr bwMode="white">
          <a:xfrm>
            <a:off x="7964701" y="370645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1E927F5-32CC-4406-8A97-08D40C32F971}"/>
              </a:ext>
            </a:extLst>
          </p:cNvPr>
          <p:cNvSpPr/>
          <p:nvPr/>
        </p:nvSpPr>
        <p:spPr bwMode="white">
          <a:xfrm>
            <a:off x="8303732" y="490818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FC5AE4E-43E9-408A-B28A-7A913AA68CEC}"/>
              </a:ext>
            </a:extLst>
          </p:cNvPr>
          <p:cNvSpPr/>
          <p:nvPr/>
        </p:nvSpPr>
        <p:spPr bwMode="white">
          <a:xfrm>
            <a:off x="8456132" y="506058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429C313-C666-407A-8B54-77827AA63308}"/>
              </a:ext>
            </a:extLst>
          </p:cNvPr>
          <p:cNvSpPr/>
          <p:nvPr/>
        </p:nvSpPr>
        <p:spPr bwMode="white">
          <a:xfrm>
            <a:off x="8679807" y="479964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D38195-8316-4704-BD24-DC584D13D223}"/>
              </a:ext>
            </a:extLst>
          </p:cNvPr>
          <p:cNvSpPr/>
          <p:nvPr/>
        </p:nvSpPr>
        <p:spPr bwMode="white">
          <a:xfrm>
            <a:off x="9080493" y="474771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AB2F0C4-36B9-4354-88C9-CEF47C3394CE}"/>
              </a:ext>
            </a:extLst>
          </p:cNvPr>
          <p:cNvSpPr/>
          <p:nvPr/>
        </p:nvSpPr>
        <p:spPr bwMode="white">
          <a:xfrm>
            <a:off x="9380210" y="435843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AD41ADA-8FFE-438C-A9AE-4E2C29507056}"/>
              </a:ext>
            </a:extLst>
          </p:cNvPr>
          <p:cNvSpPr/>
          <p:nvPr/>
        </p:nvSpPr>
        <p:spPr bwMode="white">
          <a:xfrm>
            <a:off x="9717134" y="446512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34CD94E-4E9B-4402-9E1A-CB6B1AA1D315}"/>
              </a:ext>
            </a:extLst>
          </p:cNvPr>
          <p:cNvSpPr/>
          <p:nvPr/>
        </p:nvSpPr>
        <p:spPr bwMode="white">
          <a:xfrm>
            <a:off x="9296818" y="484397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5FE4654-4B02-460E-9D36-26EC7A8D9AE5}"/>
              </a:ext>
            </a:extLst>
          </p:cNvPr>
          <p:cNvSpPr/>
          <p:nvPr/>
        </p:nvSpPr>
        <p:spPr bwMode="white">
          <a:xfrm>
            <a:off x="8940078" y="436879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B473492-A0F8-47F7-AC30-E08FBA7EC473}"/>
              </a:ext>
            </a:extLst>
          </p:cNvPr>
          <p:cNvSpPr/>
          <p:nvPr/>
        </p:nvSpPr>
        <p:spPr bwMode="white">
          <a:xfrm>
            <a:off x="9061890" y="418092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73AD2C4-336B-43F6-BA8A-23842FE53C68}"/>
              </a:ext>
            </a:extLst>
          </p:cNvPr>
          <p:cNvSpPr/>
          <p:nvPr/>
        </p:nvSpPr>
        <p:spPr bwMode="white">
          <a:xfrm>
            <a:off x="7430059" y="5060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92DA25B5-CB8A-4077-804A-6F0437322137}"/>
              </a:ext>
            </a:extLst>
          </p:cNvPr>
          <p:cNvGraphicFramePr>
            <a:graphicFrameLocks noGrp="1"/>
          </p:cNvGraphicFramePr>
          <p:nvPr/>
        </p:nvGraphicFramePr>
        <p:xfrm>
          <a:off x="1344078" y="2661814"/>
          <a:ext cx="340745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864">
                  <a:extLst>
                    <a:ext uri="{9D8B030D-6E8A-4147-A177-3AD203B41FA5}">
                      <a16:colId xmlns:a16="http://schemas.microsoft.com/office/drawing/2014/main" val="1865361122"/>
                    </a:ext>
                  </a:extLst>
                </a:gridCol>
                <a:gridCol w="851864">
                  <a:extLst>
                    <a:ext uri="{9D8B030D-6E8A-4147-A177-3AD203B41FA5}">
                      <a16:colId xmlns:a16="http://schemas.microsoft.com/office/drawing/2014/main" val="2456153731"/>
                    </a:ext>
                  </a:extLst>
                </a:gridCol>
                <a:gridCol w="851864">
                  <a:extLst>
                    <a:ext uri="{9D8B030D-6E8A-4147-A177-3AD203B41FA5}">
                      <a16:colId xmlns:a16="http://schemas.microsoft.com/office/drawing/2014/main" val="2691756404"/>
                    </a:ext>
                  </a:extLst>
                </a:gridCol>
                <a:gridCol w="851864">
                  <a:extLst>
                    <a:ext uri="{9D8B030D-6E8A-4147-A177-3AD203B41FA5}">
                      <a16:colId xmlns:a16="http://schemas.microsoft.com/office/drawing/2014/main" val="204546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색상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12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초록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281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초록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34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초록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722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49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빨강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90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빨강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66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빨강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70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082912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A21D48AA-7FD9-4865-96B9-C47A609CC01D}"/>
              </a:ext>
            </a:extLst>
          </p:cNvPr>
          <p:cNvSpPr txBox="1"/>
          <p:nvPr/>
        </p:nvSpPr>
        <p:spPr>
          <a:xfrm>
            <a:off x="1761820" y="2076089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주어진 데이터</a:t>
            </a:r>
            <a:r>
              <a:rPr lang="en-US" altLang="ko-KR" sz="1600" baseline="300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)</a:t>
            </a:r>
            <a:endParaRPr lang="ko-KR" altLang="en-US" sz="1600" baseline="30000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9913D07-86FA-4345-BB23-00A963C89847}"/>
              </a:ext>
            </a:extLst>
          </p:cNvPr>
          <p:cNvCxnSpPr>
            <a:cxnSpLocks/>
          </p:cNvCxnSpPr>
          <p:nvPr/>
        </p:nvCxnSpPr>
        <p:spPr>
          <a:xfrm>
            <a:off x="1577656" y="2493156"/>
            <a:ext cx="2960584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22D4066-CA8E-48A9-890E-F9E08154DAE6}"/>
              </a:ext>
            </a:extLst>
          </p:cNvPr>
          <p:cNvSpPr txBox="1"/>
          <p:nvPr/>
        </p:nvSpPr>
        <p:spPr>
          <a:xfrm>
            <a:off x="7114703" y="2076089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의사 결정 나무 알고리즘</a:t>
            </a:r>
            <a:endParaRPr lang="ko-KR" altLang="en-US" sz="1600" baseline="30000" dirty="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508D07C-9205-4F9A-B4E9-C43124F646CC}"/>
              </a:ext>
            </a:extLst>
          </p:cNvPr>
          <p:cNvCxnSpPr>
            <a:cxnSpLocks/>
          </p:cNvCxnSpPr>
          <p:nvPr/>
        </p:nvCxnSpPr>
        <p:spPr>
          <a:xfrm>
            <a:off x="6930539" y="2493156"/>
            <a:ext cx="2960584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9DCC60-EF95-4D93-9CF9-8A359BA9BBE3}"/>
              </a:ext>
            </a:extLst>
          </p:cNvPr>
          <p:cNvSpPr/>
          <p:nvPr/>
        </p:nvSpPr>
        <p:spPr bwMode="white">
          <a:xfrm>
            <a:off x="2032000" y="2583543"/>
            <a:ext cx="2002971" cy="5482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16760E-5531-46E4-A2F4-B0FCF2EBC7F1}"/>
              </a:ext>
            </a:extLst>
          </p:cNvPr>
          <p:cNvSpPr txBox="1"/>
          <p:nvPr/>
        </p:nvSpPr>
        <p:spPr>
          <a:xfrm>
            <a:off x="9550111" y="3453589"/>
            <a:ext cx="374558" cy="432000"/>
          </a:xfrm>
          <a:prstGeom prst="rect">
            <a:avLst/>
          </a:prstGeom>
          <a:noFill/>
          <a:ln>
            <a:noFill/>
          </a:ln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F1859B-383D-401B-9CD4-02AD343A9804}"/>
              </a:ext>
            </a:extLst>
          </p:cNvPr>
          <p:cNvSpPr txBox="1"/>
          <p:nvPr/>
        </p:nvSpPr>
        <p:spPr>
          <a:xfrm>
            <a:off x="8223083" y="5273620"/>
            <a:ext cx="374558" cy="476912"/>
          </a:xfrm>
          <a:prstGeom prst="rect">
            <a:avLst/>
          </a:prstGeom>
          <a:noFill/>
          <a:ln>
            <a:noFill/>
          </a:ln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11F0101-629D-4997-A673-A89F652151D7}"/>
              </a:ext>
            </a:extLst>
          </p:cNvPr>
          <p:cNvSpPr/>
          <p:nvPr/>
        </p:nvSpPr>
        <p:spPr bwMode="white">
          <a:xfrm>
            <a:off x="8318246" y="292423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A4F1E81-8AD1-494A-AAEA-58EC22EC1110}"/>
              </a:ext>
            </a:extLst>
          </p:cNvPr>
          <p:cNvCxnSpPr>
            <a:endCxn id="41" idx="0"/>
          </p:cNvCxnSpPr>
          <p:nvPr/>
        </p:nvCxnSpPr>
        <p:spPr>
          <a:xfrm>
            <a:off x="8219703" y="2661814"/>
            <a:ext cx="0" cy="312319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4D97714-E4B4-4748-B2F6-8FFDDF3E4D1A}"/>
              </a:ext>
            </a:extLst>
          </p:cNvPr>
          <p:cNvCxnSpPr/>
          <p:nvPr/>
        </p:nvCxnSpPr>
        <p:spPr>
          <a:xfrm>
            <a:off x="8221843" y="3944839"/>
            <a:ext cx="170609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0953E6E6-3753-4108-B1B9-6971A4527AEA}"/>
              </a:ext>
            </a:extLst>
          </p:cNvPr>
          <p:cNvSpPr/>
          <p:nvPr/>
        </p:nvSpPr>
        <p:spPr bwMode="white">
          <a:xfrm>
            <a:off x="7962877" y="310581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2F412CEB-6EF0-4B6C-BFD0-2DA6174C14E4}"/>
              </a:ext>
            </a:extLst>
          </p:cNvPr>
          <p:cNvSpPr/>
          <p:nvPr/>
        </p:nvSpPr>
        <p:spPr bwMode="white">
          <a:xfrm>
            <a:off x="9409238" y="465153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99992-AB9B-B89A-3183-B47C82504AF8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83099-66AA-C5CD-4498-D856F13BDC36}"/>
              </a:ext>
            </a:extLst>
          </p:cNvPr>
          <p:cNvSpPr txBox="1"/>
          <p:nvPr/>
        </p:nvSpPr>
        <p:spPr>
          <a:xfrm>
            <a:off x="10467116" y="3617047"/>
            <a:ext cx="1519461" cy="7079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b="1" dirty="0"/>
              <a:t>수평선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수직선 </a:t>
            </a:r>
            <a:r>
              <a:rPr lang="en-US" altLang="ko-KR" sz="1400" b="1" dirty="0"/>
              <a:t>:</a:t>
            </a:r>
          </a:p>
          <a:p>
            <a:r>
              <a:rPr lang="ko-KR" altLang="en-US" sz="1400" dirty="0"/>
              <a:t>의사결정을 </a:t>
            </a:r>
            <a:br>
              <a:rPr lang="en-US" altLang="ko-KR" sz="1400" dirty="0"/>
            </a:br>
            <a:r>
              <a:rPr lang="ko-KR" altLang="en-US" sz="1400" dirty="0"/>
              <a:t>위한 질문</a:t>
            </a:r>
            <a:endParaRPr lang="ko-KR" altLang="en-US" sz="1400" baseline="30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17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0" grpId="0"/>
      <p:bldP spid="6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67630D6-6A28-462B-9EA3-94C6683E2586}"/>
              </a:ext>
            </a:extLst>
          </p:cNvPr>
          <p:cNvCxnSpPr/>
          <p:nvPr/>
        </p:nvCxnSpPr>
        <p:spPr>
          <a:xfrm>
            <a:off x="8683729" y="2661814"/>
            <a:ext cx="0" cy="312319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(Decision Tree)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8ABF-7C6E-4CF2-B1E3-7808E4DB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의사</a:t>
            </a:r>
            <a:r>
              <a:rPr lang="en-US" altLang="ko-KR" dirty="0"/>
              <a:t> </a:t>
            </a:r>
            <a:r>
              <a:rPr lang="ko-KR" altLang="en-US" dirty="0"/>
              <a:t>결정 나무는 데이터를 가장 잘 분류할 수 있는 테스트</a:t>
            </a:r>
            <a:r>
              <a:rPr lang="en-US" altLang="ko-KR" dirty="0"/>
              <a:t>(=</a:t>
            </a:r>
            <a:r>
              <a:rPr lang="ko-KR" altLang="en-US" dirty="0"/>
              <a:t>질문</a:t>
            </a:r>
            <a:r>
              <a:rPr lang="en-US" altLang="ko-KR" dirty="0"/>
              <a:t>)</a:t>
            </a:r>
            <a:r>
              <a:rPr lang="ko-KR" altLang="en-US" dirty="0"/>
              <a:t>을 이어가며 답을 찾아가는 방식입니다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새로운 데이터가 입력되면 결정 나무 규칙에 의해 분류를 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43</a:t>
            </a:fld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DB58AB-2620-41CC-9029-4A85FBFC41AC}"/>
              </a:ext>
            </a:extLst>
          </p:cNvPr>
          <p:cNvSpPr txBox="1"/>
          <p:nvPr/>
        </p:nvSpPr>
        <p:spPr>
          <a:xfrm>
            <a:off x="8683729" y="616263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820BB2-5E34-4E67-B511-E678B4CA68C8}"/>
              </a:ext>
            </a:extLst>
          </p:cNvPr>
          <p:cNvSpPr/>
          <p:nvPr/>
        </p:nvSpPr>
        <p:spPr bwMode="white">
          <a:xfrm>
            <a:off x="7266629" y="2661814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7A265A-42A1-4324-8C3B-D9230A39255D}"/>
              </a:ext>
            </a:extLst>
          </p:cNvPr>
          <p:cNvSpPr txBox="1"/>
          <p:nvPr/>
        </p:nvSpPr>
        <p:spPr>
          <a:xfrm>
            <a:off x="7462575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48396A-92B6-4241-AA6C-845E2DB6C27E}"/>
              </a:ext>
            </a:extLst>
          </p:cNvPr>
          <p:cNvSpPr txBox="1"/>
          <p:nvPr/>
        </p:nvSpPr>
        <p:spPr>
          <a:xfrm>
            <a:off x="7983061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CE3B64-01B2-4D5A-ABD5-B78B4CA799DA}"/>
              </a:ext>
            </a:extLst>
          </p:cNvPr>
          <p:cNvSpPr txBox="1"/>
          <p:nvPr/>
        </p:nvSpPr>
        <p:spPr>
          <a:xfrm>
            <a:off x="8503547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030CFD-A842-4F05-8C13-BF061D15B190}"/>
              </a:ext>
            </a:extLst>
          </p:cNvPr>
          <p:cNvSpPr txBox="1"/>
          <p:nvPr/>
        </p:nvSpPr>
        <p:spPr>
          <a:xfrm>
            <a:off x="9024033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DD5B60-1994-4284-A305-E479C427899C}"/>
              </a:ext>
            </a:extLst>
          </p:cNvPr>
          <p:cNvSpPr txBox="1"/>
          <p:nvPr/>
        </p:nvSpPr>
        <p:spPr>
          <a:xfrm>
            <a:off x="9544519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77ABB0-7A6F-49FF-9527-399C75BBF908}"/>
              </a:ext>
            </a:extLst>
          </p:cNvPr>
          <p:cNvSpPr txBox="1"/>
          <p:nvPr/>
        </p:nvSpPr>
        <p:spPr>
          <a:xfrm>
            <a:off x="10065005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19EC7C5-CCFA-4A9C-BBC9-EE4764719EBA}"/>
              </a:ext>
            </a:extLst>
          </p:cNvPr>
          <p:cNvSpPr/>
          <p:nvPr/>
        </p:nvSpPr>
        <p:spPr bwMode="white">
          <a:xfrm>
            <a:off x="7578729" y="496375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131551-4F84-4CB5-B6A7-390B6FFDCBCC}"/>
              </a:ext>
            </a:extLst>
          </p:cNvPr>
          <p:cNvSpPr/>
          <p:nvPr/>
        </p:nvSpPr>
        <p:spPr bwMode="white">
          <a:xfrm>
            <a:off x="8280305" y="390989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914EA34-102D-4B88-A023-BF6D6595B0B2}"/>
              </a:ext>
            </a:extLst>
          </p:cNvPr>
          <p:cNvSpPr/>
          <p:nvPr/>
        </p:nvSpPr>
        <p:spPr bwMode="white">
          <a:xfrm>
            <a:off x="8253016" y="433116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AC20367-981D-47BE-BA17-50AC63D36942}"/>
              </a:ext>
            </a:extLst>
          </p:cNvPr>
          <p:cNvSpPr/>
          <p:nvPr/>
        </p:nvSpPr>
        <p:spPr bwMode="white">
          <a:xfrm>
            <a:off x="7802646" y="474771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3E3FAFB-6B78-4CD6-8B4C-DE324F502679}"/>
              </a:ext>
            </a:extLst>
          </p:cNvPr>
          <p:cNvSpPr/>
          <p:nvPr/>
        </p:nvSpPr>
        <p:spPr bwMode="white">
          <a:xfrm>
            <a:off x="8187255" y="355283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5B4FFD0-58F4-4A4C-98B1-A1A18BA01854}"/>
              </a:ext>
            </a:extLst>
          </p:cNvPr>
          <p:cNvSpPr/>
          <p:nvPr/>
        </p:nvSpPr>
        <p:spPr bwMode="white">
          <a:xfrm>
            <a:off x="8125298" y="326778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A9DD5C9-7CFB-4ED5-9562-42F530FD2F8E}"/>
              </a:ext>
            </a:extLst>
          </p:cNvPr>
          <p:cNvSpPr/>
          <p:nvPr/>
        </p:nvSpPr>
        <p:spPr bwMode="white">
          <a:xfrm>
            <a:off x="8987564" y="286291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2F5AABD-84A3-48DC-8FEE-C177C7108378}"/>
              </a:ext>
            </a:extLst>
          </p:cNvPr>
          <p:cNvSpPr/>
          <p:nvPr/>
        </p:nvSpPr>
        <p:spPr bwMode="white">
          <a:xfrm>
            <a:off x="8496134" y="34032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E78E429-C166-4134-AD1D-52594179F22A}"/>
              </a:ext>
            </a:extLst>
          </p:cNvPr>
          <p:cNvSpPr/>
          <p:nvPr/>
        </p:nvSpPr>
        <p:spPr bwMode="white">
          <a:xfrm>
            <a:off x="8428727" y="370645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1E927F5-32CC-4406-8A97-08D40C32F971}"/>
              </a:ext>
            </a:extLst>
          </p:cNvPr>
          <p:cNvSpPr/>
          <p:nvPr/>
        </p:nvSpPr>
        <p:spPr bwMode="white">
          <a:xfrm>
            <a:off x="8767758" y="490818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FC5AE4E-43E9-408A-B28A-7A913AA68CEC}"/>
              </a:ext>
            </a:extLst>
          </p:cNvPr>
          <p:cNvSpPr/>
          <p:nvPr/>
        </p:nvSpPr>
        <p:spPr bwMode="white">
          <a:xfrm>
            <a:off x="8920158" y="506058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429C313-C666-407A-8B54-77827AA63308}"/>
              </a:ext>
            </a:extLst>
          </p:cNvPr>
          <p:cNvSpPr/>
          <p:nvPr/>
        </p:nvSpPr>
        <p:spPr bwMode="white">
          <a:xfrm>
            <a:off x="9143833" y="479964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D38195-8316-4704-BD24-DC584D13D223}"/>
              </a:ext>
            </a:extLst>
          </p:cNvPr>
          <p:cNvSpPr/>
          <p:nvPr/>
        </p:nvSpPr>
        <p:spPr bwMode="white">
          <a:xfrm>
            <a:off x="9544519" y="474771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AB2F0C4-36B9-4354-88C9-CEF47C3394CE}"/>
              </a:ext>
            </a:extLst>
          </p:cNvPr>
          <p:cNvSpPr/>
          <p:nvPr/>
        </p:nvSpPr>
        <p:spPr bwMode="white">
          <a:xfrm>
            <a:off x="9844236" y="435843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AD41ADA-8FFE-438C-A9AE-4E2C29507056}"/>
              </a:ext>
            </a:extLst>
          </p:cNvPr>
          <p:cNvSpPr/>
          <p:nvPr/>
        </p:nvSpPr>
        <p:spPr bwMode="white">
          <a:xfrm>
            <a:off x="10181160" y="446512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34CD94E-4E9B-4402-9E1A-CB6B1AA1D315}"/>
              </a:ext>
            </a:extLst>
          </p:cNvPr>
          <p:cNvSpPr/>
          <p:nvPr/>
        </p:nvSpPr>
        <p:spPr bwMode="white">
          <a:xfrm>
            <a:off x="9760844" y="484397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5FE4654-4B02-460E-9D36-26EC7A8D9AE5}"/>
              </a:ext>
            </a:extLst>
          </p:cNvPr>
          <p:cNvSpPr/>
          <p:nvPr/>
        </p:nvSpPr>
        <p:spPr bwMode="white">
          <a:xfrm>
            <a:off x="9404104" y="436879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B473492-A0F8-47F7-AC30-E08FBA7EC473}"/>
              </a:ext>
            </a:extLst>
          </p:cNvPr>
          <p:cNvSpPr/>
          <p:nvPr/>
        </p:nvSpPr>
        <p:spPr bwMode="white">
          <a:xfrm>
            <a:off x="9525916" y="418092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73AD2C4-336B-43F6-BA8A-23842FE53C68}"/>
              </a:ext>
            </a:extLst>
          </p:cNvPr>
          <p:cNvSpPr/>
          <p:nvPr/>
        </p:nvSpPr>
        <p:spPr bwMode="white">
          <a:xfrm>
            <a:off x="7894085" y="5060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22D4066-CA8E-48A9-890E-F9E08154DAE6}"/>
              </a:ext>
            </a:extLst>
          </p:cNvPr>
          <p:cNvSpPr txBox="1"/>
          <p:nvPr/>
        </p:nvSpPr>
        <p:spPr>
          <a:xfrm>
            <a:off x="7578729" y="2076089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의사 결정 나무 알고리즘</a:t>
            </a:r>
            <a:endParaRPr lang="ko-KR" altLang="en-US" sz="1600" baseline="30000" dirty="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508D07C-9205-4F9A-B4E9-C43124F646CC}"/>
              </a:ext>
            </a:extLst>
          </p:cNvPr>
          <p:cNvCxnSpPr>
            <a:cxnSpLocks/>
          </p:cNvCxnSpPr>
          <p:nvPr/>
        </p:nvCxnSpPr>
        <p:spPr>
          <a:xfrm>
            <a:off x="7394565" y="2493156"/>
            <a:ext cx="2960584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ED45CF-7266-4B0B-B0AD-A63A2B956F67}"/>
              </a:ext>
            </a:extLst>
          </p:cNvPr>
          <p:cNvSpPr/>
          <p:nvPr/>
        </p:nvSpPr>
        <p:spPr bwMode="white">
          <a:xfrm>
            <a:off x="2327307" y="2523599"/>
            <a:ext cx="1158823" cy="6240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x &lt;= 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B5F0E6-949E-4FC8-892F-1F02C5D6E60D}"/>
              </a:ext>
            </a:extLst>
          </p:cNvPr>
          <p:cNvSpPr/>
          <p:nvPr/>
        </p:nvSpPr>
        <p:spPr bwMode="white">
          <a:xfrm>
            <a:off x="3524736" y="3933116"/>
            <a:ext cx="1158823" cy="6240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y &gt;= 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E170AD5-07BD-4921-B094-2D488A091C5D}"/>
              </a:ext>
            </a:extLst>
          </p:cNvPr>
          <p:cNvSpPr/>
          <p:nvPr/>
        </p:nvSpPr>
        <p:spPr bwMode="white">
          <a:xfrm>
            <a:off x="1369100" y="3941988"/>
            <a:ext cx="808234" cy="624042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초록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2ED5C80A-3B88-49A5-963F-DA5CFEE9AC06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rot="5400000">
            <a:off x="1942795" y="2978063"/>
            <a:ext cx="794347" cy="113350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87870FA1-58B7-4CAE-88DD-C70667983E9C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rot="16200000" flipH="1">
            <a:off x="3112696" y="2941663"/>
            <a:ext cx="785475" cy="119742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33E1524-178B-41AB-976D-873670E1F939}"/>
              </a:ext>
            </a:extLst>
          </p:cNvPr>
          <p:cNvSpPr txBox="1"/>
          <p:nvPr/>
        </p:nvSpPr>
        <p:spPr>
          <a:xfrm>
            <a:off x="1782291" y="3066146"/>
            <a:ext cx="285656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Y</a:t>
            </a:r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A8E8B66-3844-4E6F-B80E-1B885DFC4E59}"/>
              </a:ext>
            </a:extLst>
          </p:cNvPr>
          <p:cNvSpPr txBox="1"/>
          <p:nvPr/>
        </p:nvSpPr>
        <p:spPr>
          <a:xfrm>
            <a:off x="3712195" y="3066145"/>
            <a:ext cx="32252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B287241-95E3-48C5-8A6B-8D46DF0FC0C5}"/>
              </a:ext>
            </a:extLst>
          </p:cNvPr>
          <p:cNvSpPr/>
          <p:nvPr/>
        </p:nvSpPr>
        <p:spPr bwMode="white">
          <a:xfrm>
            <a:off x="3125315" y="5235251"/>
            <a:ext cx="808234" cy="624042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초록</a:t>
            </a: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2033DC5-4B47-48FC-B1CA-865167CCFA91}"/>
              </a:ext>
            </a:extLst>
          </p:cNvPr>
          <p:cNvSpPr/>
          <p:nvPr/>
        </p:nvSpPr>
        <p:spPr bwMode="white">
          <a:xfrm>
            <a:off x="4350514" y="5235251"/>
            <a:ext cx="808234" cy="624042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빨강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36F4BC-797A-4DDC-8A84-DCF6CC7E8A34}"/>
              </a:ext>
            </a:extLst>
          </p:cNvPr>
          <p:cNvSpPr txBox="1"/>
          <p:nvPr/>
        </p:nvSpPr>
        <p:spPr>
          <a:xfrm>
            <a:off x="3109399" y="4511438"/>
            <a:ext cx="543739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Y</a:t>
            </a:r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95DDEA2-B824-4E57-9D4A-471BEF2D7A95}"/>
              </a:ext>
            </a:extLst>
          </p:cNvPr>
          <p:cNvSpPr txBox="1"/>
          <p:nvPr/>
        </p:nvSpPr>
        <p:spPr>
          <a:xfrm>
            <a:off x="4782597" y="4511438"/>
            <a:ext cx="32252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N</a:t>
            </a:r>
            <a:endParaRPr lang="ko-KR" altLang="en-US" sz="1400" dirty="0"/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A29BE3A3-8E63-4F84-B3E6-F1256FDBEF3C}"/>
              </a:ext>
            </a:extLst>
          </p:cNvPr>
          <p:cNvCxnSpPr>
            <a:cxnSpLocks/>
            <a:stCxn id="58" idx="2"/>
            <a:endCxn id="92" idx="0"/>
          </p:cNvCxnSpPr>
          <p:nvPr/>
        </p:nvCxnSpPr>
        <p:spPr>
          <a:xfrm rot="5400000">
            <a:off x="3477744" y="4608846"/>
            <a:ext cx="678093" cy="57471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8BD9862B-E50F-4277-B859-94892114E383}"/>
              </a:ext>
            </a:extLst>
          </p:cNvPr>
          <p:cNvCxnSpPr>
            <a:cxnSpLocks/>
            <a:stCxn id="58" idx="2"/>
            <a:endCxn id="93" idx="0"/>
          </p:cNvCxnSpPr>
          <p:nvPr/>
        </p:nvCxnSpPr>
        <p:spPr>
          <a:xfrm rot="16200000" flipH="1">
            <a:off x="4090343" y="4570962"/>
            <a:ext cx="678093" cy="65048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6C2ECCBD-6D4E-4433-B90F-487168D93C1F}"/>
              </a:ext>
            </a:extLst>
          </p:cNvPr>
          <p:cNvSpPr/>
          <p:nvPr/>
        </p:nvSpPr>
        <p:spPr bwMode="white">
          <a:xfrm>
            <a:off x="8934324" y="4299685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A909D48-FAD2-4286-B0A9-156C08776278}"/>
              </a:ext>
            </a:extLst>
          </p:cNvPr>
          <p:cNvSpPr txBox="1"/>
          <p:nvPr/>
        </p:nvSpPr>
        <p:spPr>
          <a:xfrm>
            <a:off x="10014137" y="3317109"/>
            <a:ext cx="374558" cy="432000"/>
          </a:xfrm>
          <a:prstGeom prst="rect">
            <a:avLst/>
          </a:prstGeom>
          <a:noFill/>
          <a:ln>
            <a:noFill/>
          </a:ln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5FE03EC-BF8F-4AFF-9B53-A92D615BF063}"/>
              </a:ext>
            </a:extLst>
          </p:cNvPr>
          <p:cNvSpPr txBox="1"/>
          <p:nvPr/>
        </p:nvSpPr>
        <p:spPr>
          <a:xfrm>
            <a:off x="8687109" y="5273620"/>
            <a:ext cx="374558" cy="476912"/>
          </a:xfrm>
          <a:prstGeom prst="rect">
            <a:avLst/>
          </a:prstGeom>
          <a:noFill/>
          <a:ln>
            <a:noFill/>
          </a:ln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D811C18-58C6-4B5C-9D30-741199834658}"/>
              </a:ext>
            </a:extLst>
          </p:cNvPr>
          <p:cNvCxnSpPr/>
          <p:nvPr/>
        </p:nvCxnSpPr>
        <p:spPr>
          <a:xfrm>
            <a:off x="8685869" y="3876599"/>
            <a:ext cx="170609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4AA255D9-9370-40FD-977A-2EAE6DFC5BA8}"/>
              </a:ext>
            </a:extLst>
          </p:cNvPr>
          <p:cNvSpPr/>
          <p:nvPr/>
        </p:nvSpPr>
        <p:spPr bwMode="white">
          <a:xfrm>
            <a:off x="8782272" y="292423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8E1B13D-5462-4095-934E-D6337E3E18AF}"/>
              </a:ext>
            </a:extLst>
          </p:cNvPr>
          <p:cNvSpPr/>
          <p:nvPr/>
        </p:nvSpPr>
        <p:spPr bwMode="white">
          <a:xfrm>
            <a:off x="8426903" y="310581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F77BF8-D70E-43DE-A1BE-64F922E179C0}"/>
              </a:ext>
            </a:extLst>
          </p:cNvPr>
          <p:cNvSpPr txBox="1"/>
          <p:nvPr/>
        </p:nvSpPr>
        <p:spPr>
          <a:xfrm>
            <a:off x="6365992" y="400881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895D9F-6395-43B7-91FD-7602AD7EFABD}"/>
              </a:ext>
            </a:extLst>
          </p:cNvPr>
          <p:cNvSpPr txBox="1"/>
          <p:nvPr/>
        </p:nvSpPr>
        <p:spPr>
          <a:xfrm>
            <a:off x="6942089" y="578501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F58C009-989B-4885-9B86-6D136A18A4ED}"/>
              </a:ext>
            </a:extLst>
          </p:cNvPr>
          <p:cNvSpPr txBox="1"/>
          <p:nvPr/>
        </p:nvSpPr>
        <p:spPr>
          <a:xfrm>
            <a:off x="6899504" y="519982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D632683-E842-477E-A2B7-1598064267B5}"/>
              </a:ext>
            </a:extLst>
          </p:cNvPr>
          <p:cNvSpPr txBox="1"/>
          <p:nvPr/>
        </p:nvSpPr>
        <p:spPr>
          <a:xfrm>
            <a:off x="6899504" y="469446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75383C2-4255-4CF1-8106-89EA3EF9A24E}"/>
              </a:ext>
            </a:extLst>
          </p:cNvPr>
          <p:cNvSpPr txBox="1"/>
          <p:nvPr/>
        </p:nvSpPr>
        <p:spPr>
          <a:xfrm>
            <a:off x="6899504" y="418910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88B28B-D2C9-411E-B6EE-52CCB5754E20}"/>
              </a:ext>
            </a:extLst>
          </p:cNvPr>
          <p:cNvSpPr txBox="1"/>
          <p:nvPr/>
        </p:nvSpPr>
        <p:spPr>
          <a:xfrm>
            <a:off x="6899504" y="368374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A7EFAE7-A3BF-4CC2-85A6-4EAB45A1095B}"/>
              </a:ext>
            </a:extLst>
          </p:cNvPr>
          <p:cNvSpPr txBox="1"/>
          <p:nvPr/>
        </p:nvSpPr>
        <p:spPr>
          <a:xfrm>
            <a:off x="6899504" y="317838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2BABDE7-9CCC-4E7F-B9DE-00FEA1E1D850}"/>
              </a:ext>
            </a:extLst>
          </p:cNvPr>
          <p:cNvSpPr txBox="1"/>
          <p:nvPr/>
        </p:nvSpPr>
        <p:spPr>
          <a:xfrm>
            <a:off x="6899504" y="26730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A25887AC-6E0D-42AA-859E-20DC8C3D7FB0}"/>
              </a:ext>
            </a:extLst>
          </p:cNvPr>
          <p:cNvSpPr/>
          <p:nvPr/>
        </p:nvSpPr>
        <p:spPr bwMode="white">
          <a:xfrm>
            <a:off x="9873264" y="465153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CCFFE-499B-27BA-034E-8F446ECCE1D4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02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  <p:bldP spid="59" grpId="0" animBg="1"/>
      <p:bldP spid="88" grpId="0"/>
      <p:bldP spid="91" grpId="0"/>
      <p:bldP spid="92" grpId="0" animBg="1"/>
      <p:bldP spid="93" grpId="0" animBg="1"/>
      <p:bldP spid="94" grpId="0"/>
      <p:bldP spid="95" grpId="0"/>
      <p:bldP spid="10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8ABF-7C6E-4CF2-B1E3-7808E4DB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의사결정나무에서 데이터를 가장 잘 분류할 수 있는 질문</a:t>
            </a:r>
            <a:r>
              <a:rPr lang="en-US" altLang="ko-KR" dirty="0"/>
              <a:t>, </a:t>
            </a:r>
            <a:r>
              <a:rPr lang="ko-KR" altLang="en-US" dirty="0"/>
              <a:t>즉 테스트 조건을 노드</a:t>
            </a:r>
            <a:r>
              <a:rPr lang="en-US" altLang="ko-KR" dirty="0"/>
              <a:t>(node)</a:t>
            </a:r>
            <a:r>
              <a:rPr lang="ko-KR" altLang="en-US" dirty="0"/>
              <a:t>라고 하며 가지</a:t>
            </a:r>
            <a:r>
              <a:rPr lang="en-US" altLang="ko-KR" dirty="0"/>
              <a:t>(branch)</a:t>
            </a:r>
            <a:r>
              <a:rPr lang="ko-KR" altLang="en-US" dirty="0"/>
              <a:t>는 테스트의 결과를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용어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44</a:t>
            </a:fld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2F16A1-3A93-4CAD-81BC-4FA5753199AD}"/>
              </a:ext>
            </a:extLst>
          </p:cNvPr>
          <p:cNvSpPr txBox="1"/>
          <p:nvPr/>
        </p:nvSpPr>
        <p:spPr>
          <a:xfrm>
            <a:off x="6916719" y="1976018"/>
            <a:ext cx="4360253" cy="420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노드 </a:t>
            </a:r>
            <a:r>
              <a:rPr lang="en-US" altLang="ko-KR" sz="1400" dirty="0"/>
              <a:t>(node) : </a:t>
            </a:r>
            <a:r>
              <a:rPr lang="ko-KR" altLang="en-US" sz="1400" dirty="0"/>
              <a:t>의사 결정 나무를 구성하는 핵심 요소로 데이터의 특성 </a:t>
            </a:r>
            <a:r>
              <a:rPr lang="en-US" altLang="ko-KR" sz="1400" dirty="0"/>
              <a:t>(feature)</a:t>
            </a:r>
            <a:r>
              <a:rPr lang="ko-KR" altLang="en-US" sz="1400" dirty="0"/>
              <a:t>에 대한 테스트</a:t>
            </a:r>
            <a:r>
              <a:rPr lang="en-US" altLang="ko-KR" sz="1400" dirty="0"/>
              <a:t>(=</a:t>
            </a:r>
            <a:r>
              <a:rPr lang="ko-KR" altLang="en-US" sz="1400" dirty="0"/>
              <a:t>질문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루트 노드 </a:t>
            </a:r>
            <a:r>
              <a:rPr lang="en-US" altLang="ko-KR" sz="1400" dirty="0"/>
              <a:t>(root node) : </a:t>
            </a:r>
            <a:r>
              <a:rPr lang="ko-KR" altLang="en-US" sz="1400" dirty="0"/>
              <a:t>제일 위의 노드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리프 노드 </a:t>
            </a:r>
            <a:r>
              <a:rPr lang="en-US" altLang="ko-KR" sz="1400" dirty="0"/>
              <a:t>(leaf node) : </a:t>
            </a:r>
            <a:r>
              <a:rPr lang="ko-KR" altLang="en-US" sz="1400" dirty="0"/>
              <a:t>제일 아래 노드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부모 노드 </a:t>
            </a:r>
            <a:r>
              <a:rPr lang="en-US" altLang="ko-KR" sz="1400" dirty="0"/>
              <a:t>(parent node) : </a:t>
            </a:r>
            <a:r>
              <a:rPr lang="ko-KR" altLang="en-US" sz="1400" dirty="0"/>
              <a:t>한 칸 위의 노드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자식 노드 </a:t>
            </a:r>
            <a:r>
              <a:rPr lang="en-US" altLang="ko-KR" sz="1400" dirty="0"/>
              <a:t>(child node) : </a:t>
            </a:r>
            <a:r>
              <a:rPr lang="ko-KR" altLang="en-US" sz="1400" dirty="0"/>
              <a:t>한 칸 아래의 노드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가지 </a:t>
            </a:r>
            <a:r>
              <a:rPr lang="en-US" altLang="ko-KR" sz="1400" dirty="0"/>
              <a:t>(branch) : </a:t>
            </a:r>
            <a:r>
              <a:rPr lang="ko-KR" altLang="en-US" sz="1400" dirty="0"/>
              <a:t>테스트의 결과를 나타내며 일반적으로 하나의 노드는 </a:t>
            </a:r>
            <a:r>
              <a:rPr lang="en-US" altLang="ko-KR" sz="1400" dirty="0"/>
              <a:t>2</a:t>
            </a:r>
            <a:r>
              <a:rPr lang="ko-KR" altLang="en-US" sz="1400" dirty="0"/>
              <a:t>개의 가지를 보유</a:t>
            </a:r>
            <a:endParaRPr lang="en-US" altLang="ko-KR" sz="14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F5E888B-6417-42F9-AACA-8B69CEF843E3}"/>
              </a:ext>
            </a:extLst>
          </p:cNvPr>
          <p:cNvSpPr/>
          <p:nvPr/>
        </p:nvSpPr>
        <p:spPr bwMode="white">
          <a:xfrm>
            <a:off x="2327307" y="2523599"/>
            <a:ext cx="1158823" cy="6240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x &lt;= 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C250B4-DF4C-4C56-920C-916083C1A4A7}"/>
              </a:ext>
            </a:extLst>
          </p:cNvPr>
          <p:cNvSpPr/>
          <p:nvPr/>
        </p:nvSpPr>
        <p:spPr bwMode="white">
          <a:xfrm>
            <a:off x="3524736" y="3933116"/>
            <a:ext cx="1158823" cy="6240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y &gt;= 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712CF95-EC32-4F8C-A26B-5C29B78D264E}"/>
              </a:ext>
            </a:extLst>
          </p:cNvPr>
          <p:cNvSpPr/>
          <p:nvPr/>
        </p:nvSpPr>
        <p:spPr bwMode="white">
          <a:xfrm>
            <a:off x="1369100" y="3941988"/>
            <a:ext cx="808234" cy="624042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초록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D1C22E89-AADE-41D0-BE66-9BB17A8215EC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 rot="5400000">
            <a:off x="1942795" y="2978063"/>
            <a:ext cx="794347" cy="113350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33BC81F6-4943-478B-9A0A-A1EC1AC13C63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rot="16200000" flipH="1">
            <a:off x="3112696" y="2941663"/>
            <a:ext cx="785475" cy="119742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FD4D62D-29A8-4435-8990-EFFF19ED79DC}"/>
              </a:ext>
            </a:extLst>
          </p:cNvPr>
          <p:cNvSpPr txBox="1"/>
          <p:nvPr/>
        </p:nvSpPr>
        <p:spPr>
          <a:xfrm>
            <a:off x="1782291" y="3066146"/>
            <a:ext cx="285656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Y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3CCD755-4BEA-496B-A598-0667AAA8A0AC}"/>
              </a:ext>
            </a:extLst>
          </p:cNvPr>
          <p:cNvSpPr txBox="1"/>
          <p:nvPr/>
        </p:nvSpPr>
        <p:spPr>
          <a:xfrm>
            <a:off x="3712195" y="3066145"/>
            <a:ext cx="32252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D863AD-70B7-460C-B7BF-8DC0DE529D52}"/>
              </a:ext>
            </a:extLst>
          </p:cNvPr>
          <p:cNvSpPr/>
          <p:nvPr/>
        </p:nvSpPr>
        <p:spPr bwMode="white">
          <a:xfrm>
            <a:off x="3125315" y="5235251"/>
            <a:ext cx="808234" cy="624042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초록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55217FE-BBA0-4DF1-8327-FAE3A545F632}"/>
              </a:ext>
            </a:extLst>
          </p:cNvPr>
          <p:cNvSpPr/>
          <p:nvPr/>
        </p:nvSpPr>
        <p:spPr bwMode="white">
          <a:xfrm>
            <a:off x="4350514" y="5235251"/>
            <a:ext cx="808234" cy="624042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빨강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5093B8-DA0F-4629-AEAB-1E730F8E6D1B}"/>
              </a:ext>
            </a:extLst>
          </p:cNvPr>
          <p:cNvSpPr txBox="1"/>
          <p:nvPr/>
        </p:nvSpPr>
        <p:spPr>
          <a:xfrm>
            <a:off x="3109399" y="4511438"/>
            <a:ext cx="543739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Y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41BF911-7670-42A6-8A3D-B71599F76C8F}"/>
              </a:ext>
            </a:extLst>
          </p:cNvPr>
          <p:cNvSpPr txBox="1"/>
          <p:nvPr/>
        </p:nvSpPr>
        <p:spPr>
          <a:xfrm>
            <a:off x="4782597" y="4511438"/>
            <a:ext cx="32252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N</a:t>
            </a:r>
            <a:endParaRPr lang="ko-KR" altLang="en-US" sz="1400" dirty="0"/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5068B874-948E-4DEC-910F-4B523EF12AAB}"/>
              </a:ext>
            </a:extLst>
          </p:cNvPr>
          <p:cNvCxnSpPr>
            <a:cxnSpLocks/>
            <a:stCxn id="69" idx="2"/>
            <a:endCxn id="75" idx="0"/>
          </p:cNvCxnSpPr>
          <p:nvPr/>
        </p:nvCxnSpPr>
        <p:spPr>
          <a:xfrm rot="5400000">
            <a:off x="3477744" y="4608846"/>
            <a:ext cx="678093" cy="57471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E230E36F-9C51-43A4-8621-2347D406C1DE}"/>
              </a:ext>
            </a:extLst>
          </p:cNvPr>
          <p:cNvCxnSpPr>
            <a:cxnSpLocks/>
            <a:stCxn id="69" idx="2"/>
            <a:endCxn id="76" idx="0"/>
          </p:cNvCxnSpPr>
          <p:nvPr/>
        </p:nvCxnSpPr>
        <p:spPr>
          <a:xfrm rot="16200000" flipH="1">
            <a:off x="4090343" y="4570962"/>
            <a:ext cx="678093" cy="65048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1217FA3-9C1C-47D2-965D-719ABE3F69D8}"/>
              </a:ext>
            </a:extLst>
          </p:cNvPr>
          <p:cNvSpPr txBox="1"/>
          <p:nvPr/>
        </p:nvSpPr>
        <p:spPr>
          <a:xfrm>
            <a:off x="5746467" y="2448342"/>
            <a:ext cx="70564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깊이 </a:t>
            </a:r>
            <a:r>
              <a:rPr lang="en-US" altLang="ko-KR" sz="1400" dirty="0"/>
              <a:t>0</a:t>
            </a:r>
            <a:endParaRPr lang="ko-KR" altLang="en-US" sz="14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E3B53E3-F5C9-4ED0-91DD-28A76D361177}"/>
              </a:ext>
            </a:extLst>
          </p:cNvPr>
          <p:cNvCxnSpPr/>
          <p:nvPr/>
        </p:nvCxnSpPr>
        <p:spPr>
          <a:xfrm flipH="1">
            <a:off x="5413591" y="2728686"/>
            <a:ext cx="181568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DED27FF-6B52-40FA-996A-5C29276AA868}"/>
              </a:ext>
            </a:extLst>
          </p:cNvPr>
          <p:cNvSpPr txBox="1"/>
          <p:nvPr/>
        </p:nvSpPr>
        <p:spPr>
          <a:xfrm>
            <a:off x="5746467" y="3941988"/>
            <a:ext cx="70564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깊이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3D23895-98D7-402C-8CC4-EF5F73B1BCDD}"/>
              </a:ext>
            </a:extLst>
          </p:cNvPr>
          <p:cNvCxnSpPr/>
          <p:nvPr/>
        </p:nvCxnSpPr>
        <p:spPr>
          <a:xfrm flipH="1">
            <a:off x="5413591" y="4222332"/>
            <a:ext cx="181568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5CFA5C-9AE5-4ED8-B51B-794D84AC53A9}"/>
              </a:ext>
            </a:extLst>
          </p:cNvPr>
          <p:cNvSpPr txBox="1"/>
          <p:nvPr/>
        </p:nvSpPr>
        <p:spPr>
          <a:xfrm>
            <a:off x="5746467" y="5235250"/>
            <a:ext cx="70564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깊이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8E6B8B2-CADA-42B5-8B83-F469619B18FC}"/>
              </a:ext>
            </a:extLst>
          </p:cNvPr>
          <p:cNvCxnSpPr/>
          <p:nvPr/>
        </p:nvCxnSpPr>
        <p:spPr>
          <a:xfrm flipH="1">
            <a:off x="5413591" y="5515594"/>
            <a:ext cx="181568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래픽 4" descr="낙엽수">
            <a:extLst>
              <a:ext uri="{FF2B5EF4-FFF2-40B4-BE49-F238E27FC236}">
                <a16:creationId xmlns:a16="http://schemas.microsoft.com/office/drawing/2014/main" id="{B0D36879-0D1F-69CD-A638-E7B380886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29319" y="2458812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3F8BD5-C565-2EE5-92B4-910A52A79863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928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5E58E-863D-4131-B284-3B42ECA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–</a:t>
            </a:r>
            <a:r>
              <a:rPr lang="ko-KR" altLang="en-US" dirty="0"/>
              <a:t> 불순도</a:t>
            </a:r>
            <a:r>
              <a:rPr lang="en-US" altLang="ko-KR" dirty="0"/>
              <a:t>(impurity)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3CAF-5836-40E5-BB05-085B67893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가장 잘 분류할 수 있는 </a:t>
            </a:r>
            <a:r>
              <a:rPr lang="ko-KR" altLang="en-US" b="1" dirty="0"/>
              <a:t>테스트 조건</a:t>
            </a:r>
            <a:r>
              <a:rPr lang="en-US" altLang="ko-KR" b="1" dirty="0"/>
              <a:t>(=</a:t>
            </a:r>
            <a:r>
              <a:rPr lang="ko-KR" altLang="en-US" b="1" dirty="0"/>
              <a:t>질문</a:t>
            </a:r>
            <a:r>
              <a:rPr lang="en-US" altLang="ko-KR" b="1" dirty="0"/>
              <a:t>)</a:t>
            </a:r>
            <a:r>
              <a:rPr lang="ko-KR" altLang="en-US" dirty="0"/>
              <a:t>를 찾아내는 방법은 불순도를 이용하는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A56C3-D620-441B-9BFC-93CC6EA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45</a:t>
            </a:fld>
            <a:endParaRPr lang="en-US" altLang="ko-KR" dirty="0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2C545F6-8190-4F7F-9079-850D60D23C3B}"/>
              </a:ext>
            </a:extLst>
          </p:cNvPr>
          <p:cNvCxnSpPr/>
          <p:nvPr/>
        </p:nvCxnSpPr>
        <p:spPr>
          <a:xfrm>
            <a:off x="3110243" y="2301684"/>
            <a:ext cx="0" cy="312319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431EE51-246D-491E-AC3F-B4C3878FB071}"/>
              </a:ext>
            </a:extLst>
          </p:cNvPr>
          <p:cNvSpPr txBox="1"/>
          <p:nvPr/>
        </p:nvSpPr>
        <p:spPr>
          <a:xfrm>
            <a:off x="3110243" y="580250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175D16F-60CB-4DD5-8262-A15FB728DD75}"/>
              </a:ext>
            </a:extLst>
          </p:cNvPr>
          <p:cNvSpPr/>
          <p:nvPr/>
        </p:nvSpPr>
        <p:spPr bwMode="white">
          <a:xfrm>
            <a:off x="1693143" y="2301684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3320484-0EEA-4865-9875-5FBDE28BC887}"/>
              </a:ext>
            </a:extLst>
          </p:cNvPr>
          <p:cNvSpPr txBox="1"/>
          <p:nvPr/>
        </p:nvSpPr>
        <p:spPr>
          <a:xfrm>
            <a:off x="1889089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BE7E1C7-3133-4868-9EE9-1E09C9E9055A}"/>
              </a:ext>
            </a:extLst>
          </p:cNvPr>
          <p:cNvSpPr txBox="1"/>
          <p:nvPr/>
        </p:nvSpPr>
        <p:spPr>
          <a:xfrm>
            <a:off x="2409575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AEED495-C53A-45DF-868A-841132967AC9}"/>
              </a:ext>
            </a:extLst>
          </p:cNvPr>
          <p:cNvSpPr txBox="1"/>
          <p:nvPr/>
        </p:nvSpPr>
        <p:spPr>
          <a:xfrm>
            <a:off x="2930061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0BD7B6-87DD-4D62-A248-A3955AC3F59D}"/>
              </a:ext>
            </a:extLst>
          </p:cNvPr>
          <p:cNvSpPr txBox="1"/>
          <p:nvPr/>
        </p:nvSpPr>
        <p:spPr>
          <a:xfrm>
            <a:off x="3450547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CC2FD88-4752-4928-B0FE-C3235262F040}"/>
              </a:ext>
            </a:extLst>
          </p:cNvPr>
          <p:cNvSpPr txBox="1"/>
          <p:nvPr/>
        </p:nvSpPr>
        <p:spPr>
          <a:xfrm>
            <a:off x="3971033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7009C0-7021-4D32-9670-F8F9312B29B3}"/>
              </a:ext>
            </a:extLst>
          </p:cNvPr>
          <p:cNvSpPr txBox="1"/>
          <p:nvPr/>
        </p:nvSpPr>
        <p:spPr>
          <a:xfrm>
            <a:off x="4491519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0AA6077-4AD5-40AA-B665-47AACC78177F}"/>
              </a:ext>
            </a:extLst>
          </p:cNvPr>
          <p:cNvSpPr/>
          <p:nvPr/>
        </p:nvSpPr>
        <p:spPr bwMode="white">
          <a:xfrm>
            <a:off x="2005243" y="46036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DBD0E8F-B37D-45E9-8A45-84B53EEABCCB}"/>
              </a:ext>
            </a:extLst>
          </p:cNvPr>
          <p:cNvSpPr/>
          <p:nvPr/>
        </p:nvSpPr>
        <p:spPr bwMode="white">
          <a:xfrm>
            <a:off x="2706819" y="354976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936D129-1DA3-43FD-A223-97F8F5FA5A99}"/>
              </a:ext>
            </a:extLst>
          </p:cNvPr>
          <p:cNvSpPr/>
          <p:nvPr/>
        </p:nvSpPr>
        <p:spPr bwMode="white">
          <a:xfrm>
            <a:off x="2679530" y="397103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A9A0E3C1-E01A-4163-BF9A-06FE4D02CCC9}"/>
              </a:ext>
            </a:extLst>
          </p:cNvPr>
          <p:cNvSpPr/>
          <p:nvPr/>
        </p:nvSpPr>
        <p:spPr bwMode="white">
          <a:xfrm>
            <a:off x="2229160" y="4387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75F93A7-B10F-4077-9F91-35D57C0DFF9F}"/>
              </a:ext>
            </a:extLst>
          </p:cNvPr>
          <p:cNvSpPr/>
          <p:nvPr/>
        </p:nvSpPr>
        <p:spPr bwMode="white">
          <a:xfrm>
            <a:off x="2613769" y="319270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C8C70CB-27FA-409E-A8BD-A3A9560C2C4E}"/>
              </a:ext>
            </a:extLst>
          </p:cNvPr>
          <p:cNvSpPr/>
          <p:nvPr/>
        </p:nvSpPr>
        <p:spPr bwMode="white">
          <a:xfrm>
            <a:off x="2551812" y="290765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C951CDF-7E43-456B-A19B-CEFA52411AF8}"/>
              </a:ext>
            </a:extLst>
          </p:cNvPr>
          <p:cNvSpPr/>
          <p:nvPr/>
        </p:nvSpPr>
        <p:spPr bwMode="white">
          <a:xfrm>
            <a:off x="3414078" y="250278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69FDBBF-0658-4F9F-8EE3-0A410F2214A1}"/>
              </a:ext>
            </a:extLst>
          </p:cNvPr>
          <p:cNvSpPr/>
          <p:nvPr/>
        </p:nvSpPr>
        <p:spPr bwMode="white">
          <a:xfrm>
            <a:off x="2922648" y="30430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BBE7EB9-D3C1-4BD3-B131-94DA324262A3}"/>
              </a:ext>
            </a:extLst>
          </p:cNvPr>
          <p:cNvSpPr/>
          <p:nvPr/>
        </p:nvSpPr>
        <p:spPr bwMode="white">
          <a:xfrm>
            <a:off x="2855241" y="334632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03C1B3B-340B-4F05-B72A-776DF83565CD}"/>
              </a:ext>
            </a:extLst>
          </p:cNvPr>
          <p:cNvSpPr/>
          <p:nvPr/>
        </p:nvSpPr>
        <p:spPr bwMode="white">
          <a:xfrm>
            <a:off x="3194272" y="454805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C002553F-DA42-4A17-BE44-F33FA4DBA2FF}"/>
              </a:ext>
            </a:extLst>
          </p:cNvPr>
          <p:cNvSpPr/>
          <p:nvPr/>
        </p:nvSpPr>
        <p:spPr bwMode="white">
          <a:xfrm>
            <a:off x="3346672" y="470045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BE4109A-FB37-46ED-85E7-FF45B3861B49}"/>
              </a:ext>
            </a:extLst>
          </p:cNvPr>
          <p:cNvSpPr/>
          <p:nvPr/>
        </p:nvSpPr>
        <p:spPr bwMode="white">
          <a:xfrm>
            <a:off x="3570347" y="443951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B108A4D-3838-4042-B7B6-E8A862F3A5F9}"/>
              </a:ext>
            </a:extLst>
          </p:cNvPr>
          <p:cNvSpPr/>
          <p:nvPr/>
        </p:nvSpPr>
        <p:spPr bwMode="white">
          <a:xfrm>
            <a:off x="3971033" y="438758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D50F091-D2D1-4D49-9B78-2B8A042EE46E}"/>
              </a:ext>
            </a:extLst>
          </p:cNvPr>
          <p:cNvSpPr/>
          <p:nvPr/>
        </p:nvSpPr>
        <p:spPr bwMode="white">
          <a:xfrm>
            <a:off x="4270750" y="399830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D0DD400-5D0F-4C25-85A4-FEE57D1B1669}"/>
              </a:ext>
            </a:extLst>
          </p:cNvPr>
          <p:cNvSpPr/>
          <p:nvPr/>
        </p:nvSpPr>
        <p:spPr bwMode="white">
          <a:xfrm>
            <a:off x="4607674" y="410499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AC99C4C2-7413-4BD2-ABA3-7602BF2D5019}"/>
              </a:ext>
            </a:extLst>
          </p:cNvPr>
          <p:cNvSpPr/>
          <p:nvPr/>
        </p:nvSpPr>
        <p:spPr bwMode="white">
          <a:xfrm>
            <a:off x="4187358" y="448384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5FE919C-5882-41D4-81DF-96A85B78B34E}"/>
              </a:ext>
            </a:extLst>
          </p:cNvPr>
          <p:cNvSpPr/>
          <p:nvPr/>
        </p:nvSpPr>
        <p:spPr bwMode="white">
          <a:xfrm>
            <a:off x="3830618" y="400866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FAF7D31-49C0-460C-AF7C-B49D0D147BF8}"/>
              </a:ext>
            </a:extLst>
          </p:cNvPr>
          <p:cNvSpPr/>
          <p:nvPr/>
        </p:nvSpPr>
        <p:spPr bwMode="white">
          <a:xfrm>
            <a:off x="3952430" y="382079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5D9D12D-6BB1-4997-9EEE-B5AEC272037B}"/>
              </a:ext>
            </a:extLst>
          </p:cNvPr>
          <p:cNvSpPr/>
          <p:nvPr/>
        </p:nvSpPr>
        <p:spPr bwMode="white">
          <a:xfrm>
            <a:off x="2320599" y="47004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C1F1C5E-F7B9-4ED3-88EF-1F7EE6F4805F}"/>
              </a:ext>
            </a:extLst>
          </p:cNvPr>
          <p:cNvSpPr/>
          <p:nvPr/>
        </p:nvSpPr>
        <p:spPr bwMode="white">
          <a:xfrm>
            <a:off x="3208786" y="25641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C617B06-6830-44B6-BACE-AFB09255EB55}"/>
              </a:ext>
            </a:extLst>
          </p:cNvPr>
          <p:cNvSpPr/>
          <p:nvPr/>
        </p:nvSpPr>
        <p:spPr bwMode="white">
          <a:xfrm>
            <a:off x="2853417" y="274568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12C59BE-AD71-469C-9266-D3BCA0DD35FD}"/>
              </a:ext>
            </a:extLst>
          </p:cNvPr>
          <p:cNvSpPr txBox="1"/>
          <p:nvPr/>
        </p:nvSpPr>
        <p:spPr>
          <a:xfrm>
            <a:off x="792506" y="364868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6C5452-CEC1-4E2F-9B94-A1B382F574B8}"/>
              </a:ext>
            </a:extLst>
          </p:cNvPr>
          <p:cNvSpPr txBox="1"/>
          <p:nvPr/>
        </p:nvSpPr>
        <p:spPr>
          <a:xfrm>
            <a:off x="1368603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8FDC0BC-5AA6-4BC1-8421-0CF35CDE10C3}"/>
              </a:ext>
            </a:extLst>
          </p:cNvPr>
          <p:cNvSpPr txBox="1"/>
          <p:nvPr/>
        </p:nvSpPr>
        <p:spPr>
          <a:xfrm>
            <a:off x="1326018" y="483969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0665CCD-80BE-40FA-911B-4F202DBA538D}"/>
              </a:ext>
            </a:extLst>
          </p:cNvPr>
          <p:cNvSpPr txBox="1"/>
          <p:nvPr/>
        </p:nvSpPr>
        <p:spPr>
          <a:xfrm>
            <a:off x="1326018" y="433433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877E964-3D00-420C-8314-F8CAB57CB9E8}"/>
              </a:ext>
            </a:extLst>
          </p:cNvPr>
          <p:cNvSpPr txBox="1"/>
          <p:nvPr/>
        </p:nvSpPr>
        <p:spPr>
          <a:xfrm>
            <a:off x="1326018" y="382897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6894F9-C50D-4B4C-9574-B464677B0871}"/>
              </a:ext>
            </a:extLst>
          </p:cNvPr>
          <p:cNvSpPr txBox="1"/>
          <p:nvPr/>
        </p:nvSpPr>
        <p:spPr>
          <a:xfrm>
            <a:off x="1326018" y="332361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CC82B87-61F7-4C91-9DBF-72C670FAE71E}"/>
              </a:ext>
            </a:extLst>
          </p:cNvPr>
          <p:cNvSpPr txBox="1"/>
          <p:nvPr/>
        </p:nvSpPr>
        <p:spPr>
          <a:xfrm>
            <a:off x="1326018" y="281825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3CFAC08-5851-4B74-A148-31A470582D1B}"/>
              </a:ext>
            </a:extLst>
          </p:cNvPr>
          <p:cNvSpPr txBox="1"/>
          <p:nvPr/>
        </p:nvSpPr>
        <p:spPr>
          <a:xfrm>
            <a:off x="1326018" y="231289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2478B87-101F-4114-B03E-70F6E0E97A26}"/>
              </a:ext>
            </a:extLst>
          </p:cNvPr>
          <p:cNvSpPr/>
          <p:nvPr/>
        </p:nvSpPr>
        <p:spPr bwMode="white">
          <a:xfrm>
            <a:off x="4299778" y="429140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2" name="말풍선: 모서리가 둥근 사각형 131">
            <a:extLst>
              <a:ext uri="{FF2B5EF4-FFF2-40B4-BE49-F238E27FC236}">
                <a16:creationId xmlns:a16="http://schemas.microsoft.com/office/drawing/2014/main" id="{6464D4EB-ABD2-4546-8BFF-761459CBA030}"/>
              </a:ext>
            </a:extLst>
          </p:cNvPr>
          <p:cNvSpPr/>
          <p:nvPr/>
        </p:nvSpPr>
        <p:spPr>
          <a:xfrm>
            <a:off x="8373163" y="2809737"/>
            <a:ext cx="2278614" cy="1693984"/>
          </a:xfrm>
          <a:prstGeom prst="wedgeRoundRectCallout">
            <a:avLst>
              <a:gd name="adj1" fmla="val -80865"/>
              <a:gd name="adj2" fmla="val 13344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머신은 </a:t>
            </a:r>
            <a:r>
              <a:rPr lang="en-US" altLang="ko-KR" sz="1600" dirty="0">
                <a:solidFill>
                  <a:schemeClr val="tx1"/>
                </a:solidFill>
              </a:rPr>
              <a:t>x&lt;=3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이라는 숫자를 어떻게 찾을까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9105D36C-0B68-4624-B870-272C6928346F}"/>
              </a:ext>
            </a:extLst>
          </p:cNvPr>
          <p:cNvCxnSpPr/>
          <p:nvPr/>
        </p:nvCxnSpPr>
        <p:spPr>
          <a:xfrm>
            <a:off x="2581670" y="2301684"/>
            <a:ext cx="0" cy="312319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AD2E8C88-BF38-4576-BC9F-2184E578A462}"/>
              </a:ext>
            </a:extLst>
          </p:cNvPr>
          <p:cNvCxnSpPr/>
          <p:nvPr/>
        </p:nvCxnSpPr>
        <p:spPr>
          <a:xfrm>
            <a:off x="4174988" y="2301684"/>
            <a:ext cx="0" cy="312319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21A7776-A278-40A0-BA84-F9F1467E0248}"/>
              </a:ext>
            </a:extLst>
          </p:cNvPr>
          <p:cNvSpPr/>
          <p:nvPr/>
        </p:nvSpPr>
        <p:spPr bwMode="white">
          <a:xfrm>
            <a:off x="5832951" y="2501427"/>
            <a:ext cx="1158823" cy="6240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x &lt;= 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B839258-46A2-46F7-87BE-144555926FA7}"/>
              </a:ext>
            </a:extLst>
          </p:cNvPr>
          <p:cNvSpPr/>
          <p:nvPr/>
        </p:nvSpPr>
        <p:spPr bwMode="white">
          <a:xfrm>
            <a:off x="5832951" y="3512766"/>
            <a:ext cx="1158823" cy="6240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x &lt;= 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514F659-F118-4511-A284-42B9A638C6E1}"/>
              </a:ext>
            </a:extLst>
          </p:cNvPr>
          <p:cNvSpPr/>
          <p:nvPr/>
        </p:nvSpPr>
        <p:spPr bwMode="white">
          <a:xfrm>
            <a:off x="5832951" y="4573606"/>
            <a:ext cx="1158823" cy="6240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x &lt;= 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0B255-BEBF-2BA7-867E-E2C3E74992A0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5916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5E58E-863D-4131-B284-3B42ECA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–</a:t>
            </a:r>
            <a:r>
              <a:rPr lang="ko-KR" altLang="en-US" dirty="0"/>
              <a:t> 불순도</a:t>
            </a:r>
            <a:r>
              <a:rPr lang="en-US" altLang="ko-KR" dirty="0"/>
              <a:t>(impurity)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3CAF-5836-40E5-BB05-085B67893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불순도는 여러 종류의 데이터가 혼합되어 있을수록 높아지게 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불순도 개념을 이용하여 데이터가 얼마나 잘 분류되어 있는 지 파악하는 척도로 사용합니다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A56C3-D620-441B-9BFC-93CC6EA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46</a:t>
            </a:fld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8074D6-4890-4906-A5AC-A7953915F4CA}"/>
              </a:ext>
            </a:extLst>
          </p:cNvPr>
          <p:cNvSpPr txBox="1"/>
          <p:nvPr/>
        </p:nvSpPr>
        <p:spPr>
          <a:xfrm>
            <a:off x="5707599" y="2381653"/>
            <a:ext cx="5158383" cy="268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불순도 </a:t>
            </a:r>
            <a:r>
              <a:rPr lang="en-US" altLang="ko-KR" sz="1400" dirty="0"/>
              <a:t>(impurity) : </a:t>
            </a:r>
            <a:r>
              <a:rPr lang="ko-KR" altLang="en-US" sz="1400" dirty="0"/>
              <a:t>데이터가 얼마나 잘 </a:t>
            </a:r>
            <a:r>
              <a:rPr lang="ko-KR" altLang="en-US" sz="1400" dirty="0">
                <a:solidFill>
                  <a:srgbClr val="FF0000"/>
                </a:solidFill>
              </a:rPr>
              <a:t>분류</a:t>
            </a:r>
            <a:r>
              <a:rPr lang="ko-KR" altLang="en-US" sz="1400" dirty="0"/>
              <a:t>되었는지 파악하는 척도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한 종류의 데이터만 포함되어 있다면 불순도가 낮음 </a:t>
            </a:r>
            <a:br>
              <a:rPr lang="en-US" altLang="ko-KR" sz="1400" dirty="0"/>
            </a:br>
            <a:r>
              <a:rPr lang="ko-KR" altLang="en-US" sz="1400" dirty="0"/>
              <a:t>↔ 여러 종류의 데이터가 포함되어 있다면 불순도가 높음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불순도가 높음 → 결과 예측이 어려움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불순도가 낮음 → 결과 예측이 용이함</a:t>
            </a:r>
            <a:endParaRPr lang="en-US" altLang="ko-KR" sz="1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D13B850-EC98-43E6-9E85-BD59E173F4A6}"/>
              </a:ext>
            </a:extLst>
          </p:cNvPr>
          <p:cNvSpPr txBox="1"/>
          <p:nvPr/>
        </p:nvSpPr>
        <p:spPr>
          <a:xfrm>
            <a:off x="792506" y="364868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98703A-0827-4318-8734-5946A065F169}"/>
              </a:ext>
            </a:extLst>
          </p:cNvPr>
          <p:cNvSpPr txBox="1"/>
          <p:nvPr/>
        </p:nvSpPr>
        <p:spPr>
          <a:xfrm>
            <a:off x="3110243" y="580250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11F8BE-3A99-4979-89CF-6AF6AA717AD5}"/>
              </a:ext>
            </a:extLst>
          </p:cNvPr>
          <p:cNvSpPr/>
          <p:nvPr/>
        </p:nvSpPr>
        <p:spPr bwMode="white">
          <a:xfrm>
            <a:off x="1693143" y="2301684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C9D0D08-8493-434B-962A-1B9C72AB111F}"/>
              </a:ext>
            </a:extLst>
          </p:cNvPr>
          <p:cNvSpPr txBox="1"/>
          <p:nvPr/>
        </p:nvSpPr>
        <p:spPr>
          <a:xfrm>
            <a:off x="1368603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9BE89B-D2BB-4A46-ACB6-9F2B6D7508F9}"/>
              </a:ext>
            </a:extLst>
          </p:cNvPr>
          <p:cNvSpPr txBox="1"/>
          <p:nvPr/>
        </p:nvSpPr>
        <p:spPr>
          <a:xfrm>
            <a:off x="1889089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5CFDF1C-ECDA-4C55-83BC-F58A49998B1F}"/>
              </a:ext>
            </a:extLst>
          </p:cNvPr>
          <p:cNvSpPr txBox="1"/>
          <p:nvPr/>
        </p:nvSpPr>
        <p:spPr>
          <a:xfrm>
            <a:off x="2409575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87F4AF3-EF3A-4AF8-BCF9-532A476B0C2D}"/>
              </a:ext>
            </a:extLst>
          </p:cNvPr>
          <p:cNvSpPr txBox="1"/>
          <p:nvPr/>
        </p:nvSpPr>
        <p:spPr>
          <a:xfrm>
            <a:off x="2930061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DA06ECD-3716-4FCF-B07A-7270D292F722}"/>
              </a:ext>
            </a:extLst>
          </p:cNvPr>
          <p:cNvSpPr txBox="1"/>
          <p:nvPr/>
        </p:nvSpPr>
        <p:spPr>
          <a:xfrm>
            <a:off x="3450547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B7A1574-508B-4981-8A35-913BE788F9C8}"/>
              </a:ext>
            </a:extLst>
          </p:cNvPr>
          <p:cNvSpPr txBox="1"/>
          <p:nvPr/>
        </p:nvSpPr>
        <p:spPr>
          <a:xfrm>
            <a:off x="3971033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7CEBD4C-42B8-410E-870C-4D7D9FAC33DE}"/>
              </a:ext>
            </a:extLst>
          </p:cNvPr>
          <p:cNvSpPr txBox="1"/>
          <p:nvPr/>
        </p:nvSpPr>
        <p:spPr>
          <a:xfrm>
            <a:off x="4491519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3941E55-8A04-4070-91AE-541C0F950808}"/>
              </a:ext>
            </a:extLst>
          </p:cNvPr>
          <p:cNvSpPr txBox="1"/>
          <p:nvPr/>
        </p:nvSpPr>
        <p:spPr>
          <a:xfrm>
            <a:off x="1326018" y="483969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620C12B-AAE1-4C79-B764-5640D602F812}"/>
              </a:ext>
            </a:extLst>
          </p:cNvPr>
          <p:cNvSpPr txBox="1"/>
          <p:nvPr/>
        </p:nvSpPr>
        <p:spPr>
          <a:xfrm>
            <a:off x="1326018" y="433433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E32CF28-4747-49CD-B481-BB454B256961}"/>
              </a:ext>
            </a:extLst>
          </p:cNvPr>
          <p:cNvSpPr txBox="1"/>
          <p:nvPr/>
        </p:nvSpPr>
        <p:spPr>
          <a:xfrm>
            <a:off x="1326018" y="382897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0D31D4A-A27C-4DE8-98E0-D4D51667A1B1}"/>
              </a:ext>
            </a:extLst>
          </p:cNvPr>
          <p:cNvSpPr txBox="1"/>
          <p:nvPr/>
        </p:nvSpPr>
        <p:spPr>
          <a:xfrm>
            <a:off x="1326018" y="332361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478D1DE-3D0A-4566-9406-EA62ABB06B0F}"/>
              </a:ext>
            </a:extLst>
          </p:cNvPr>
          <p:cNvSpPr txBox="1"/>
          <p:nvPr/>
        </p:nvSpPr>
        <p:spPr>
          <a:xfrm>
            <a:off x="1326018" y="281825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0DE85E3-B5AD-4EBC-BF1A-BE5E62499916}"/>
              </a:ext>
            </a:extLst>
          </p:cNvPr>
          <p:cNvSpPr txBox="1"/>
          <p:nvPr/>
        </p:nvSpPr>
        <p:spPr>
          <a:xfrm>
            <a:off x="1326018" y="231289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DBC82B8C-6638-40ED-B848-75ED345D785B}"/>
              </a:ext>
            </a:extLst>
          </p:cNvPr>
          <p:cNvSpPr/>
          <p:nvPr/>
        </p:nvSpPr>
        <p:spPr bwMode="white">
          <a:xfrm>
            <a:off x="2005243" y="46036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82C4745-50E6-4150-899A-C9C4E3A77CFC}"/>
              </a:ext>
            </a:extLst>
          </p:cNvPr>
          <p:cNvSpPr/>
          <p:nvPr/>
        </p:nvSpPr>
        <p:spPr bwMode="white">
          <a:xfrm>
            <a:off x="2706819" y="354976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71EA077-7CEB-4BE4-88B9-7B2D6336C3F9}"/>
              </a:ext>
            </a:extLst>
          </p:cNvPr>
          <p:cNvSpPr/>
          <p:nvPr/>
        </p:nvSpPr>
        <p:spPr bwMode="white">
          <a:xfrm>
            <a:off x="2679530" y="397103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A5A268C3-EFC4-403D-9C7C-9F03BCD51632}"/>
              </a:ext>
            </a:extLst>
          </p:cNvPr>
          <p:cNvSpPr/>
          <p:nvPr/>
        </p:nvSpPr>
        <p:spPr bwMode="white">
          <a:xfrm>
            <a:off x="2229160" y="4387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5424AB32-3C4A-4B6B-8639-0069F436419B}"/>
              </a:ext>
            </a:extLst>
          </p:cNvPr>
          <p:cNvSpPr/>
          <p:nvPr/>
        </p:nvSpPr>
        <p:spPr bwMode="white">
          <a:xfrm>
            <a:off x="2613769" y="319270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FBE071F1-D55C-4F8A-8B13-773B070E1EB8}"/>
              </a:ext>
            </a:extLst>
          </p:cNvPr>
          <p:cNvSpPr/>
          <p:nvPr/>
        </p:nvSpPr>
        <p:spPr bwMode="white">
          <a:xfrm>
            <a:off x="2551812" y="290765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0E0908C2-E5F0-4C58-9934-1EF9096D3ACB}"/>
              </a:ext>
            </a:extLst>
          </p:cNvPr>
          <p:cNvSpPr/>
          <p:nvPr/>
        </p:nvSpPr>
        <p:spPr bwMode="white">
          <a:xfrm>
            <a:off x="3414078" y="250278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8E1C46DF-4206-45F5-BC7C-DF07507A80BE}"/>
              </a:ext>
            </a:extLst>
          </p:cNvPr>
          <p:cNvSpPr/>
          <p:nvPr/>
        </p:nvSpPr>
        <p:spPr bwMode="white">
          <a:xfrm>
            <a:off x="2922648" y="30430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95C9C365-2765-4231-8F3C-254E2B3A0C3E}"/>
              </a:ext>
            </a:extLst>
          </p:cNvPr>
          <p:cNvSpPr/>
          <p:nvPr/>
        </p:nvSpPr>
        <p:spPr bwMode="white">
          <a:xfrm>
            <a:off x="2855241" y="334632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6E3DD86-F416-4924-A07F-B47B222506C6}"/>
              </a:ext>
            </a:extLst>
          </p:cNvPr>
          <p:cNvSpPr/>
          <p:nvPr/>
        </p:nvSpPr>
        <p:spPr bwMode="white">
          <a:xfrm>
            <a:off x="3194272" y="45480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4D40049-2630-4A60-9404-B873E8FB621B}"/>
              </a:ext>
            </a:extLst>
          </p:cNvPr>
          <p:cNvSpPr/>
          <p:nvPr/>
        </p:nvSpPr>
        <p:spPr bwMode="white">
          <a:xfrm>
            <a:off x="3346672" y="47004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3F09B752-6A20-47E1-BEFF-632220CE7708}"/>
              </a:ext>
            </a:extLst>
          </p:cNvPr>
          <p:cNvSpPr/>
          <p:nvPr/>
        </p:nvSpPr>
        <p:spPr bwMode="white">
          <a:xfrm>
            <a:off x="3570347" y="443951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2C34807E-E865-4E91-ACEC-70C26371001F}"/>
              </a:ext>
            </a:extLst>
          </p:cNvPr>
          <p:cNvSpPr/>
          <p:nvPr/>
        </p:nvSpPr>
        <p:spPr bwMode="white">
          <a:xfrm>
            <a:off x="3971033" y="4387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BD08D0A5-8605-485F-AB0A-A9139C015724}"/>
              </a:ext>
            </a:extLst>
          </p:cNvPr>
          <p:cNvSpPr/>
          <p:nvPr/>
        </p:nvSpPr>
        <p:spPr bwMode="white">
          <a:xfrm>
            <a:off x="4270750" y="399830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63DC5B4-8552-4C34-AD63-51B855F7F758}"/>
              </a:ext>
            </a:extLst>
          </p:cNvPr>
          <p:cNvSpPr/>
          <p:nvPr/>
        </p:nvSpPr>
        <p:spPr bwMode="white">
          <a:xfrm>
            <a:off x="4607674" y="410499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D76D17DD-5FCC-4E95-B25B-A4CF2E8CE10D}"/>
              </a:ext>
            </a:extLst>
          </p:cNvPr>
          <p:cNvSpPr/>
          <p:nvPr/>
        </p:nvSpPr>
        <p:spPr bwMode="white">
          <a:xfrm>
            <a:off x="4187358" y="448384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A31DACF4-69F0-47E4-8DE6-F7EEF2CEB935}"/>
              </a:ext>
            </a:extLst>
          </p:cNvPr>
          <p:cNvSpPr/>
          <p:nvPr/>
        </p:nvSpPr>
        <p:spPr bwMode="white">
          <a:xfrm>
            <a:off x="3830618" y="400866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B8ED24E5-D073-466A-B982-109DFD3F5AA3}"/>
              </a:ext>
            </a:extLst>
          </p:cNvPr>
          <p:cNvSpPr/>
          <p:nvPr/>
        </p:nvSpPr>
        <p:spPr bwMode="white">
          <a:xfrm>
            <a:off x="3952430" y="382079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65224F6C-4162-4901-A600-BDC2705023A0}"/>
              </a:ext>
            </a:extLst>
          </p:cNvPr>
          <p:cNvSpPr/>
          <p:nvPr/>
        </p:nvSpPr>
        <p:spPr bwMode="white">
          <a:xfrm>
            <a:off x="2320599" y="47004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FF426C0A-364D-44EE-95F4-A165AD0AF8C0}"/>
              </a:ext>
            </a:extLst>
          </p:cNvPr>
          <p:cNvSpPr/>
          <p:nvPr/>
        </p:nvSpPr>
        <p:spPr bwMode="white">
          <a:xfrm>
            <a:off x="3208786" y="25641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A5A48F3-6820-4D57-A96E-6CCD1287CD07}"/>
              </a:ext>
            </a:extLst>
          </p:cNvPr>
          <p:cNvSpPr/>
          <p:nvPr/>
        </p:nvSpPr>
        <p:spPr bwMode="white">
          <a:xfrm>
            <a:off x="2853417" y="274568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B00C1FDF-467A-4FF6-B67B-398DE41AC491}"/>
              </a:ext>
            </a:extLst>
          </p:cNvPr>
          <p:cNvSpPr/>
          <p:nvPr/>
        </p:nvSpPr>
        <p:spPr bwMode="white">
          <a:xfrm>
            <a:off x="4299778" y="429140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44AE2FAE-8707-41B7-B543-C672A521CFF4}"/>
              </a:ext>
            </a:extLst>
          </p:cNvPr>
          <p:cNvSpPr/>
          <p:nvPr/>
        </p:nvSpPr>
        <p:spPr bwMode="white">
          <a:xfrm>
            <a:off x="2005243" y="46036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6E4BBAB-8A29-47ED-9B99-81DA414AAC99}"/>
              </a:ext>
            </a:extLst>
          </p:cNvPr>
          <p:cNvSpPr/>
          <p:nvPr/>
        </p:nvSpPr>
        <p:spPr bwMode="white">
          <a:xfrm>
            <a:off x="2706819" y="354976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7F1B738-2FFB-4D7E-B243-43FDB0FC2BF6}"/>
              </a:ext>
            </a:extLst>
          </p:cNvPr>
          <p:cNvSpPr/>
          <p:nvPr/>
        </p:nvSpPr>
        <p:spPr bwMode="white">
          <a:xfrm>
            <a:off x="2679530" y="397103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C4FAD66A-D0F8-4038-A3A5-4C8D1540E932}"/>
              </a:ext>
            </a:extLst>
          </p:cNvPr>
          <p:cNvSpPr/>
          <p:nvPr/>
        </p:nvSpPr>
        <p:spPr bwMode="white">
          <a:xfrm>
            <a:off x="2229160" y="4387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24492949-6C1A-444E-A92B-1EFCBE0DD78B}"/>
              </a:ext>
            </a:extLst>
          </p:cNvPr>
          <p:cNvSpPr/>
          <p:nvPr/>
        </p:nvSpPr>
        <p:spPr bwMode="white">
          <a:xfrm>
            <a:off x="2613769" y="319270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0962827-ECB3-4D81-BD7E-02A28D752194}"/>
              </a:ext>
            </a:extLst>
          </p:cNvPr>
          <p:cNvSpPr/>
          <p:nvPr/>
        </p:nvSpPr>
        <p:spPr bwMode="white">
          <a:xfrm>
            <a:off x="2551812" y="290765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6E943455-08D4-4C66-95B3-7A0153C8DA89}"/>
              </a:ext>
            </a:extLst>
          </p:cNvPr>
          <p:cNvSpPr/>
          <p:nvPr/>
        </p:nvSpPr>
        <p:spPr bwMode="white">
          <a:xfrm>
            <a:off x="3414078" y="250278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48A629F1-7F8C-445F-9F9F-773F86DD874C}"/>
              </a:ext>
            </a:extLst>
          </p:cNvPr>
          <p:cNvSpPr/>
          <p:nvPr/>
        </p:nvSpPr>
        <p:spPr bwMode="white">
          <a:xfrm>
            <a:off x="2922648" y="30430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C7CD840-1D21-4B4E-9B27-499F3389DDBC}"/>
              </a:ext>
            </a:extLst>
          </p:cNvPr>
          <p:cNvSpPr/>
          <p:nvPr/>
        </p:nvSpPr>
        <p:spPr bwMode="white">
          <a:xfrm>
            <a:off x="2855241" y="334632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7253350-1E53-4580-AA30-F70678783CD9}"/>
              </a:ext>
            </a:extLst>
          </p:cNvPr>
          <p:cNvSpPr/>
          <p:nvPr/>
        </p:nvSpPr>
        <p:spPr bwMode="white">
          <a:xfrm>
            <a:off x="3194272" y="454805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F83011F2-775C-4D64-A86C-87A938FB8088}"/>
              </a:ext>
            </a:extLst>
          </p:cNvPr>
          <p:cNvSpPr/>
          <p:nvPr/>
        </p:nvSpPr>
        <p:spPr bwMode="white">
          <a:xfrm>
            <a:off x="3346672" y="470045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6494334-5D13-4E4A-86FD-FA98B9FCED02}"/>
              </a:ext>
            </a:extLst>
          </p:cNvPr>
          <p:cNvSpPr/>
          <p:nvPr/>
        </p:nvSpPr>
        <p:spPr bwMode="white">
          <a:xfrm>
            <a:off x="3570347" y="443951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F2C9703F-8E22-43FF-A36D-71FE93C83D1F}"/>
              </a:ext>
            </a:extLst>
          </p:cNvPr>
          <p:cNvSpPr/>
          <p:nvPr/>
        </p:nvSpPr>
        <p:spPr bwMode="white">
          <a:xfrm>
            <a:off x="3971033" y="438758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6E5B6E3D-EBEB-4F48-A982-2BD710EBBE6F}"/>
              </a:ext>
            </a:extLst>
          </p:cNvPr>
          <p:cNvSpPr/>
          <p:nvPr/>
        </p:nvSpPr>
        <p:spPr bwMode="white">
          <a:xfrm>
            <a:off x="4270750" y="399830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648DD3A1-5A1B-44FF-B3CD-22378925710A}"/>
              </a:ext>
            </a:extLst>
          </p:cNvPr>
          <p:cNvSpPr/>
          <p:nvPr/>
        </p:nvSpPr>
        <p:spPr bwMode="white">
          <a:xfrm>
            <a:off x="4607674" y="410499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4C39DC7A-7D63-4214-9A66-98DA55F97902}"/>
              </a:ext>
            </a:extLst>
          </p:cNvPr>
          <p:cNvSpPr/>
          <p:nvPr/>
        </p:nvSpPr>
        <p:spPr bwMode="white">
          <a:xfrm>
            <a:off x="4187358" y="448384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C68CC4E2-C75E-4AD2-B068-0CBB6F0B0027}"/>
              </a:ext>
            </a:extLst>
          </p:cNvPr>
          <p:cNvSpPr/>
          <p:nvPr/>
        </p:nvSpPr>
        <p:spPr bwMode="white">
          <a:xfrm>
            <a:off x="3830618" y="400866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BB9680B6-8CBA-47A7-B352-EADA2D55FC22}"/>
              </a:ext>
            </a:extLst>
          </p:cNvPr>
          <p:cNvSpPr/>
          <p:nvPr/>
        </p:nvSpPr>
        <p:spPr bwMode="white">
          <a:xfrm>
            <a:off x="3952430" y="382079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5EC24974-0F4D-467F-9040-50AB0B7B450B}"/>
              </a:ext>
            </a:extLst>
          </p:cNvPr>
          <p:cNvSpPr/>
          <p:nvPr/>
        </p:nvSpPr>
        <p:spPr bwMode="white">
          <a:xfrm>
            <a:off x="2320599" y="47004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DF36B6CC-F34D-407F-92F3-40FC714C0B4B}"/>
              </a:ext>
            </a:extLst>
          </p:cNvPr>
          <p:cNvSpPr/>
          <p:nvPr/>
        </p:nvSpPr>
        <p:spPr bwMode="white">
          <a:xfrm>
            <a:off x="3208786" y="25641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8BC3933-31D7-41F8-B13A-2BBD84AC949A}"/>
              </a:ext>
            </a:extLst>
          </p:cNvPr>
          <p:cNvSpPr/>
          <p:nvPr/>
        </p:nvSpPr>
        <p:spPr bwMode="white">
          <a:xfrm>
            <a:off x="2853417" y="274568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DF03B2-6149-440F-B2C1-74BAC7EB9E5F}"/>
              </a:ext>
            </a:extLst>
          </p:cNvPr>
          <p:cNvSpPr/>
          <p:nvPr/>
        </p:nvSpPr>
        <p:spPr bwMode="white">
          <a:xfrm>
            <a:off x="4299778" y="429140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4C190-4731-DDC7-B58F-E2F621F09718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35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3" grpId="0" animBg="1"/>
      <p:bldP spid="196" grpId="0" animBg="1"/>
      <p:bldP spid="197" grpId="0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91" grpId="0" animBg="1"/>
      <p:bldP spid="192" grpId="0" animBg="1"/>
      <p:bldP spid="194" grpId="0" animBg="1"/>
      <p:bldP spid="194" grpId="1" animBg="1"/>
      <p:bldP spid="195" grpId="0" animBg="1"/>
      <p:bldP spid="195" grpId="1" animBg="1"/>
      <p:bldP spid="198" grpId="0" animBg="1"/>
      <p:bldP spid="198" grpId="1" animBg="1"/>
      <p:bldP spid="19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C22E0F36-712C-4BCA-88A6-5A054B238B81}"/>
              </a:ext>
            </a:extLst>
          </p:cNvPr>
          <p:cNvSpPr txBox="1"/>
          <p:nvPr/>
        </p:nvSpPr>
        <p:spPr>
          <a:xfrm>
            <a:off x="5976444" y="3415523"/>
            <a:ext cx="4867975" cy="123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전체 샘플의 개수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12</a:t>
            </a:r>
            <a:r>
              <a:rPr lang="ko-KR" altLang="en-US" sz="1400" dirty="0"/>
              <a:t>개 </a:t>
            </a:r>
            <a:r>
              <a:rPr lang="en-US" altLang="ko-KR" sz="1400" dirty="0"/>
              <a:t>+ </a:t>
            </a:r>
            <a:r>
              <a:rPr lang="ko-KR" altLang="en-US" sz="1400" dirty="0"/>
              <a:t>빨강 </a:t>
            </a:r>
            <a:r>
              <a:rPr lang="en-US" altLang="ko-KR" sz="1400" dirty="0"/>
              <a:t>10</a:t>
            </a:r>
            <a:r>
              <a:rPr lang="ko-KR" altLang="en-US" sz="1400" dirty="0"/>
              <a:t>개 </a:t>
            </a:r>
            <a:r>
              <a:rPr lang="en-US" altLang="ko-KR" sz="1400" dirty="0"/>
              <a:t>= 22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초록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12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전체 </a:t>
            </a:r>
            <a:r>
              <a:rPr lang="en-US" altLang="ko-KR" sz="1400" dirty="0"/>
              <a:t>22</a:t>
            </a:r>
            <a:r>
              <a:rPr lang="ko-KR" altLang="en-US" sz="1400" dirty="0"/>
              <a:t>개 </a:t>
            </a:r>
            <a:r>
              <a:rPr lang="en-US" altLang="ko-KR" sz="1400" dirty="0"/>
              <a:t>= 0.545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빨강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빨강 </a:t>
            </a:r>
            <a:r>
              <a:rPr lang="en-US" altLang="ko-KR" sz="1400" dirty="0"/>
              <a:t>10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전체 </a:t>
            </a:r>
            <a:r>
              <a:rPr lang="en-US" altLang="ko-KR" sz="1400" dirty="0"/>
              <a:t>22</a:t>
            </a:r>
            <a:r>
              <a:rPr lang="ko-KR" altLang="en-US" sz="1400" dirty="0"/>
              <a:t>개 </a:t>
            </a:r>
            <a:r>
              <a:rPr lang="en-US" altLang="ko-KR" sz="1400" dirty="0"/>
              <a:t>= 0.455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F5E58E-863D-4131-B284-3B42ECA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지니 불순도 </a:t>
            </a:r>
            <a:r>
              <a:rPr lang="en-US" altLang="ko-KR" dirty="0"/>
              <a:t>(Gini impurity)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3CAF-5836-40E5-BB05-085B67893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지니 불순도는 의사결정나무의 불순도를 측정하는 기본 지표이며 각 범주</a:t>
            </a:r>
            <a:r>
              <a:rPr lang="en-US" altLang="ko-KR" dirty="0"/>
              <a:t>(=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의 비율을 제곱해서 더한 후 </a:t>
            </a:r>
            <a:r>
              <a:rPr lang="en-US" altLang="ko-KR" dirty="0"/>
              <a:t>1</a:t>
            </a:r>
            <a:r>
              <a:rPr lang="ko-KR" altLang="en-US" dirty="0"/>
              <a:t>에서 뺀 값을 산출합니다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A56C3-D620-441B-9BFC-93CC6EA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47</a:t>
            </a:fld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8074D6-4890-4906-A5AC-A7953915F4CA}"/>
              </a:ext>
            </a:extLst>
          </p:cNvPr>
          <p:cNvSpPr txBox="1"/>
          <p:nvPr/>
        </p:nvSpPr>
        <p:spPr>
          <a:xfrm>
            <a:off x="5976444" y="2527168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= 1 – (</a:t>
            </a:r>
            <a:r>
              <a:rPr lang="ko-KR" altLang="en-US" sz="1400" dirty="0"/>
              <a:t>초록 비율</a:t>
            </a:r>
            <a:r>
              <a:rPr lang="en-US" altLang="ko-KR" sz="1400" baseline="30000" dirty="0"/>
              <a:t>2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ko-KR" altLang="en-US" sz="1400" dirty="0"/>
              <a:t>빨강 비율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BB740A-9AED-4FFC-A3E1-034BD8C9CC79}"/>
              </a:ext>
            </a:extLst>
          </p:cNvPr>
          <p:cNvSpPr txBox="1"/>
          <p:nvPr/>
        </p:nvSpPr>
        <p:spPr>
          <a:xfrm>
            <a:off x="5976444" y="5406642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= 1 - (0.545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 + 0.455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 = 0.496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A650D39-8AFF-4B0F-A696-1A5C5AB4B900}"/>
              </a:ext>
            </a:extLst>
          </p:cNvPr>
          <p:cNvSpPr txBox="1"/>
          <p:nvPr/>
        </p:nvSpPr>
        <p:spPr>
          <a:xfrm>
            <a:off x="792506" y="364868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DFDA40-08CA-4E84-9898-8892DD0D96B2}"/>
              </a:ext>
            </a:extLst>
          </p:cNvPr>
          <p:cNvSpPr txBox="1"/>
          <p:nvPr/>
        </p:nvSpPr>
        <p:spPr>
          <a:xfrm>
            <a:off x="3110243" y="580250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2FE81F-DE1E-4146-94EF-D841B6292380}"/>
              </a:ext>
            </a:extLst>
          </p:cNvPr>
          <p:cNvSpPr/>
          <p:nvPr/>
        </p:nvSpPr>
        <p:spPr bwMode="white">
          <a:xfrm>
            <a:off x="1693143" y="2301684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8A8E15-26D5-447F-8F2A-A9F2C28150C8}"/>
              </a:ext>
            </a:extLst>
          </p:cNvPr>
          <p:cNvSpPr txBox="1"/>
          <p:nvPr/>
        </p:nvSpPr>
        <p:spPr>
          <a:xfrm>
            <a:off x="1368603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A82ACF-EA6F-4DB8-8E64-08241377E034}"/>
              </a:ext>
            </a:extLst>
          </p:cNvPr>
          <p:cNvSpPr txBox="1"/>
          <p:nvPr/>
        </p:nvSpPr>
        <p:spPr>
          <a:xfrm>
            <a:off x="1889089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A0F4F20-3296-4CA5-A7B2-DADA2879C555}"/>
              </a:ext>
            </a:extLst>
          </p:cNvPr>
          <p:cNvSpPr txBox="1"/>
          <p:nvPr/>
        </p:nvSpPr>
        <p:spPr>
          <a:xfrm>
            <a:off x="2409575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E6963C9-2292-49D4-9BBC-3A5DECEF9389}"/>
              </a:ext>
            </a:extLst>
          </p:cNvPr>
          <p:cNvSpPr txBox="1"/>
          <p:nvPr/>
        </p:nvSpPr>
        <p:spPr>
          <a:xfrm>
            <a:off x="2930061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D071907-244C-464A-BF1A-DD96A7D8D4E1}"/>
              </a:ext>
            </a:extLst>
          </p:cNvPr>
          <p:cNvSpPr txBox="1"/>
          <p:nvPr/>
        </p:nvSpPr>
        <p:spPr>
          <a:xfrm>
            <a:off x="3450547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B62BB18-5A2B-40CC-BA8C-009DC7344241}"/>
              </a:ext>
            </a:extLst>
          </p:cNvPr>
          <p:cNvSpPr txBox="1"/>
          <p:nvPr/>
        </p:nvSpPr>
        <p:spPr>
          <a:xfrm>
            <a:off x="3971033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457CC44-F570-4E2F-9F78-8BBF7908A92D}"/>
              </a:ext>
            </a:extLst>
          </p:cNvPr>
          <p:cNvSpPr txBox="1"/>
          <p:nvPr/>
        </p:nvSpPr>
        <p:spPr>
          <a:xfrm>
            <a:off x="4491519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45144AE-6395-4F0F-BA5C-C6E0923951AD}"/>
              </a:ext>
            </a:extLst>
          </p:cNvPr>
          <p:cNvSpPr txBox="1"/>
          <p:nvPr/>
        </p:nvSpPr>
        <p:spPr>
          <a:xfrm>
            <a:off x="1326018" y="483969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1FD1083-528F-429F-B125-43A4B14AD65D}"/>
              </a:ext>
            </a:extLst>
          </p:cNvPr>
          <p:cNvSpPr txBox="1"/>
          <p:nvPr/>
        </p:nvSpPr>
        <p:spPr>
          <a:xfrm>
            <a:off x="1326018" y="433433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3CB68FD-B9DD-4E2E-BB94-8B4396962381}"/>
              </a:ext>
            </a:extLst>
          </p:cNvPr>
          <p:cNvSpPr txBox="1"/>
          <p:nvPr/>
        </p:nvSpPr>
        <p:spPr>
          <a:xfrm>
            <a:off x="1326018" y="382897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C614EE6-43AC-4062-A9B0-165BD15495D7}"/>
              </a:ext>
            </a:extLst>
          </p:cNvPr>
          <p:cNvSpPr txBox="1"/>
          <p:nvPr/>
        </p:nvSpPr>
        <p:spPr>
          <a:xfrm>
            <a:off x="1326018" y="332361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52D7CC1-92BF-4C4D-992E-C9DACE587B93}"/>
              </a:ext>
            </a:extLst>
          </p:cNvPr>
          <p:cNvSpPr txBox="1"/>
          <p:nvPr/>
        </p:nvSpPr>
        <p:spPr>
          <a:xfrm>
            <a:off x="1326018" y="281825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B14BE4F-35DD-4470-87DD-2F018BCC6BEF}"/>
              </a:ext>
            </a:extLst>
          </p:cNvPr>
          <p:cNvSpPr txBox="1"/>
          <p:nvPr/>
        </p:nvSpPr>
        <p:spPr>
          <a:xfrm>
            <a:off x="1326018" y="231289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40366CE-C6B1-46FF-B5F6-5293CA700D3B}"/>
              </a:ext>
            </a:extLst>
          </p:cNvPr>
          <p:cNvSpPr/>
          <p:nvPr/>
        </p:nvSpPr>
        <p:spPr bwMode="white">
          <a:xfrm>
            <a:off x="2005243" y="46036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02786E80-2CF7-450E-8C02-52BE92F3E026}"/>
              </a:ext>
            </a:extLst>
          </p:cNvPr>
          <p:cNvSpPr/>
          <p:nvPr/>
        </p:nvSpPr>
        <p:spPr bwMode="white">
          <a:xfrm>
            <a:off x="2706819" y="354976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9117D71A-1C1C-4119-8B9D-2D871C6A6080}"/>
              </a:ext>
            </a:extLst>
          </p:cNvPr>
          <p:cNvSpPr/>
          <p:nvPr/>
        </p:nvSpPr>
        <p:spPr bwMode="white">
          <a:xfrm>
            <a:off x="2679530" y="397103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1A144266-9CB9-4144-B9C1-EF21B963B584}"/>
              </a:ext>
            </a:extLst>
          </p:cNvPr>
          <p:cNvSpPr/>
          <p:nvPr/>
        </p:nvSpPr>
        <p:spPr bwMode="white">
          <a:xfrm>
            <a:off x="2229160" y="4387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13C0E6F-3037-4113-80D1-043BA781E7C5}"/>
              </a:ext>
            </a:extLst>
          </p:cNvPr>
          <p:cNvSpPr/>
          <p:nvPr/>
        </p:nvSpPr>
        <p:spPr bwMode="white">
          <a:xfrm>
            <a:off x="2613769" y="319270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273BEED0-427F-4330-94C1-DB7ACB80D028}"/>
              </a:ext>
            </a:extLst>
          </p:cNvPr>
          <p:cNvSpPr/>
          <p:nvPr/>
        </p:nvSpPr>
        <p:spPr bwMode="white">
          <a:xfrm>
            <a:off x="2551812" y="290765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2DC5BFAA-943B-4DCD-BC7C-71D9CED9FCB5}"/>
              </a:ext>
            </a:extLst>
          </p:cNvPr>
          <p:cNvSpPr/>
          <p:nvPr/>
        </p:nvSpPr>
        <p:spPr bwMode="white">
          <a:xfrm>
            <a:off x="3414078" y="250278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0227893A-1D56-483F-9C30-493047D27B2E}"/>
              </a:ext>
            </a:extLst>
          </p:cNvPr>
          <p:cNvSpPr/>
          <p:nvPr/>
        </p:nvSpPr>
        <p:spPr bwMode="white">
          <a:xfrm>
            <a:off x="2922648" y="30430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9880DC16-A42A-430F-8FC8-3AB300F35DE1}"/>
              </a:ext>
            </a:extLst>
          </p:cNvPr>
          <p:cNvSpPr/>
          <p:nvPr/>
        </p:nvSpPr>
        <p:spPr bwMode="white">
          <a:xfrm>
            <a:off x="2855241" y="334632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142871A-677E-4B75-A4FA-388F27F5B02A}"/>
              </a:ext>
            </a:extLst>
          </p:cNvPr>
          <p:cNvSpPr/>
          <p:nvPr/>
        </p:nvSpPr>
        <p:spPr bwMode="white">
          <a:xfrm>
            <a:off x="3194272" y="454805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3A6199-DC3C-4321-960C-795A1ACE8CE2}"/>
              </a:ext>
            </a:extLst>
          </p:cNvPr>
          <p:cNvSpPr/>
          <p:nvPr/>
        </p:nvSpPr>
        <p:spPr bwMode="white">
          <a:xfrm>
            <a:off x="3346672" y="470045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40166873-6639-4213-85AE-C4FD8876CE42}"/>
              </a:ext>
            </a:extLst>
          </p:cNvPr>
          <p:cNvSpPr/>
          <p:nvPr/>
        </p:nvSpPr>
        <p:spPr bwMode="white">
          <a:xfrm>
            <a:off x="3570347" y="443951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D674365-0DB4-481D-BAFB-B547EF7C08E4}"/>
              </a:ext>
            </a:extLst>
          </p:cNvPr>
          <p:cNvSpPr/>
          <p:nvPr/>
        </p:nvSpPr>
        <p:spPr bwMode="white">
          <a:xfrm>
            <a:off x="3971033" y="438758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CE1350C-0BA9-49B3-9340-CCDBE5DF9EE0}"/>
              </a:ext>
            </a:extLst>
          </p:cNvPr>
          <p:cNvSpPr/>
          <p:nvPr/>
        </p:nvSpPr>
        <p:spPr bwMode="white">
          <a:xfrm>
            <a:off x="4270750" y="399830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27C69982-F11C-4EC4-9B6E-5D3BDF82854F}"/>
              </a:ext>
            </a:extLst>
          </p:cNvPr>
          <p:cNvSpPr/>
          <p:nvPr/>
        </p:nvSpPr>
        <p:spPr bwMode="white">
          <a:xfrm>
            <a:off x="4607674" y="410499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CBE74227-61E5-44A3-8BA8-2FBE801674B0}"/>
              </a:ext>
            </a:extLst>
          </p:cNvPr>
          <p:cNvSpPr/>
          <p:nvPr/>
        </p:nvSpPr>
        <p:spPr bwMode="white">
          <a:xfrm>
            <a:off x="4187358" y="448384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9E42FD9-C89C-4739-BC87-E0BC4EB634AD}"/>
              </a:ext>
            </a:extLst>
          </p:cNvPr>
          <p:cNvSpPr/>
          <p:nvPr/>
        </p:nvSpPr>
        <p:spPr bwMode="white">
          <a:xfrm>
            <a:off x="3830618" y="400866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DC231BFA-F432-4177-806B-F51CC39BE8EB}"/>
              </a:ext>
            </a:extLst>
          </p:cNvPr>
          <p:cNvSpPr/>
          <p:nvPr/>
        </p:nvSpPr>
        <p:spPr bwMode="white">
          <a:xfrm>
            <a:off x="3952430" y="382079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9929537A-4C45-4CD8-948C-2E51A2412CED}"/>
              </a:ext>
            </a:extLst>
          </p:cNvPr>
          <p:cNvSpPr/>
          <p:nvPr/>
        </p:nvSpPr>
        <p:spPr bwMode="white">
          <a:xfrm>
            <a:off x="2320599" y="47004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15B28AA3-C67A-40F9-80F8-152AC80D54CE}"/>
              </a:ext>
            </a:extLst>
          </p:cNvPr>
          <p:cNvSpPr/>
          <p:nvPr/>
        </p:nvSpPr>
        <p:spPr bwMode="white">
          <a:xfrm>
            <a:off x="3208786" y="25641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1F508DDB-5716-4C3C-881C-625B86A3B809}"/>
              </a:ext>
            </a:extLst>
          </p:cNvPr>
          <p:cNvSpPr/>
          <p:nvPr/>
        </p:nvSpPr>
        <p:spPr bwMode="white">
          <a:xfrm>
            <a:off x="2853417" y="274568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76FBD0-A2A5-4743-ABFD-31DE1F2CB8C0}"/>
              </a:ext>
            </a:extLst>
          </p:cNvPr>
          <p:cNvSpPr/>
          <p:nvPr/>
        </p:nvSpPr>
        <p:spPr bwMode="white">
          <a:xfrm>
            <a:off x="4299778" y="429140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C3F70A-48A4-425E-93C0-51272FED9D6E}"/>
              </a:ext>
            </a:extLst>
          </p:cNvPr>
          <p:cNvCxnSpPr/>
          <p:nvPr/>
        </p:nvCxnSpPr>
        <p:spPr>
          <a:xfrm>
            <a:off x="7874000" y="3858003"/>
            <a:ext cx="711200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C6755CA-0E73-44CD-A8CE-A137E7B0348F}"/>
              </a:ext>
            </a:extLst>
          </p:cNvPr>
          <p:cNvCxnSpPr/>
          <p:nvPr/>
        </p:nvCxnSpPr>
        <p:spPr>
          <a:xfrm>
            <a:off x="8889998" y="3858003"/>
            <a:ext cx="711200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2B9BBD0-0840-4618-AEC5-C413A8272F40}"/>
              </a:ext>
            </a:extLst>
          </p:cNvPr>
          <p:cNvCxnSpPr/>
          <p:nvPr/>
        </p:nvCxnSpPr>
        <p:spPr>
          <a:xfrm>
            <a:off x="9792409" y="3858003"/>
            <a:ext cx="711200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FD0D1F8-7CBD-4A7C-BA53-2350527069C8}"/>
              </a:ext>
            </a:extLst>
          </p:cNvPr>
          <p:cNvCxnSpPr>
            <a:cxnSpLocks/>
          </p:cNvCxnSpPr>
          <p:nvPr/>
        </p:nvCxnSpPr>
        <p:spPr>
          <a:xfrm>
            <a:off x="7339495" y="4241389"/>
            <a:ext cx="2363305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5498408-5D2E-4019-AEC3-26DC922EBB4A}"/>
              </a:ext>
            </a:extLst>
          </p:cNvPr>
          <p:cNvCxnSpPr>
            <a:cxnSpLocks/>
          </p:cNvCxnSpPr>
          <p:nvPr/>
        </p:nvCxnSpPr>
        <p:spPr>
          <a:xfrm>
            <a:off x="7339495" y="4713261"/>
            <a:ext cx="2363305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7BD2F16-5323-4ED1-9C16-32D24520879E}"/>
              </a:ext>
            </a:extLst>
          </p:cNvPr>
          <p:cNvCxnSpPr>
            <a:cxnSpLocks/>
            <a:endCxn id="65" idx="2"/>
          </p:cNvCxnSpPr>
          <p:nvPr/>
        </p:nvCxnSpPr>
        <p:spPr>
          <a:xfrm flipH="1">
            <a:off x="8121504" y="4126718"/>
            <a:ext cx="1766027" cy="1788681"/>
          </a:xfrm>
          <a:prstGeom prst="bentConnector4">
            <a:avLst>
              <a:gd name="adj1" fmla="val -32258"/>
              <a:gd name="adj2" fmla="val 113997"/>
            </a:avLst>
          </a:prstGeom>
          <a:noFill/>
          <a:ln w="1270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685E188-0DF7-44EA-A13D-A43F562BA732}"/>
              </a:ext>
            </a:extLst>
          </p:cNvPr>
          <p:cNvSpPr txBox="1"/>
          <p:nvPr/>
        </p:nvSpPr>
        <p:spPr>
          <a:xfrm>
            <a:off x="8029138" y="5518893"/>
            <a:ext cx="184731" cy="3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00344D3-B26D-45B5-903C-4B2944E5876C}"/>
              </a:ext>
            </a:extLst>
          </p:cNvPr>
          <p:cNvSpPr txBox="1"/>
          <p:nvPr/>
        </p:nvSpPr>
        <p:spPr>
          <a:xfrm>
            <a:off x="9702800" y="4335535"/>
            <a:ext cx="184731" cy="3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4FD0F5-24BD-48FA-8DA4-47FF14388A25}"/>
              </a:ext>
            </a:extLst>
          </p:cNvPr>
          <p:cNvSpPr txBox="1"/>
          <p:nvPr/>
        </p:nvSpPr>
        <p:spPr>
          <a:xfrm>
            <a:off x="8705267" y="5478381"/>
            <a:ext cx="184731" cy="3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E93D21D-9087-4260-B81B-1A212F30D6CE}"/>
              </a:ext>
            </a:extLst>
          </p:cNvPr>
          <p:cNvCxnSpPr>
            <a:cxnSpLocks/>
            <a:stCxn id="71" idx="3"/>
            <a:endCxn id="72" idx="0"/>
          </p:cNvCxnSpPr>
          <p:nvPr/>
        </p:nvCxnSpPr>
        <p:spPr>
          <a:xfrm flipH="1">
            <a:off x="8797633" y="4533788"/>
            <a:ext cx="1089898" cy="944593"/>
          </a:xfrm>
          <a:prstGeom prst="bentConnector4">
            <a:avLst>
              <a:gd name="adj1" fmla="val -20974"/>
              <a:gd name="adj2" fmla="val 60494"/>
            </a:avLst>
          </a:prstGeom>
          <a:noFill/>
          <a:ln w="1270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07AA11-0D91-B236-32FC-6A639B1198AF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0457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5E58E-863D-4131-B284-3B42ECA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지니 불순도 </a:t>
            </a:r>
            <a:r>
              <a:rPr lang="en-US" altLang="ko-KR" dirty="0"/>
              <a:t>(Gini impurity)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3CAF-5836-40E5-BB05-085B67893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지니 불순도는 의사결정나무의 불순도를 측정하는 기본 지표이며 각 범주</a:t>
            </a:r>
            <a:r>
              <a:rPr lang="en-US" altLang="ko-KR" dirty="0"/>
              <a:t>(=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의 비율을 제곱해서 더한 후 </a:t>
            </a:r>
            <a:r>
              <a:rPr lang="en-US" altLang="ko-KR" dirty="0"/>
              <a:t>1</a:t>
            </a:r>
            <a:r>
              <a:rPr lang="ko-KR" altLang="en-US" dirty="0"/>
              <a:t>에서 뺀 값을 산출합니다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A56C3-D620-441B-9BFC-93CC6EA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48</a:t>
            </a:fld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8074D6-4890-4906-A5AC-A7953915F4CA}"/>
              </a:ext>
            </a:extLst>
          </p:cNvPr>
          <p:cNvSpPr txBox="1"/>
          <p:nvPr/>
        </p:nvSpPr>
        <p:spPr>
          <a:xfrm>
            <a:off x="5976444" y="2527168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= 1 – (</a:t>
            </a:r>
            <a:r>
              <a:rPr lang="ko-KR" altLang="en-US" sz="1400" dirty="0"/>
              <a:t>초록 비율</a:t>
            </a:r>
            <a:r>
              <a:rPr lang="en-US" altLang="ko-KR" sz="1400" baseline="30000" dirty="0"/>
              <a:t>2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ko-KR" altLang="en-US" sz="1400" dirty="0"/>
              <a:t>빨강 비율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969CED-FD00-4D17-BB7F-B508DA6F929A}"/>
              </a:ext>
            </a:extLst>
          </p:cNvPr>
          <p:cNvSpPr txBox="1"/>
          <p:nvPr/>
        </p:nvSpPr>
        <p:spPr>
          <a:xfrm>
            <a:off x="5976444" y="3415523"/>
            <a:ext cx="4867975" cy="123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전체 샘플의 개수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18</a:t>
            </a:r>
            <a:r>
              <a:rPr lang="ko-KR" altLang="en-US" sz="1400" dirty="0"/>
              <a:t>개 </a:t>
            </a:r>
            <a:r>
              <a:rPr lang="en-US" altLang="ko-KR" sz="1400" dirty="0"/>
              <a:t>+ </a:t>
            </a:r>
            <a:r>
              <a:rPr lang="ko-KR" altLang="en-US" sz="1400" dirty="0"/>
              <a:t>빨강 </a:t>
            </a:r>
            <a:r>
              <a:rPr lang="en-US" altLang="ko-KR" sz="1400" dirty="0"/>
              <a:t>4</a:t>
            </a:r>
            <a:r>
              <a:rPr lang="ko-KR" altLang="en-US" sz="1400" dirty="0"/>
              <a:t>개 </a:t>
            </a:r>
            <a:r>
              <a:rPr lang="en-US" altLang="ko-KR" sz="1400" dirty="0"/>
              <a:t>= 22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초록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18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전체 </a:t>
            </a:r>
            <a:r>
              <a:rPr lang="en-US" altLang="ko-KR" sz="1400" dirty="0"/>
              <a:t>22</a:t>
            </a:r>
            <a:r>
              <a:rPr lang="ko-KR" altLang="en-US" sz="1400" dirty="0"/>
              <a:t>개 </a:t>
            </a:r>
            <a:r>
              <a:rPr lang="en-US" altLang="ko-KR" sz="1400" dirty="0"/>
              <a:t>= 0.818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빨강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빨강 </a:t>
            </a:r>
            <a:r>
              <a:rPr lang="en-US" altLang="ko-KR" sz="1400" dirty="0"/>
              <a:t>4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전체 </a:t>
            </a:r>
            <a:r>
              <a:rPr lang="en-US" altLang="ko-KR" sz="1400" dirty="0"/>
              <a:t>22</a:t>
            </a:r>
            <a:r>
              <a:rPr lang="ko-KR" altLang="en-US" sz="1400" dirty="0"/>
              <a:t>개 </a:t>
            </a:r>
            <a:r>
              <a:rPr lang="en-US" altLang="ko-KR" sz="1400" dirty="0"/>
              <a:t>= 0.182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89AB1D-5A06-45C6-B5F3-3C2086DF9F6B}"/>
              </a:ext>
            </a:extLst>
          </p:cNvPr>
          <p:cNvSpPr txBox="1"/>
          <p:nvPr/>
        </p:nvSpPr>
        <p:spPr>
          <a:xfrm>
            <a:off x="5976444" y="5409430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= 1 - (0.818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 + 0.182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 = 0.297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601DDAB-0855-48A9-A2ED-6BAED7AF94F2}"/>
              </a:ext>
            </a:extLst>
          </p:cNvPr>
          <p:cNvSpPr txBox="1"/>
          <p:nvPr/>
        </p:nvSpPr>
        <p:spPr>
          <a:xfrm>
            <a:off x="792506" y="364868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3B03EE-2AD9-494D-A676-349221C0EAC0}"/>
              </a:ext>
            </a:extLst>
          </p:cNvPr>
          <p:cNvSpPr txBox="1"/>
          <p:nvPr/>
        </p:nvSpPr>
        <p:spPr>
          <a:xfrm>
            <a:off x="3110243" y="580250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867BADC-5B29-43AE-B40C-F2518B26A3B7}"/>
              </a:ext>
            </a:extLst>
          </p:cNvPr>
          <p:cNvSpPr/>
          <p:nvPr/>
        </p:nvSpPr>
        <p:spPr bwMode="white">
          <a:xfrm>
            <a:off x="1693143" y="2301684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335EA9F-4666-4392-BED3-D7603DFC93ED}"/>
              </a:ext>
            </a:extLst>
          </p:cNvPr>
          <p:cNvSpPr txBox="1"/>
          <p:nvPr/>
        </p:nvSpPr>
        <p:spPr>
          <a:xfrm>
            <a:off x="1368603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DFBE5D-E6C2-41FE-8CB4-E6048EB9E847}"/>
              </a:ext>
            </a:extLst>
          </p:cNvPr>
          <p:cNvSpPr txBox="1"/>
          <p:nvPr/>
        </p:nvSpPr>
        <p:spPr>
          <a:xfrm>
            <a:off x="1889089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143F677-4976-4AA8-BC1A-DEC769868E82}"/>
              </a:ext>
            </a:extLst>
          </p:cNvPr>
          <p:cNvSpPr txBox="1"/>
          <p:nvPr/>
        </p:nvSpPr>
        <p:spPr>
          <a:xfrm>
            <a:off x="2409575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3ED169A-48A5-4CD5-89C9-0F5A8DF63293}"/>
              </a:ext>
            </a:extLst>
          </p:cNvPr>
          <p:cNvSpPr txBox="1"/>
          <p:nvPr/>
        </p:nvSpPr>
        <p:spPr>
          <a:xfrm>
            <a:off x="2930061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F786A2C-39E1-4D43-8497-D390E4665B25}"/>
              </a:ext>
            </a:extLst>
          </p:cNvPr>
          <p:cNvSpPr txBox="1"/>
          <p:nvPr/>
        </p:nvSpPr>
        <p:spPr>
          <a:xfrm>
            <a:off x="3450547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25100E-7BBA-4231-8BFB-4BD63B17E853}"/>
              </a:ext>
            </a:extLst>
          </p:cNvPr>
          <p:cNvSpPr txBox="1"/>
          <p:nvPr/>
        </p:nvSpPr>
        <p:spPr>
          <a:xfrm>
            <a:off x="3971033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583015B-F5F9-42A9-926B-0FF0C5CD1A90}"/>
              </a:ext>
            </a:extLst>
          </p:cNvPr>
          <p:cNvSpPr txBox="1"/>
          <p:nvPr/>
        </p:nvSpPr>
        <p:spPr>
          <a:xfrm>
            <a:off x="4491519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8C66246-03D9-4B47-840E-E73FEA1C9480}"/>
              </a:ext>
            </a:extLst>
          </p:cNvPr>
          <p:cNvSpPr txBox="1"/>
          <p:nvPr/>
        </p:nvSpPr>
        <p:spPr>
          <a:xfrm>
            <a:off x="1326018" y="483969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7D0B8D2-74F5-47F8-ABAC-B3F070669668}"/>
              </a:ext>
            </a:extLst>
          </p:cNvPr>
          <p:cNvSpPr txBox="1"/>
          <p:nvPr/>
        </p:nvSpPr>
        <p:spPr>
          <a:xfrm>
            <a:off x="1326018" y="433433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034D43F-C235-48EE-8044-7A092A6FC7E9}"/>
              </a:ext>
            </a:extLst>
          </p:cNvPr>
          <p:cNvSpPr txBox="1"/>
          <p:nvPr/>
        </p:nvSpPr>
        <p:spPr>
          <a:xfrm>
            <a:off x="1326018" y="382897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E158E37-2F32-4E88-8B2D-A0C8093CEC97}"/>
              </a:ext>
            </a:extLst>
          </p:cNvPr>
          <p:cNvSpPr txBox="1"/>
          <p:nvPr/>
        </p:nvSpPr>
        <p:spPr>
          <a:xfrm>
            <a:off x="1326018" y="332361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C0D04A2-8CBF-4895-BEEC-9F5C02AF193A}"/>
              </a:ext>
            </a:extLst>
          </p:cNvPr>
          <p:cNvSpPr txBox="1"/>
          <p:nvPr/>
        </p:nvSpPr>
        <p:spPr>
          <a:xfrm>
            <a:off x="1326018" y="281825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F6E9892-1325-4C9C-A0EE-C192C3986D97}"/>
              </a:ext>
            </a:extLst>
          </p:cNvPr>
          <p:cNvSpPr txBox="1"/>
          <p:nvPr/>
        </p:nvSpPr>
        <p:spPr>
          <a:xfrm>
            <a:off x="1326018" y="231289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FC294072-740C-4D45-8530-C6718FCF644B}"/>
              </a:ext>
            </a:extLst>
          </p:cNvPr>
          <p:cNvSpPr/>
          <p:nvPr/>
        </p:nvSpPr>
        <p:spPr bwMode="white">
          <a:xfrm>
            <a:off x="2005243" y="46036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A7F2B6A9-E3AF-4CD0-B330-77F991DDB0EF}"/>
              </a:ext>
            </a:extLst>
          </p:cNvPr>
          <p:cNvSpPr/>
          <p:nvPr/>
        </p:nvSpPr>
        <p:spPr bwMode="white">
          <a:xfrm>
            <a:off x="2706819" y="354976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ECC702E-EECF-4BF9-83C4-E5CBF1809DF0}"/>
              </a:ext>
            </a:extLst>
          </p:cNvPr>
          <p:cNvSpPr/>
          <p:nvPr/>
        </p:nvSpPr>
        <p:spPr bwMode="white">
          <a:xfrm>
            <a:off x="2679530" y="397103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7B13C00B-EA9B-4C2F-AE58-6CD6DE4DD60E}"/>
              </a:ext>
            </a:extLst>
          </p:cNvPr>
          <p:cNvSpPr/>
          <p:nvPr/>
        </p:nvSpPr>
        <p:spPr bwMode="white">
          <a:xfrm>
            <a:off x="2229160" y="4387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9A6DE9A1-D3D9-44EF-A6A2-4434A91D9A8D}"/>
              </a:ext>
            </a:extLst>
          </p:cNvPr>
          <p:cNvSpPr/>
          <p:nvPr/>
        </p:nvSpPr>
        <p:spPr bwMode="white">
          <a:xfrm>
            <a:off x="2613769" y="319270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DCEA3F0-5A10-499A-9C0D-160438B51354}"/>
              </a:ext>
            </a:extLst>
          </p:cNvPr>
          <p:cNvSpPr/>
          <p:nvPr/>
        </p:nvSpPr>
        <p:spPr bwMode="white">
          <a:xfrm>
            <a:off x="2551812" y="290765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D9DDC033-9F44-4716-89CA-75ECFA3D0266}"/>
              </a:ext>
            </a:extLst>
          </p:cNvPr>
          <p:cNvSpPr/>
          <p:nvPr/>
        </p:nvSpPr>
        <p:spPr bwMode="white">
          <a:xfrm>
            <a:off x="3414078" y="250278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D72619E2-82F7-41B6-891D-6E784181761E}"/>
              </a:ext>
            </a:extLst>
          </p:cNvPr>
          <p:cNvSpPr/>
          <p:nvPr/>
        </p:nvSpPr>
        <p:spPr bwMode="white">
          <a:xfrm>
            <a:off x="2922648" y="30430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143AA501-B4D8-4448-99EB-46D42CFFDFDA}"/>
              </a:ext>
            </a:extLst>
          </p:cNvPr>
          <p:cNvSpPr/>
          <p:nvPr/>
        </p:nvSpPr>
        <p:spPr bwMode="white">
          <a:xfrm>
            <a:off x="2855241" y="334632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E5545D8E-DBDC-441E-B277-3C8377A4F57D}"/>
              </a:ext>
            </a:extLst>
          </p:cNvPr>
          <p:cNvSpPr/>
          <p:nvPr/>
        </p:nvSpPr>
        <p:spPr bwMode="white">
          <a:xfrm>
            <a:off x="3194272" y="45480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D0650286-3192-4C4B-A55B-4F779A441D50}"/>
              </a:ext>
            </a:extLst>
          </p:cNvPr>
          <p:cNvSpPr/>
          <p:nvPr/>
        </p:nvSpPr>
        <p:spPr bwMode="white">
          <a:xfrm>
            <a:off x="3346672" y="47004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98A48046-A3F2-44E9-AE96-D7EED44733D9}"/>
              </a:ext>
            </a:extLst>
          </p:cNvPr>
          <p:cNvSpPr/>
          <p:nvPr/>
        </p:nvSpPr>
        <p:spPr bwMode="white">
          <a:xfrm>
            <a:off x="3570347" y="443951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E564430-54B0-4CFA-92C1-164897DA0A6E}"/>
              </a:ext>
            </a:extLst>
          </p:cNvPr>
          <p:cNvSpPr/>
          <p:nvPr/>
        </p:nvSpPr>
        <p:spPr bwMode="white">
          <a:xfrm>
            <a:off x="3971033" y="4387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4866350-019C-4857-B5BB-B252F8519BF7}"/>
              </a:ext>
            </a:extLst>
          </p:cNvPr>
          <p:cNvSpPr/>
          <p:nvPr/>
        </p:nvSpPr>
        <p:spPr bwMode="white">
          <a:xfrm>
            <a:off x="4270750" y="399830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74DF762-1038-4DD7-9480-1B35B93B55EF}"/>
              </a:ext>
            </a:extLst>
          </p:cNvPr>
          <p:cNvSpPr/>
          <p:nvPr/>
        </p:nvSpPr>
        <p:spPr bwMode="white">
          <a:xfrm>
            <a:off x="4607674" y="410499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5E7ED9BE-B5A2-4E2B-A943-6BFA09A8A9AE}"/>
              </a:ext>
            </a:extLst>
          </p:cNvPr>
          <p:cNvSpPr/>
          <p:nvPr/>
        </p:nvSpPr>
        <p:spPr bwMode="white">
          <a:xfrm>
            <a:off x="4187358" y="448384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2B27437F-E42E-4343-948C-4D151B31AA6D}"/>
              </a:ext>
            </a:extLst>
          </p:cNvPr>
          <p:cNvSpPr/>
          <p:nvPr/>
        </p:nvSpPr>
        <p:spPr bwMode="white">
          <a:xfrm>
            <a:off x="3830618" y="400866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A603F0A-54EE-4042-AA5E-B1B6EBC76267}"/>
              </a:ext>
            </a:extLst>
          </p:cNvPr>
          <p:cNvSpPr/>
          <p:nvPr/>
        </p:nvSpPr>
        <p:spPr bwMode="white">
          <a:xfrm>
            <a:off x="3952430" y="382079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6126A53-2BAE-40A3-954A-C586147229A4}"/>
              </a:ext>
            </a:extLst>
          </p:cNvPr>
          <p:cNvSpPr/>
          <p:nvPr/>
        </p:nvSpPr>
        <p:spPr bwMode="white">
          <a:xfrm>
            <a:off x="2320599" y="47004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8B09BFB-8460-4074-97E6-5C784839AE76}"/>
              </a:ext>
            </a:extLst>
          </p:cNvPr>
          <p:cNvSpPr/>
          <p:nvPr/>
        </p:nvSpPr>
        <p:spPr bwMode="white">
          <a:xfrm>
            <a:off x="3208786" y="25641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D4B62124-F8DC-4E68-B5F6-F3CB30AB96E2}"/>
              </a:ext>
            </a:extLst>
          </p:cNvPr>
          <p:cNvSpPr/>
          <p:nvPr/>
        </p:nvSpPr>
        <p:spPr bwMode="white">
          <a:xfrm>
            <a:off x="2853417" y="274568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8FFF783D-CEC7-4598-B086-F14A2A8807AF}"/>
              </a:ext>
            </a:extLst>
          </p:cNvPr>
          <p:cNvSpPr/>
          <p:nvPr/>
        </p:nvSpPr>
        <p:spPr bwMode="white">
          <a:xfrm>
            <a:off x="4299778" y="429140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AE78A03-8969-4AA5-8A1D-88E8E9DC929D}"/>
              </a:ext>
            </a:extLst>
          </p:cNvPr>
          <p:cNvCxnSpPr/>
          <p:nvPr/>
        </p:nvCxnSpPr>
        <p:spPr>
          <a:xfrm>
            <a:off x="7874000" y="3858003"/>
            <a:ext cx="711200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3305F74-BBDA-47B5-A90C-34E46B6BCE4C}"/>
              </a:ext>
            </a:extLst>
          </p:cNvPr>
          <p:cNvCxnSpPr/>
          <p:nvPr/>
        </p:nvCxnSpPr>
        <p:spPr>
          <a:xfrm>
            <a:off x="8831943" y="3858003"/>
            <a:ext cx="711200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EA6D1A6-F904-4DA9-AE1C-5259131F8183}"/>
              </a:ext>
            </a:extLst>
          </p:cNvPr>
          <p:cNvCxnSpPr/>
          <p:nvPr/>
        </p:nvCxnSpPr>
        <p:spPr>
          <a:xfrm>
            <a:off x="9731829" y="3858003"/>
            <a:ext cx="711200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7718774-96F4-4B84-AFF3-B8EA557A383D}"/>
              </a:ext>
            </a:extLst>
          </p:cNvPr>
          <p:cNvCxnSpPr>
            <a:cxnSpLocks/>
          </p:cNvCxnSpPr>
          <p:nvPr/>
        </p:nvCxnSpPr>
        <p:spPr>
          <a:xfrm>
            <a:off x="7339495" y="4241389"/>
            <a:ext cx="2363305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0F21B9F-4765-4DFB-B1FA-1FBCE5EF44B2}"/>
              </a:ext>
            </a:extLst>
          </p:cNvPr>
          <p:cNvCxnSpPr>
            <a:cxnSpLocks/>
          </p:cNvCxnSpPr>
          <p:nvPr/>
        </p:nvCxnSpPr>
        <p:spPr>
          <a:xfrm>
            <a:off x="7339495" y="4713261"/>
            <a:ext cx="2363305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D8C97D0-A5CD-4C57-B51D-E8BBB17F37EF}"/>
              </a:ext>
            </a:extLst>
          </p:cNvPr>
          <p:cNvCxnSpPr>
            <a:cxnSpLocks/>
          </p:cNvCxnSpPr>
          <p:nvPr/>
        </p:nvCxnSpPr>
        <p:spPr>
          <a:xfrm flipH="1">
            <a:off x="8121504" y="4126718"/>
            <a:ext cx="1766027" cy="1788681"/>
          </a:xfrm>
          <a:prstGeom prst="bentConnector4">
            <a:avLst>
              <a:gd name="adj1" fmla="val -32258"/>
              <a:gd name="adj2" fmla="val 113997"/>
            </a:avLst>
          </a:prstGeom>
          <a:noFill/>
          <a:ln w="1270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B7F4ECE7-4234-413E-B07D-1A9318527B6D}"/>
              </a:ext>
            </a:extLst>
          </p:cNvPr>
          <p:cNvCxnSpPr>
            <a:cxnSpLocks/>
          </p:cNvCxnSpPr>
          <p:nvPr/>
        </p:nvCxnSpPr>
        <p:spPr>
          <a:xfrm flipH="1">
            <a:off x="8797633" y="4533788"/>
            <a:ext cx="1089898" cy="944593"/>
          </a:xfrm>
          <a:prstGeom prst="bentConnector4">
            <a:avLst>
              <a:gd name="adj1" fmla="val -20974"/>
              <a:gd name="adj2" fmla="val 60494"/>
            </a:avLst>
          </a:prstGeom>
          <a:noFill/>
          <a:ln w="1270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A16FC2-BC72-1C0A-7D2A-40439D93FE8B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8803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5E58E-863D-4131-B284-3B42ECA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지니 불순도 </a:t>
            </a:r>
            <a:r>
              <a:rPr lang="en-US" altLang="ko-KR" dirty="0"/>
              <a:t>(Gini impurity)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3CAF-5836-40E5-BB05-085B67893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지니 불순도는 의사결정나무의 불순도를 측정하는 기본 지표이며 각 범주</a:t>
            </a:r>
            <a:r>
              <a:rPr lang="en-US" altLang="ko-KR" dirty="0"/>
              <a:t>(=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의 비율을 제곱해서 더한 후 </a:t>
            </a:r>
            <a:r>
              <a:rPr lang="en-US" altLang="ko-KR" dirty="0"/>
              <a:t>1</a:t>
            </a:r>
            <a:r>
              <a:rPr lang="ko-KR" altLang="en-US" dirty="0"/>
              <a:t>에서 뺀 값을 산출합니다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A56C3-D620-441B-9BFC-93CC6EA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49</a:t>
            </a:fld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8074D6-4890-4906-A5AC-A7953915F4CA}"/>
              </a:ext>
            </a:extLst>
          </p:cNvPr>
          <p:cNvSpPr txBox="1"/>
          <p:nvPr/>
        </p:nvSpPr>
        <p:spPr>
          <a:xfrm>
            <a:off x="5976444" y="2527168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= 1 – (</a:t>
            </a:r>
            <a:r>
              <a:rPr lang="ko-KR" altLang="en-US" sz="1400" dirty="0"/>
              <a:t>초록 비율</a:t>
            </a:r>
            <a:r>
              <a:rPr lang="en-US" altLang="ko-KR" sz="1400" baseline="30000" dirty="0"/>
              <a:t>2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ko-KR" altLang="en-US" sz="1400" dirty="0"/>
              <a:t>빨강 비율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969CED-FD00-4D17-BB7F-B508DA6F929A}"/>
              </a:ext>
            </a:extLst>
          </p:cNvPr>
          <p:cNvSpPr txBox="1"/>
          <p:nvPr/>
        </p:nvSpPr>
        <p:spPr>
          <a:xfrm>
            <a:off x="5976444" y="3415523"/>
            <a:ext cx="4867975" cy="123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전체 샘플의 개수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22</a:t>
            </a:r>
            <a:r>
              <a:rPr lang="ko-KR" altLang="en-US" sz="1400" dirty="0"/>
              <a:t>개 </a:t>
            </a:r>
            <a:r>
              <a:rPr lang="en-US" altLang="ko-KR" sz="1400" dirty="0"/>
              <a:t>+ </a:t>
            </a:r>
            <a:r>
              <a:rPr lang="ko-KR" altLang="en-US" sz="1400" dirty="0"/>
              <a:t>빨강 </a:t>
            </a:r>
            <a:r>
              <a:rPr lang="en-US" altLang="ko-KR" sz="1400" dirty="0"/>
              <a:t>0</a:t>
            </a:r>
            <a:r>
              <a:rPr lang="ko-KR" altLang="en-US" sz="1400" dirty="0"/>
              <a:t>개 </a:t>
            </a:r>
            <a:r>
              <a:rPr lang="en-US" altLang="ko-KR" sz="1400" dirty="0"/>
              <a:t>= 22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초록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22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전체 </a:t>
            </a:r>
            <a:r>
              <a:rPr lang="en-US" altLang="ko-KR" sz="1400" dirty="0"/>
              <a:t>22</a:t>
            </a:r>
            <a:r>
              <a:rPr lang="ko-KR" altLang="en-US" sz="1400" dirty="0"/>
              <a:t>개 </a:t>
            </a:r>
            <a:r>
              <a:rPr lang="en-US" altLang="ko-KR" sz="1400" dirty="0"/>
              <a:t>= 1.0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빨강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빨강 </a:t>
            </a:r>
            <a:r>
              <a:rPr lang="en-US" altLang="ko-KR" sz="1400" dirty="0"/>
              <a:t>0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전체 </a:t>
            </a:r>
            <a:r>
              <a:rPr lang="en-US" altLang="ko-KR" sz="1400" dirty="0"/>
              <a:t>22</a:t>
            </a:r>
            <a:r>
              <a:rPr lang="ko-KR" altLang="en-US" sz="1400" dirty="0"/>
              <a:t>개 </a:t>
            </a:r>
            <a:r>
              <a:rPr lang="en-US" altLang="ko-KR" sz="1400" dirty="0"/>
              <a:t>= 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89AB1D-5A06-45C6-B5F3-3C2086DF9F6B}"/>
              </a:ext>
            </a:extLst>
          </p:cNvPr>
          <p:cNvSpPr txBox="1"/>
          <p:nvPr/>
        </p:nvSpPr>
        <p:spPr>
          <a:xfrm>
            <a:off x="5976444" y="5404767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= 1 - (1.0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 + 0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 = 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6C78BC-8D08-44F4-A585-F89F05E130BF}"/>
              </a:ext>
            </a:extLst>
          </p:cNvPr>
          <p:cNvSpPr txBox="1"/>
          <p:nvPr/>
        </p:nvSpPr>
        <p:spPr>
          <a:xfrm>
            <a:off x="792506" y="364868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743219-9115-4F93-9CBB-19BBBB90DF4B}"/>
              </a:ext>
            </a:extLst>
          </p:cNvPr>
          <p:cNvSpPr txBox="1"/>
          <p:nvPr/>
        </p:nvSpPr>
        <p:spPr>
          <a:xfrm>
            <a:off x="3110243" y="5802502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3753867-5D78-4F07-8731-AC0958C5DEE8}"/>
              </a:ext>
            </a:extLst>
          </p:cNvPr>
          <p:cNvSpPr/>
          <p:nvPr/>
        </p:nvSpPr>
        <p:spPr bwMode="white">
          <a:xfrm>
            <a:off x="1693143" y="2301684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4734DF-D601-48A3-89DC-AEC8D205F85B}"/>
              </a:ext>
            </a:extLst>
          </p:cNvPr>
          <p:cNvSpPr txBox="1"/>
          <p:nvPr/>
        </p:nvSpPr>
        <p:spPr>
          <a:xfrm>
            <a:off x="1368603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48458-3758-4278-99FA-04B5F4C0D886}"/>
              </a:ext>
            </a:extLst>
          </p:cNvPr>
          <p:cNvSpPr txBox="1"/>
          <p:nvPr/>
        </p:nvSpPr>
        <p:spPr>
          <a:xfrm>
            <a:off x="1889089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5A1ED7-9636-4571-B86A-A78CFA9C4FF8}"/>
              </a:ext>
            </a:extLst>
          </p:cNvPr>
          <p:cNvSpPr txBox="1"/>
          <p:nvPr/>
        </p:nvSpPr>
        <p:spPr>
          <a:xfrm>
            <a:off x="2409575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5CAB8D-4717-426C-8D43-E182439BE4FF}"/>
              </a:ext>
            </a:extLst>
          </p:cNvPr>
          <p:cNvSpPr txBox="1"/>
          <p:nvPr/>
        </p:nvSpPr>
        <p:spPr>
          <a:xfrm>
            <a:off x="2930061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78815B-7204-4F5C-8A92-0FB4C1814F9B}"/>
              </a:ext>
            </a:extLst>
          </p:cNvPr>
          <p:cNvSpPr txBox="1"/>
          <p:nvPr/>
        </p:nvSpPr>
        <p:spPr>
          <a:xfrm>
            <a:off x="3450547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98C5F0-A0DC-4579-8948-91E3B8709F1B}"/>
              </a:ext>
            </a:extLst>
          </p:cNvPr>
          <p:cNvSpPr txBox="1"/>
          <p:nvPr/>
        </p:nvSpPr>
        <p:spPr>
          <a:xfrm>
            <a:off x="3971033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245DE4-B5E9-47B2-86E7-790BC3B42334}"/>
              </a:ext>
            </a:extLst>
          </p:cNvPr>
          <p:cNvSpPr txBox="1"/>
          <p:nvPr/>
        </p:nvSpPr>
        <p:spPr>
          <a:xfrm>
            <a:off x="4491519" y="5424881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5D0607-E5DF-4678-A472-5C7A32F83B0F}"/>
              </a:ext>
            </a:extLst>
          </p:cNvPr>
          <p:cNvSpPr txBox="1"/>
          <p:nvPr/>
        </p:nvSpPr>
        <p:spPr>
          <a:xfrm>
            <a:off x="1326018" y="483969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BB6058-41CC-42E9-9DE7-AE2511B8A09C}"/>
              </a:ext>
            </a:extLst>
          </p:cNvPr>
          <p:cNvSpPr txBox="1"/>
          <p:nvPr/>
        </p:nvSpPr>
        <p:spPr>
          <a:xfrm>
            <a:off x="1326018" y="433433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0D5C90-7FB0-4AB1-ADA0-A4676201C8F2}"/>
              </a:ext>
            </a:extLst>
          </p:cNvPr>
          <p:cNvSpPr txBox="1"/>
          <p:nvPr/>
        </p:nvSpPr>
        <p:spPr>
          <a:xfrm>
            <a:off x="1326018" y="382897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2A9110D-A8C4-4AE1-B575-47925FC6DD1F}"/>
              </a:ext>
            </a:extLst>
          </p:cNvPr>
          <p:cNvSpPr txBox="1"/>
          <p:nvPr/>
        </p:nvSpPr>
        <p:spPr>
          <a:xfrm>
            <a:off x="1326018" y="332361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2EEA5A-57AC-4962-BA58-8C27653D2FAB}"/>
              </a:ext>
            </a:extLst>
          </p:cNvPr>
          <p:cNvSpPr txBox="1"/>
          <p:nvPr/>
        </p:nvSpPr>
        <p:spPr>
          <a:xfrm>
            <a:off x="1326018" y="281825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154622-394E-4C12-AEEF-5183EC83469E}"/>
              </a:ext>
            </a:extLst>
          </p:cNvPr>
          <p:cNvSpPr txBox="1"/>
          <p:nvPr/>
        </p:nvSpPr>
        <p:spPr>
          <a:xfrm>
            <a:off x="1326018" y="231289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EDF7F99-735B-4991-8903-C4479E614B05}"/>
              </a:ext>
            </a:extLst>
          </p:cNvPr>
          <p:cNvSpPr/>
          <p:nvPr/>
        </p:nvSpPr>
        <p:spPr bwMode="white">
          <a:xfrm>
            <a:off x="2005243" y="46036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52BCC947-99D8-447F-B0B8-5AB34867D77C}"/>
              </a:ext>
            </a:extLst>
          </p:cNvPr>
          <p:cNvSpPr/>
          <p:nvPr/>
        </p:nvSpPr>
        <p:spPr bwMode="white">
          <a:xfrm>
            <a:off x="2706819" y="354976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F0C169F-61A4-4FF0-BAA9-258F5BD9BFE8}"/>
              </a:ext>
            </a:extLst>
          </p:cNvPr>
          <p:cNvSpPr/>
          <p:nvPr/>
        </p:nvSpPr>
        <p:spPr bwMode="white">
          <a:xfrm>
            <a:off x="2679530" y="397103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83149DC-B3D2-4852-8EA8-DF30C323A49D}"/>
              </a:ext>
            </a:extLst>
          </p:cNvPr>
          <p:cNvSpPr/>
          <p:nvPr/>
        </p:nvSpPr>
        <p:spPr bwMode="white">
          <a:xfrm>
            <a:off x="2229160" y="4387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C0D6B35-93F1-454A-8140-70E68A416BEB}"/>
              </a:ext>
            </a:extLst>
          </p:cNvPr>
          <p:cNvSpPr/>
          <p:nvPr/>
        </p:nvSpPr>
        <p:spPr bwMode="white">
          <a:xfrm>
            <a:off x="2613769" y="319270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20A0666-92E4-4D4F-A518-D84EB973AF7A}"/>
              </a:ext>
            </a:extLst>
          </p:cNvPr>
          <p:cNvSpPr/>
          <p:nvPr/>
        </p:nvSpPr>
        <p:spPr bwMode="white">
          <a:xfrm>
            <a:off x="2551812" y="290765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456ECE8-381E-4B7F-A050-CDE9B5747537}"/>
              </a:ext>
            </a:extLst>
          </p:cNvPr>
          <p:cNvSpPr/>
          <p:nvPr/>
        </p:nvSpPr>
        <p:spPr bwMode="white">
          <a:xfrm>
            <a:off x="3414078" y="250278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B69B9A-6F3B-4119-9D4F-94DC438A94B2}"/>
              </a:ext>
            </a:extLst>
          </p:cNvPr>
          <p:cNvSpPr/>
          <p:nvPr/>
        </p:nvSpPr>
        <p:spPr bwMode="white">
          <a:xfrm>
            <a:off x="2922648" y="30430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65F3FD8-7181-4C32-9567-7A8969299482}"/>
              </a:ext>
            </a:extLst>
          </p:cNvPr>
          <p:cNvSpPr/>
          <p:nvPr/>
        </p:nvSpPr>
        <p:spPr bwMode="white">
          <a:xfrm>
            <a:off x="2855241" y="334632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FFAD613-98B0-4C30-9704-3522C78152E3}"/>
              </a:ext>
            </a:extLst>
          </p:cNvPr>
          <p:cNvSpPr/>
          <p:nvPr/>
        </p:nvSpPr>
        <p:spPr bwMode="white">
          <a:xfrm>
            <a:off x="3194272" y="45480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5E94DDF-5D74-4016-9EC3-90C0B356D691}"/>
              </a:ext>
            </a:extLst>
          </p:cNvPr>
          <p:cNvSpPr/>
          <p:nvPr/>
        </p:nvSpPr>
        <p:spPr bwMode="white">
          <a:xfrm>
            <a:off x="3346672" y="47004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654AABA-EA8C-4BF7-AD91-E701FB1EE495}"/>
              </a:ext>
            </a:extLst>
          </p:cNvPr>
          <p:cNvSpPr/>
          <p:nvPr/>
        </p:nvSpPr>
        <p:spPr bwMode="white">
          <a:xfrm>
            <a:off x="3570347" y="443951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42DFB9F-A622-4868-92EE-1E7274231EC2}"/>
              </a:ext>
            </a:extLst>
          </p:cNvPr>
          <p:cNvSpPr/>
          <p:nvPr/>
        </p:nvSpPr>
        <p:spPr bwMode="white">
          <a:xfrm>
            <a:off x="3971033" y="438758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CE05FDE-3421-43FD-8317-C1A334BBFFE9}"/>
              </a:ext>
            </a:extLst>
          </p:cNvPr>
          <p:cNvSpPr/>
          <p:nvPr/>
        </p:nvSpPr>
        <p:spPr bwMode="white">
          <a:xfrm>
            <a:off x="4270750" y="399830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31BCCFD-D078-4788-9638-30DA34E24FBA}"/>
              </a:ext>
            </a:extLst>
          </p:cNvPr>
          <p:cNvSpPr/>
          <p:nvPr/>
        </p:nvSpPr>
        <p:spPr bwMode="white">
          <a:xfrm>
            <a:off x="4607674" y="410499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A2A9A09-F7A2-4A8F-9FEF-473C07173E42}"/>
              </a:ext>
            </a:extLst>
          </p:cNvPr>
          <p:cNvSpPr/>
          <p:nvPr/>
        </p:nvSpPr>
        <p:spPr bwMode="white">
          <a:xfrm>
            <a:off x="4187358" y="448384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0D6B510-A517-49AE-997C-43F4F2722DB8}"/>
              </a:ext>
            </a:extLst>
          </p:cNvPr>
          <p:cNvSpPr/>
          <p:nvPr/>
        </p:nvSpPr>
        <p:spPr bwMode="white">
          <a:xfrm>
            <a:off x="3830618" y="400866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3A206AC0-5EE2-4135-91E4-39168AE03007}"/>
              </a:ext>
            </a:extLst>
          </p:cNvPr>
          <p:cNvSpPr/>
          <p:nvPr/>
        </p:nvSpPr>
        <p:spPr bwMode="white">
          <a:xfrm>
            <a:off x="3952430" y="382079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8FE1FF0-5194-4146-A749-3BC26FDD55F3}"/>
              </a:ext>
            </a:extLst>
          </p:cNvPr>
          <p:cNvSpPr/>
          <p:nvPr/>
        </p:nvSpPr>
        <p:spPr bwMode="white">
          <a:xfrm>
            <a:off x="2320599" y="47004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F7857D5-F206-4EEF-B62E-F8C5BA9E3EBA}"/>
              </a:ext>
            </a:extLst>
          </p:cNvPr>
          <p:cNvSpPr/>
          <p:nvPr/>
        </p:nvSpPr>
        <p:spPr bwMode="white">
          <a:xfrm>
            <a:off x="3208786" y="25641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24F93C9-E6D5-4CA6-A7D0-C4A5DBA02B86}"/>
              </a:ext>
            </a:extLst>
          </p:cNvPr>
          <p:cNvSpPr/>
          <p:nvPr/>
        </p:nvSpPr>
        <p:spPr bwMode="white">
          <a:xfrm>
            <a:off x="2853417" y="274568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DA9E49A9-1E56-44B7-B9F9-D317057ED119}"/>
              </a:ext>
            </a:extLst>
          </p:cNvPr>
          <p:cNvSpPr/>
          <p:nvPr/>
        </p:nvSpPr>
        <p:spPr bwMode="white">
          <a:xfrm>
            <a:off x="4299778" y="429140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9A32BB7-B659-4C4D-8D81-AE9FBA1F0E3B}"/>
              </a:ext>
            </a:extLst>
          </p:cNvPr>
          <p:cNvCxnSpPr/>
          <p:nvPr/>
        </p:nvCxnSpPr>
        <p:spPr>
          <a:xfrm>
            <a:off x="7874000" y="3858003"/>
            <a:ext cx="711200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59A03C6-D713-4046-BAEC-8EA8BDBFA01B}"/>
              </a:ext>
            </a:extLst>
          </p:cNvPr>
          <p:cNvCxnSpPr/>
          <p:nvPr/>
        </p:nvCxnSpPr>
        <p:spPr>
          <a:xfrm>
            <a:off x="8831943" y="3858003"/>
            <a:ext cx="711200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629D85D-DE47-4044-B908-7245CBC6A08F}"/>
              </a:ext>
            </a:extLst>
          </p:cNvPr>
          <p:cNvCxnSpPr/>
          <p:nvPr/>
        </p:nvCxnSpPr>
        <p:spPr>
          <a:xfrm>
            <a:off x="9731829" y="3858003"/>
            <a:ext cx="711200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C4C7489-5659-41AB-8707-67B86954B67C}"/>
              </a:ext>
            </a:extLst>
          </p:cNvPr>
          <p:cNvCxnSpPr>
            <a:cxnSpLocks/>
          </p:cNvCxnSpPr>
          <p:nvPr/>
        </p:nvCxnSpPr>
        <p:spPr>
          <a:xfrm>
            <a:off x="7339495" y="4241389"/>
            <a:ext cx="2363305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EAC5788-B3C2-4D0D-8A0C-D3885D89A9F0}"/>
              </a:ext>
            </a:extLst>
          </p:cNvPr>
          <p:cNvCxnSpPr>
            <a:cxnSpLocks/>
          </p:cNvCxnSpPr>
          <p:nvPr/>
        </p:nvCxnSpPr>
        <p:spPr>
          <a:xfrm>
            <a:off x="7339495" y="4713261"/>
            <a:ext cx="2363305" cy="0"/>
          </a:xfrm>
          <a:prstGeom prst="lin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8C7CE67D-9895-45D6-81AE-80F412A31549}"/>
              </a:ext>
            </a:extLst>
          </p:cNvPr>
          <p:cNvCxnSpPr>
            <a:cxnSpLocks/>
          </p:cNvCxnSpPr>
          <p:nvPr/>
        </p:nvCxnSpPr>
        <p:spPr>
          <a:xfrm flipH="1">
            <a:off x="7971604" y="4126718"/>
            <a:ext cx="1766027" cy="1788681"/>
          </a:xfrm>
          <a:prstGeom prst="bentConnector4">
            <a:avLst>
              <a:gd name="adj1" fmla="val -32258"/>
              <a:gd name="adj2" fmla="val 113997"/>
            </a:avLst>
          </a:prstGeom>
          <a:noFill/>
          <a:ln w="1270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34468511-35F0-43C3-B0A3-B03726C9BF5C}"/>
              </a:ext>
            </a:extLst>
          </p:cNvPr>
          <p:cNvCxnSpPr>
            <a:cxnSpLocks/>
            <a:stCxn id="92" idx="3"/>
            <a:endCxn id="47" idx="0"/>
          </p:cNvCxnSpPr>
          <p:nvPr/>
        </p:nvCxnSpPr>
        <p:spPr>
          <a:xfrm flipH="1">
            <a:off x="8410432" y="4533788"/>
            <a:ext cx="1477099" cy="870979"/>
          </a:xfrm>
          <a:prstGeom prst="bentConnector4">
            <a:avLst>
              <a:gd name="adj1" fmla="val -15476"/>
              <a:gd name="adj2" fmla="val 61381"/>
            </a:avLst>
          </a:prstGeom>
          <a:noFill/>
          <a:ln w="1270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3DE7B77-018A-4EB2-906C-20FBB28EDE7E}"/>
              </a:ext>
            </a:extLst>
          </p:cNvPr>
          <p:cNvSpPr txBox="1"/>
          <p:nvPr/>
        </p:nvSpPr>
        <p:spPr>
          <a:xfrm>
            <a:off x="9702800" y="4335535"/>
            <a:ext cx="184731" cy="3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1C7A1-5F7E-AABA-7739-12424729059E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2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 1~2 </a:t>
            </a:r>
            <a:r>
              <a:rPr lang="ko-KR" altLang="en-US" dirty="0"/>
              <a:t>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F8F15E-C761-449B-9DB0-2DC8FC0931D0}"/>
              </a:ext>
            </a:extLst>
          </p:cNvPr>
          <p:cNvSpPr txBox="1"/>
          <p:nvPr/>
        </p:nvSpPr>
        <p:spPr>
          <a:xfrm>
            <a:off x="2258933" y="2926694"/>
            <a:ext cx="7649926" cy="3025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en-US" altLang="ko-KR" sz="1800" dirty="0"/>
              <a:t>MS</a:t>
            </a:r>
            <a:r>
              <a:rPr lang="ko-KR" altLang="en-US" sz="1800" dirty="0"/>
              <a:t>에서 제공하는 강의 자료를 바탕으로 이론과 실습 진행</a:t>
            </a:r>
            <a:endParaRPr lang="en-US" altLang="ko-KR" sz="1800" dirty="0"/>
          </a:p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800" dirty="0"/>
              <a:t>머신러닝</a:t>
            </a:r>
            <a:r>
              <a:rPr lang="en-US" altLang="ko-KR" sz="1800" dirty="0"/>
              <a:t>(Machine Learning)</a:t>
            </a:r>
            <a:r>
              <a:rPr lang="ko-KR" altLang="en-US" sz="1800" dirty="0"/>
              <a:t>의 개념 이해</a:t>
            </a:r>
            <a:endParaRPr lang="en-US" altLang="ko-KR" sz="1800" dirty="0"/>
          </a:p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800" dirty="0"/>
              <a:t>머신러닝 중 분류</a:t>
            </a:r>
            <a:r>
              <a:rPr lang="en-US" altLang="ko-KR" sz="1800" dirty="0"/>
              <a:t>(classification)</a:t>
            </a:r>
            <a:r>
              <a:rPr lang="ko-KR" altLang="en-US" sz="1800" dirty="0"/>
              <a:t>에 해당하는 모델 구성</a:t>
            </a:r>
            <a:endParaRPr lang="en-US" altLang="ko-KR" sz="1800" dirty="0"/>
          </a:p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800" dirty="0"/>
              <a:t>로켓 발사 여부 결정을 위한 </a:t>
            </a:r>
            <a:r>
              <a:rPr lang="en-US" altLang="ko-KR" sz="1800" dirty="0"/>
              <a:t>NASA</a:t>
            </a:r>
            <a:r>
              <a:rPr lang="ko-KR" altLang="en-US" sz="1800" dirty="0"/>
              <a:t>의 검토 조건</a:t>
            </a:r>
            <a:r>
              <a:rPr lang="en-US" altLang="ko-KR" sz="1800" dirty="0"/>
              <a:t>(</a:t>
            </a:r>
            <a:r>
              <a:rPr lang="ko-KR" altLang="en-US" sz="1800" dirty="0"/>
              <a:t>기상 상황</a:t>
            </a:r>
            <a:r>
              <a:rPr lang="en-US" altLang="ko-KR" sz="1800" dirty="0"/>
              <a:t>)</a:t>
            </a:r>
            <a:r>
              <a:rPr lang="ko-KR" altLang="en-US" sz="1800" dirty="0"/>
              <a:t> 참고</a:t>
            </a:r>
            <a:endParaRPr lang="en-US" altLang="ko-KR" sz="1800" dirty="0"/>
          </a:p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800" dirty="0"/>
              <a:t>기상 데이터 수집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머신러닝으로</a:t>
            </a:r>
            <a:r>
              <a:rPr lang="ko-KR" altLang="en-US" sz="1800" dirty="0"/>
              <a:t> 발사 가능 여부 예측</a:t>
            </a:r>
            <a:endParaRPr lang="en-US" altLang="ko-KR" sz="1800" dirty="0"/>
          </a:p>
          <a:p>
            <a:pPr>
              <a:lnSpc>
                <a:spcPct val="165000"/>
              </a:lnSpc>
              <a:spcBef>
                <a:spcPts val="300"/>
              </a:spcBef>
            </a:pPr>
            <a:r>
              <a:rPr lang="ko-KR" altLang="en-US" sz="1800" dirty="0"/>
              <a:t>실습 환경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MS Azure Machine Learning Studio</a:t>
            </a:r>
            <a:r>
              <a:rPr lang="ko-KR" altLang="en-US" sz="1800" dirty="0"/>
              <a:t> </a:t>
            </a:r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/>
              <a:t>Designer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6E4BA-EAC0-3E50-E5D7-A6E87E51E249}"/>
              </a:ext>
            </a:extLst>
          </p:cNvPr>
          <p:cNvSpPr txBox="1"/>
          <p:nvPr/>
        </p:nvSpPr>
        <p:spPr>
          <a:xfrm>
            <a:off x="1721919" y="1333736"/>
            <a:ext cx="8457602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3200" dirty="0"/>
              <a:t>MS Azure Cloud, ML Designer</a:t>
            </a:r>
            <a:r>
              <a:rPr lang="ko-KR" altLang="en-US" sz="3200" dirty="0"/>
              <a:t>를 활용한 분류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2C61E-3542-F736-D1AC-DFCFAA99DBA6}"/>
              </a:ext>
            </a:extLst>
          </p:cNvPr>
          <p:cNvSpPr txBox="1"/>
          <p:nvPr/>
        </p:nvSpPr>
        <p:spPr>
          <a:xfrm>
            <a:off x="1721919" y="2027882"/>
            <a:ext cx="8457602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2800" dirty="0"/>
              <a:t>(Lab 1 : </a:t>
            </a:r>
            <a:r>
              <a:rPr lang="ko-KR" altLang="en-US" sz="2800" dirty="0"/>
              <a:t>날씨 데이터를 활용한 로켓 발사 예측 모델 구현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A2066-5FA2-8B52-9AC3-ACCDAFA94204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강의 개요</a:t>
            </a:r>
          </a:p>
        </p:txBody>
      </p:sp>
    </p:spTree>
    <p:extLst>
      <p:ext uri="{BB962C8B-B14F-4D97-AF65-F5344CB8AC3E}">
        <p14:creationId xmlns:p14="http://schemas.microsoft.com/office/powerpoint/2010/main" val="1630080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C0E045-651D-4D27-B0D4-865D34E8B5A0}"/>
              </a:ext>
            </a:extLst>
          </p:cNvPr>
          <p:cNvSpPr/>
          <p:nvPr/>
        </p:nvSpPr>
        <p:spPr bwMode="white">
          <a:xfrm>
            <a:off x="7133683" y="2298381"/>
            <a:ext cx="3111172" cy="1445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D0DF968-6B40-4A9E-A7A7-E1CAA9860388}"/>
              </a:ext>
            </a:extLst>
          </p:cNvPr>
          <p:cNvSpPr/>
          <p:nvPr/>
        </p:nvSpPr>
        <p:spPr bwMode="white">
          <a:xfrm>
            <a:off x="1751985" y="2301684"/>
            <a:ext cx="1448122" cy="31344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D1CE1BA-6EAD-4DC6-A8EE-3D2FE36F358E}"/>
              </a:ext>
            </a:extLst>
          </p:cNvPr>
          <p:cNvSpPr/>
          <p:nvPr/>
        </p:nvSpPr>
        <p:spPr bwMode="white">
          <a:xfrm>
            <a:off x="7134041" y="3741192"/>
            <a:ext cx="3110813" cy="16876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CD7038-9975-4FB3-BD55-1A564782CEF9}"/>
              </a:ext>
            </a:extLst>
          </p:cNvPr>
          <p:cNvSpPr/>
          <p:nvPr/>
        </p:nvSpPr>
        <p:spPr bwMode="white">
          <a:xfrm>
            <a:off x="3195444" y="2297001"/>
            <a:ext cx="1678952" cy="3123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F5E58E-863D-4131-B284-3B42ECA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규칙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3CAF-5836-40E5-BB05-085B67893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노드의 테스트 조건은 가급적 동일한 범주의 데이터를 모을 수 있도록 정함</a:t>
            </a:r>
            <a:br>
              <a:rPr lang="en-US" altLang="ko-KR" dirty="0"/>
            </a:br>
            <a:r>
              <a:rPr lang="en-US" altLang="ko-KR" dirty="0"/>
              <a:t> = </a:t>
            </a:r>
            <a:r>
              <a:rPr lang="ko-KR" altLang="en-US" dirty="0"/>
              <a:t>영향력이 높은 질문</a:t>
            </a:r>
            <a:r>
              <a:rPr lang="en-US" altLang="ko-KR" dirty="0"/>
              <a:t>(</a:t>
            </a:r>
            <a:r>
              <a:rPr lang="ko-KR" altLang="en-US" dirty="0"/>
              <a:t>영향력 높은 독립변수</a:t>
            </a:r>
            <a:r>
              <a:rPr lang="en-US" altLang="ko-KR" dirty="0"/>
              <a:t>)</a:t>
            </a:r>
            <a:r>
              <a:rPr lang="ko-KR" altLang="en-US" dirty="0"/>
              <a:t>부터 시작함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A56C3-D620-441B-9BFC-93CC6EA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50</a:t>
            </a:fld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EA49EE-94E6-4358-A212-84039440FE99}"/>
              </a:ext>
            </a:extLst>
          </p:cNvPr>
          <p:cNvSpPr txBox="1"/>
          <p:nvPr/>
        </p:nvSpPr>
        <p:spPr>
          <a:xfrm>
            <a:off x="850562" y="3641425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EDBC61-5A77-43CA-9110-DB9A16F5FD6B}"/>
              </a:ext>
            </a:extLst>
          </p:cNvPr>
          <p:cNvSpPr txBox="1"/>
          <p:nvPr/>
        </p:nvSpPr>
        <p:spPr>
          <a:xfrm>
            <a:off x="3168299" y="5795245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8DF2C9-E5E1-4C86-BC18-4B379326121E}"/>
              </a:ext>
            </a:extLst>
          </p:cNvPr>
          <p:cNvSpPr/>
          <p:nvPr/>
        </p:nvSpPr>
        <p:spPr bwMode="white">
          <a:xfrm>
            <a:off x="1751199" y="2294427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B7E68A-FA82-48E6-8D08-8DA257AF4DEE}"/>
              </a:ext>
            </a:extLst>
          </p:cNvPr>
          <p:cNvSpPr txBox="1"/>
          <p:nvPr/>
        </p:nvSpPr>
        <p:spPr>
          <a:xfrm>
            <a:off x="1426659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97CC65-E156-40FB-B879-366707DF69BF}"/>
              </a:ext>
            </a:extLst>
          </p:cNvPr>
          <p:cNvSpPr txBox="1"/>
          <p:nvPr/>
        </p:nvSpPr>
        <p:spPr>
          <a:xfrm>
            <a:off x="1947145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5EAD9-5631-4381-8782-15E84881ADC5}"/>
              </a:ext>
            </a:extLst>
          </p:cNvPr>
          <p:cNvSpPr txBox="1"/>
          <p:nvPr/>
        </p:nvSpPr>
        <p:spPr>
          <a:xfrm>
            <a:off x="2467631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9BBB70-1746-41EB-BEED-21C73BE54451}"/>
              </a:ext>
            </a:extLst>
          </p:cNvPr>
          <p:cNvSpPr txBox="1"/>
          <p:nvPr/>
        </p:nvSpPr>
        <p:spPr>
          <a:xfrm>
            <a:off x="2988117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CA62D8-BF99-4A0D-927F-E7BE6D44BF15}"/>
              </a:ext>
            </a:extLst>
          </p:cNvPr>
          <p:cNvSpPr txBox="1"/>
          <p:nvPr/>
        </p:nvSpPr>
        <p:spPr>
          <a:xfrm>
            <a:off x="3508603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417EAA-CDB1-4810-83F7-002A2AA2FE2F}"/>
              </a:ext>
            </a:extLst>
          </p:cNvPr>
          <p:cNvSpPr txBox="1"/>
          <p:nvPr/>
        </p:nvSpPr>
        <p:spPr>
          <a:xfrm>
            <a:off x="4029089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670624-6DA9-48C3-9B2D-E975E23C37F0}"/>
              </a:ext>
            </a:extLst>
          </p:cNvPr>
          <p:cNvSpPr txBox="1"/>
          <p:nvPr/>
        </p:nvSpPr>
        <p:spPr>
          <a:xfrm>
            <a:off x="4549575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3D7198-CF4A-4BC3-8033-F2EC92FEA7AE}"/>
              </a:ext>
            </a:extLst>
          </p:cNvPr>
          <p:cNvSpPr txBox="1"/>
          <p:nvPr/>
        </p:nvSpPr>
        <p:spPr>
          <a:xfrm>
            <a:off x="1384074" y="48324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323E12-C888-4289-9803-B1242D4B1DFE}"/>
              </a:ext>
            </a:extLst>
          </p:cNvPr>
          <p:cNvSpPr txBox="1"/>
          <p:nvPr/>
        </p:nvSpPr>
        <p:spPr>
          <a:xfrm>
            <a:off x="1384074" y="432707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95A50B-7903-408A-B949-D24AA5858C44}"/>
              </a:ext>
            </a:extLst>
          </p:cNvPr>
          <p:cNvSpPr txBox="1"/>
          <p:nvPr/>
        </p:nvSpPr>
        <p:spPr>
          <a:xfrm>
            <a:off x="1384074" y="382171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2346B9-5F64-4B62-9A65-7D896EC372A8}"/>
              </a:ext>
            </a:extLst>
          </p:cNvPr>
          <p:cNvSpPr txBox="1"/>
          <p:nvPr/>
        </p:nvSpPr>
        <p:spPr>
          <a:xfrm>
            <a:off x="1384074" y="331635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04E1BD-3A4E-4715-9D02-AA5E7C75EBBF}"/>
              </a:ext>
            </a:extLst>
          </p:cNvPr>
          <p:cNvSpPr txBox="1"/>
          <p:nvPr/>
        </p:nvSpPr>
        <p:spPr>
          <a:xfrm>
            <a:off x="1384074" y="281099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693FB8-419A-4332-B018-DB336323682C}"/>
              </a:ext>
            </a:extLst>
          </p:cNvPr>
          <p:cNvSpPr txBox="1"/>
          <p:nvPr/>
        </p:nvSpPr>
        <p:spPr>
          <a:xfrm>
            <a:off x="1384074" y="230563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CC9F80A-D5C3-41FE-AFA0-1612C5589889}"/>
              </a:ext>
            </a:extLst>
          </p:cNvPr>
          <p:cNvSpPr/>
          <p:nvPr/>
        </p:nvSpPr>
        <p:spPr bwMode="white">
          <a:xfrm>
            <a:off x="2063299" y="459636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786376A-B24C-43D0-87C5-1D503CFE1817}"/>
              </a:ext>
            </a:extLst>
          </p:cNvPr>
          <p:cNvSpPr/>
          <p:nvPr/>
        </p:nvSpPr>
        <p:spPr bwMode="white">
          <a:xfrm>
            <a:off x="2764875" y="354250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0A828CD0-163F-40EA-AED3-7419E3F73508}"/>
              </a:ext>
            </a:extLst>
          </p:cNvPr>
          <p:cNvSpPr/>
          <p:nvPr/>
        </p:nvSpPr>
        <p:spPr bwMode="white">
          <a:xfrm>
            <a:off x="2737586" y="396377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F4E6886-B312-4658-99E7-F6C525D3FD49}"/>
              </a:ext>
            </a:extLst>
          </p:cNvPr>
          <p:cNvSpPr/>
          <p:nvPr/>
        </p:nvSpPr>
        <p:spPr bwMode="white">
          <a:xfrm>
            <a:off x="2287216" y="438033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D2B3D-7784-46DA-AA87-D76D6A079E5D}"/>
              </a:ext>
            </a:extLst>
          </p:cNvPr>
          <p:cNvSpPr/>
          <p:nvPr/>
        </p:nvSpPr>
        <p:spPr bwMode="white">
          <a:xfrm>
            <a:off x="2671825" y="318545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47F01C1-87DF-496E-92CA-97EED5D1AFE0}"/>
              </a:ext>
            </a:extLst>
          </p:cNvPr>
          <p:cNvSpPr/>
          <p:nvPr/>
        </p:nvSpPr>
        <p:spPr bwMode="white">
          <a:xfrm>
            <a:off x="2609868" y="290039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19A4483D-B032-401B-95FE-2D5D0D571A4E}"/>
              </a:ext>
            </a:extLst>
          </p:cNvPr>
          <p:cNvSpPr/>
          <p:nvPr/>
        </p:nvSpPr>
        <p:spPr bwMode="white">
          <a:xfrm>
            <a:off x="3472134" y="249552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D31085C-CBB6-4EAD-AF42-B1B22DBE7712}"/>
              </a:ext>
            </a:extLst>
          </p:cNvPr>
          <p:cNvSpPr/>
          <p:nvPr/>
        </p:nvSpPr>
        <p:spPr bwMode="white">
          <a:xfrm>
            <a:off x="2980704" y="303583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4D3D4C6-1F25-4B5E-A488-8F2FCF0AF88D}"/>
              </a:ext>
            </a:extLst>
          </p:cNvPr>
          <p:cNvSpPr/>
          <p:nvPr/>
        </p:nvSpPr>
        <p:spPr bwMode="white">
          <a:xfrm>
            <a:off x="2913297" y="333906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4D38C29-BA50-4D79-8ED0-08067453D8A2}"/>
              </a:ext>
            </a:extLst>
          </p:cNvPr>
          <p:cNvSpPr/>
          <p:nvPr/>
        </p:nvSpPr>
        <p:spPr bwMode="white">
          <a:xfrm>
            <a:off x="3252328" y="454080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E3C2DB2-ED0D-4F5A-B5BD-5919A08DED53}"/>
              </a:ext>
            </a:extLst>
          </p:cNvPr>
          <p:cNvSpPr/>
          <p:nvPr/>
        </p:nvSpPr>
        <p:spPr bwMode="white">
          <a:xfrm>
            <a:off x="3404728" y="469320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DEA42A8-C4EF-4B3D-96D8-E1473FB22987}"/>
              </a:ext>
            </a:extLst>
          </p:cNvPr>
          <p:cNvSpPr/>
          <p:nvPr/>
        </p:nvSpPr>
        <p:spPr bwMode="white">
          <a:xfrm>
            <a:off x="3628403" y="443225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1BF2A73-36F5-4E20-85A3-9D317C4345F7}"/>
              </a:ext>
            </a:extLst>
          </p:cNvPr>
          <p:cNvSpPr/>
          <p:nvPr/>
        </p:nvSpPr>
        <p:spPr bwMode="white">
          <a:xfrm>
            <a:off x="4029089" y="438033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919924A-9624-4AE4-A52F-D30CD43E69F7}"/>
              </a:ext>
            </a:extLst>
          </p:cNvPr>
          <p:cNvSpPr/>
          <p:nvPr/>
        </p:nvSpPr>
        <p:spPr bwMode="white">
          <a:xfrm>
            <a:off x="4328806" y="399104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AA06871-CAFE-4D8A-AC97-60C8D3EAD97B}"/>
              </a:ext>
            </a:extLst>
          </p:cNvPr>
          <p:cNvSpPr/>
          <p:nvPr/>
        </p:nvSpPr>
        <p:spPr bwMode="white">
          <a:xfrm>
            <a:off x="4665730" y="409773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0714963-8566-4CCF-83A0-B6751B596582}"/>
              </a:ext>
            </a:extLst>
          </p:cNvPr>
          <p:cNvSpPr/>
          <p:nvPr/>
        </p:nvSpPr>
        <p:spPr bwMode="white">
          <a:xfrm>
            <a:off x="4245414" y="447659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DECD9B1-AB0C-4467-B543-C65F2A287BF6}"/>
              </a:ext>
            </a:extLst>
          </p:cNvPr>
          <p:cNvSpPr/>
          <p:nvPr/>
        </p:nvSpPr>
        <p:spPr bwMode="white">
          <a:xfrm>
            <a:off x="3888674" y="400140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1849A01-83EA-4780-B1AD-43C6867E2EB7}"/>
              </a:ext>
            </a:extLst>
          </p:cNvPr>
          <p:cNvSpPr/>
          <p:nvPr/>
        </p:nvSpPr>
        <p:spPr bwMode="white">
          <a:xfrm>
            <a:off x="4010486" y="381354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3128E0C-5E78-4770-85E4-27B3430222CA}"/>
              </a:ext>
            </a:extLst>
          </p:cNvPr>
          <p:cNvSpPr/>
          <p:nvPr/>
        </p:nvSpPr>
        <p:spPr bwMode="white">
          <a:xfrm>
            <a:off x="2378655" y="469320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91167AF-D846-4257-B5DE-A9AD3D45F947}"/>
              </a:ext>
            </a:extLst>
          </p:cNvPr>
          <p:cNvSpPr/>
          <p:nvPr/>
        </p:nvSpPr>
        <p:spPr bwMode="white">
          <a:xfrm>
            <a:off x="3266842" y="255684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848FF79-D5B5-489D-A5C3-38830FD6D2B4}"/>
              </a:ext>
            </a:extLst>
          </p:cNvPr>
          <p:cNvSpPr/>
          <p:nvPr/>
        </p:nvSpPr>
        <p:spPr bwMode="white">
          <a:xfrm>
            <a:off x="2911473" y="27384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3433315-CC83-421F-9799-B58B9368933A}"/>
              </a:ext>
            </a:extLst>
          </p:cNvPr>
          <p:cNvSpPr/>
          <p:nvPr/>
        </p:nvSpPr>
        <p:spPr bwMode="white">
          <a:xfrm>
            <a:off x="4357834" y="428414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CF3EFBE-325D-46C4-965A-CFB16544FC99}"/>
              </a:ext>
            </a:extLst>
          </p:cNvPr>
          <p:cNvSpPr txBox="1"/>
          <p:nvPr/>
        </p:nvSpPr>
        <p:spPr>
          <a:xfrm>
            <a:off x="6233046" y="3641425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62E366C-0210-4CC1-A3E6-24E1D6544331}"/>
              </a:ext>
            </a:extLst>
          </p:cNvPr>
          <p:cNvSpPr txBox="1"/>
          <p:nvPr/>
        </p:nvSpPr>
        <p:spPr>
          <a:xfrm>
            <a:off x="8550783" y="5795245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098FB76-EC5D-4C50-A8DC-7B2AE1E169BD}"/>
              </a:ext>
            </a:extLst>
          </p:cNvPr>
          <p:cNvSpPr/>
          <p:nvPr/>
        </p:nvSpPr>
        <p:spPr bwMode="white">
          <a:xfrm>
            <a:off x="7133683" y="2294427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CA1B0E8-5BEE-4295-AEAF-589056174BA2}"/>
              </a:ext>
            </a:extLst>
          </p:cNvPr>
          <p:cNvSpPr txBox="1"/>
          <p:nvPr/>
        </p:nvSpPr>
        <p:spPr>
          <a:xfrm>
            <a:off x="6809143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5F615FE-059E-4AF8-81DD-B57E037E2399}"/>
              </a:ext>
            </a:extLst>
          </p:cNvPr>
          <p:cNvSpPr txBox="1"/>
          <p:nvPr/>
        </p:nvSpPr>
        <p:spPr>
          <a:xfrm>
            <a:off x="7329629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4AE40C5-59A7-404A-BEA0-A29616BFF663}"/>
              </a:ext>
            </a:extLst>
          </p:cNvPr>
          <p:cNvSpPr txBox="1"/>
          <p:nvPr/>
        </p:nvSpPr>
        <p:spPr>
          <a:xfrm>
            <a:off x="7850115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BC4C344-F661-41FC-BBC7-2D42A13DFA90}"/>
              </a:ext>
            </a:extLst>
          </p:cNvPr>
          <p:cNvSpPr txBox="1"/>
          <p:nvPr/>
        </p:nvSpPr>
        <p:spPr>
          <a:xfrm>
            <a:off x="8370601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23497F-7124-47E4-AB2C-F0DAD401C5F1}"/>
              </a:ext>
            </a:extLst>
          </p:cNvPr>
          <p:cNvSpPr txBox="1"/>
          <p:nvPr/>
        </p:nvSpPr>
        <p:spPr>
          <a:xfrm>
            <a:off x="8891087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5E5159C-11E2-495C-9972-6476140BF7F8}"/>
              </a:ext>
            </a:extLst>
          </p:cNvPr>
          <p:cNvSpPr txBox="1"/>
          <p:nvPr/>
        </p:nvSpPr>
        <p:spPr>
          <a:xfrm>
            <a:off x="9411573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E10A1EB-656F-4CF6-9190-836EACB2775B}"/>
              </a:ext>
            </a:extLst>
          </p:cNvPr>
          <p:cNvSpPr txBox="1"/>
          <p:nvPr/>
        </p:nvSpPr>
        <p:spPr>
          <a:xfrm>
            <a:off x="9932059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5E5D03E-C068-453C-90B2-6EAA6BEFDD73}"/>
              </a:ext>
            </a:extLst>
          </p:cNvPr>
          <p:cNvSpPr txBox="1"/>
          <p:nvPr/>
        </p:nvSpPr>
        <p:spPr>
          <a:xfrm>
            <a:off x="6766558" y="48324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524CD40-E099-4894-BB01-372C2E55B7F7}"/>
              </a:ext>
            </a:extLst>
          </p:cNvPr>
          <p:cNvSpPr txBox="1"/>
          <p:nvPr/>
        </p:nvSpPr>
        <p:spPr>
          <a:xfrm>
            <a:off x="6766558" y="432707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25B9293-2D9D-41F7-B6E1-44AC03ACB99B}"/>
              </a:ext>
            </a:extLst>
          </p:cNvPr>
          <p:cNvSpPr txBox="1"/>
          <p:nvPr/>
        </p:nvSpPr>
        <p:spPr>
          <a:xfrm>
            <a:off x="6766558" y="382171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A141810-5EB4-46A7-BF2D-8E12F46333B7}"/>
              </a:ext>
            </a:extLst>
          </p:cNvPr>
          <p:cNvSpPr txBox="1"/>
          <p:nvPr/>
        </p:nvSpPr>
        <p:spPr>
          <a:xfrm>
            <a:off x="6766558" y="331635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897FAC3-262C-43AD-AE39-6DACC3342B2B}"/>
              </a:ext>
            </a:extLst>
          </p:cNvPr>
          <p:cNvSpPr txBox="1"/>
          <p:nvPr/>
        </p:nvSpPr>
        <p:spPr>
          <a:xfrm>
            <a:off x="6766558" y="281099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3583B54-94EC-4518-950A-EF081C2CBD4B}"/>
              </a:ext>
            </a:extLst>
          </p:cNvPr>
          <p:cNvSpPr txBox="1"/>
          <p:nvPr/>
        </p:nvSpPr>
        <p:spPr>
          <a:xfrm>
            <a:off x="6766558" y="230563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537A933-8129-4BCD-8D2F-795D018FAC50}"/>
              </a:ext>
            </a:extLst>
          </p:cNvPr>
          <p:cNvSpPr/>
          <p:nvPr/>
        </p:nvSpPr>
        <p:spPr bwMode="white">
          <a:xfrm>
            <a:off x="7445783" y="459636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D26417B-87BD-4610-9E8E-11345C20EE14}"/>
              </a:ext>
            </a:extLst>
          </p:cNvPr>
          <p:cNvSpPr/>
          <p:nvPr/>
        </p:nvSpPr>
        <p:spPr bwMode="white">
          <a:xfrm>
            <a:off x="8147359" y="354250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49F2A11-0F25-4760-9BA7-887A2BBBF877}"/>
              </a:ext>
            </a:extLst>
          </p:cNvPr>
          <p:cNvSpPr/>
          <p:nvPr/>
        </p:nvSpPr>
        <p:spPr bwMode="white">
          <a:xfrm>
            <a:off x="8120070" y="396377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C08251BA-81B1-42EF-B3CC-CE51359AA8EA}"/>
              </a:ext>
            </a:extLst>
          </p:cNvPr>
          <p:cNvSpPr/>
          <p:nvPr/>
        </p:nvSpPr>
        <p:spPr bwMode="white">
          <a:xfrm>
            <a:off x="7669700" y="438033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2C341FF-DE59-499F-8936-8FA54D060E14}"/>
              </a:ext>
            </a:extLst>
          </p:cNvPr>
          <p:cNvSpPr/>
          <p:nvPr/>
        </p:nvSpPr>
        <p:spPr bwMode="white">
          <a:xfrm>
            <a:off x="8054309" y="318545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19B01B1D-9848-4430-BBF6-D6BCCBC4B32E}"/>
              </a:ext>
            </a:extLst>
          </p:cNvPr>
          <p:cNvSpPr/>
          <p:nvPr/>
        </p:nvSpPr>
        <p:spPr bwMode="white">
          <a:xfrm>
            <a:off x="7992352" y="290039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B151234E-ABBA-4617-A07E-BCDF7FC0839C}"/>
              </a:ext>
            </a:extLst>
          </p:cNvPr>
          <p:cNvSpPr/>
          <p:nvPr/>
        </p:nvSpPr>
        <p:spPr bwMode="white">
          <a:xfrm>
            <a:off x="8854618" y="249552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AF3C5CE0-7C3A-4A59-A52A-52B88D707120}"/>
              </a:ext>
            </a:extLst>
          </p:cNvPr>
          <p:cNvSpPr/>
          <p:nvPr/>
        </p:nvSpPr>
        <p:spPr bwMode="white">
          <a:xfrm>
            <a:off x="8363188" y="303583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95F091BB-54CF-43A0-A195-CFD7812D9555}"/>
              </a:ext>
            </a:extLst>
          </p:cNvPr>
          <p:cNvSpPr/>
          <p:nvPr/>
        </p:nvSpPr>
        <p:spPr bwMode="white">
          <a:xfrm>
            <a:off x="8295781" y="333906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6FAF5653-0E06-40AB-8B67-2A0E9EF4A79D}"/>
              </a:ext>
            </a:extLst>
          </p:cNvPr>
          <p:cNvSpPr/>
          <p:nvPr/>
        </p:nvSpPr>
        <p:spPr bwMode="white">
          <a:xfrm>
            <a:off x="8634812" y="454080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E95FA48-EDFC-46E1-B7CB-3E493E6D58C2}"/>
              </a:ext>
            </a:extLst>
          </p:cNvPr>
          <p:cNvSpPr/>
          <p:nvPr/>
        </p:nvSpPr>
        <p:spPr bwMode="white">
          <a:xfrm>
            <a:off x="8787212" y="469320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B0B46A8-F0E6-4C27-B409-9F75C4B5195B}"/>
              </a:ext>
            </a:extLst>
          </p:cNvPr>
          <p:cNvSpPr/>
          <p:nvPr/>
        </p:nvSpPr>
        <p:spPr bwMode="white">
          <a:xfrm>
            <a:off x="9010887" y="443225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A149C39B-7FE4-4A23-86A4-365D9AEB81F7}"/>
              </a:ext>
            </a:extLst>
          </p:cNvPr>
          <p:cNvSpPr/>
          <p:nvPr/>
        </p:nvSpPr>
        <p:spPr bwMode="white">
          <a:xfrm>
            <a:off x="9411573" y="438033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6AC60C7D-3F7C-42AE-991B-2FCB0AE222AD}"/>
              </a:ext>
            </a:extLst>
          </p:cNvPr>
          <p:cNvSpPr/>
          <p:nvPr/>
        </p:nvSpPr>
        <p:spPr bwMode="white">
          <a:xfrm>
            <a:off x="9711290" y="399104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D224DF4B-2D63-4AB3-A3F9-E30B700FF7EB}"/>
              </a:ext>
            </a:extLst>
          </p:cNvPr>
          <p:cNvSpPr/>
          <p:nvPr/>
        </p:nvSpPr>
        <p:spPr bwMode="white">
          <a:xfrm>
            <a:off x="10048214" y="409773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9A7ECE63-817A-4896-8D0A-F9DBFF895E55}"/>
              </a:ext>
            </a:extLst>
          </p:cNvPr>
          <p:cNvSpPr/>
          <p:nvPr/>
        </p:nvSpPr>
        <p:spPr bwMode="white">
          <a:xfrm>
            <a:off x="9627898" y="447659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0597BFC-94CD-4134-9B9D-F77D16AF384E}"/>
              </a:ext>
            </a:extLst>
          </p:cNvPr>
          <p:cNvSpPr/>
          <p:nvPr/>
        </p:nvSpPr>
        <p:spPr bwMode="white">
          <a:xfrm>
            <a:off x="9271158" y="400140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A0EADF9-1C2D-4EF5-9E21-D3E5EDBAD989}"/>
              </a:ext>
            </a:extLst>
          </p:cNvPr>
          <p:cNvSpPr/>
          <p:nvPr/>
        </p:nvSpPr>
        <p:spPr bwMode="white">
          <a:xfrm>
            <a:off x="9392970" y="381354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5F3D26F-7AA4-4CD3-8201-5BBCBD72E81C}"/>
              </a:ext>
            </a:extLst>
          </p:cNvPr>
          <p:cNvSpPr/>
          <p:nvPr/>
        </p:nvSpPr>
        <p:spPr bwMode="white">
          <a:xfrm>
            <a:off x="7761139" y="469320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8DD7C0D1-3A95-482D-8756-D94BDC853336}"/>
              </a:ext>
            </a:extLst>
          </p:cNvPr>
          <p:cNvSpPr/>
          <p:nvPr/>
        </p:nvSpPr>
        <p:spPr bwMode="white">
          <a:xfrm>
            <a:off x="8649326" y="255684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AADE0C7E-8581-47E4-8C11-71868DDA88CA}"/>
              </a:ext>
            </a:extLst>
          </p:cNvPr>
          <p:cNvSpPr/>
          <p:nvPr/>
        </p:nvSpPr>
        <p:spPr bwMode="white">
          <a:xfrm>
            <a:off x="8293957" y="27384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40CB03DA-3D98-48B9-9237-9A987FFFBA30}"/>
              </a:ext>
            </a:extLst>
          </p:cNvPr>
          <p:cNvSpPr/>
          <p:nvPr/>
        </p:nvSpPr>
        <p:spPr bwMode="white">
          <a:xfrm>
            <a:off x="9740318" y="428414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A535BB8-141F-480B-8D3D-AE6DF2DA5580}"/>
              </a:ext>
            </a:extLst>
          </p:cNvPr>
          <p:cNvCxnSpPr>
            <a:cxnSpLocks/>
          </p:cNvCxnSpPr>
          <p:nvPr/>
        </p:nvCxnSpPr>
        <p:spPr>
          <a:xfrm flipH="1">
            <a:off x="7143021" y="3729935"/>
            <a:ext cx="3123198" cy="21771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F259701-B4B9-4F9D-96D4-824206015419}"/>
              </a:ext>
            </a:extLst>
          </p:cNvPr>
          <p:cNvCxnSpPr>
            <a:cxnSpLocks/>
          </p:cNvCxnSpPr>
          <p:nvPr/>
        </p:nvCxnSpPr>
        <p:spPr>
          <a:xfrm flipH="1" flipV="1">
            <a:off x="3195444" y="2298381"/>
            <a:ext cx="5263" cy="3111986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2" name="타원 171">
            <a:extLst>
              <a:ext uri="{FF2B5EF4-FFF2-40B4-BE49-F238E27FC236}">
                <a16:creationId xmlns:a16="http://schemas.microsoft.com/office/drawing/2014/main" id="{F357C14B-189A-4989-85FA-DA66FA6F6807}"/>
              </a:ext>
            </a:extLst>
          </p:cNvPr>
          <p:cNvSpPr/>
          <p:nvPr/>
        </p:nvSpPr>
        <p:spPr bwMode="white">
          <a:xfrm>
            <a:off x="742817" y="2318772"/>
            <a:ext cx="360000" cy="3600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E3259714-46E9-4E92-88F4-8C98E2727D70}"/>
              </a:ext>
            </a:extLst>
          </p:cNvPr>
          <p:cNvSpPr/>
          <p:nvPr/>
        </p:nvSpPr>
        <p:spPr bwMode="white">
          <a:xfrm>
            <a:off x="6138641" y="2318772"/>
            <a:ext cx="360000" cy="36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05A0E8-ED93-4799-B658-8AB20B9FF153}"/>
              </a:ext>
            </a:extLst>
          </p:cNvPr>
          <p:cNvSpPr txBox="1"/>
          <p:nvPr/>
        </p:nvSpPr>
        <p:spPr>
          <a:xfrm>
            <a:off x="3910784" y="5943140"/>
            <a:ext cx="1832553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= 0.278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4A928A-4043-4802-98EB-079CF573E26B}"/>
              </a:ext>
            </a:extLst>
          </p:cNvPr>
          <p:cNvSpPr txBox="1"/>
          <p:nvPr/>
        </p:nvSpPr>
        <p:spPr>
          <a:xfrm>
            <a:off x="9730864" y="5943140"/>
            <a:ext cx="1832553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= 0.408</a:t>
            </a:r>
            <a:endParaRPr lang="ko-KR" altLang="en-US" sz="14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7CCAFA-D9DE-4512-AC4B-64A77C4D4593}"/>
              </a:ext>
            </a:extLst>
          </p:cNvPr>
          <p:cNvSpPr/>
          <p:nvPr/>
        </p:nvSpPr>
        <p:spPr bwMode="white">
          <a:xfrm>
            <a:off x="3081378" y="2202512"/>
            <a:ext cx="707428" cy="62559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34B5265-881C-4BE0-8C20-74EE1C999AC7}"/>
              </a:ext>
            </a:extLst>
          </p:cNvPr>
          <p:cNvSpPr/>
          <p:nvPr/>
        </p:nvSpPr>
        <p:spPr bwMode="white">
          <a:xfrm>
            <a:off x="7264058" y="3827229"/>
            <a:ext cx="1212243" cy="11186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A562F-8308-3A83-2D99-56AF7A4DE6A9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007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5E58E-863D-4131-B284-3B42ECA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규칙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A56C3-D620-441B-9BFC-93CC6EA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51</a:t>
            </a:fld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EA49EE-94E6-4358-A212-84039440FE99}"/>
              </a:ext>
            </a:extLst>
          </p:cNvPr>
          <p:cNvSpPr txBox="1"/>
          <p:nvPr/>
        </p:nvSpPr>
        <p:spPr>
          <a:xfrm>
            <a:off x="850562" y="3641425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EDBC61-5A77-43CA-9110-DB9A16F5FD6B}"/>
              </a:ext>
            </a:extLst>
          </p:cNvPr>
          <p:cNvSpPr txBox="1"/>
          <p:nvPr/>
        </p:nvSpPr>
        <p:spPr>
          <a:xfrm>
            <a:off x="3168299" y="5795245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8DF2C9-E5E1-4C86-BC18-4B379326121E}"/>
              </a:ext>
            </a:extLst>
          </p:cNvPr>
          <p:cNvSpPr/>
          <p:nvPr/>
        </p:nvSpPr>
        <p:spPr bwMode="white">
          <a:xfrm>
            <a:off x="1751199" y="2294427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B7E68A-FA82-48E6-8D08-8DA257AF4DEE}"/>
              </a:ext>
            </a:extLst>
          </p:cNvPr>
          <p:cNvSpPr txBox="1"/>
          <p:nvPr/>
        </p:nvSpPr>
        <p:spPr>
          <a:xfrm>
            <a:off x="1426659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97CC65-E156-40FB-B879-366707DF69BF}"/>
              </a:ext>
            </a:extLst>
          </p:cNvPr>
          <p:cNvSpPr txBox="1"/>
          <p:nvPr/>
        </p:nvSpPr>
        <p:spPr>
          <a:xfrm>
            <a:off x="1947145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5EAD9-5631-4381-8782-15E84881ADC5}"/>
              </a:ext>
            </a:extLst>
          </p:cNvPr>
          <p:cNvSpPr txBox="1"/>
          <p:nvPr/>
        </p:nvSpPr>
        <p:spPr>
          <a:xfrm>
            <a:off x="2467631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9BBB70-1746-41EB-BEED-21C73BE54451}"/>
              </a:ext>
            </a:extLst>
          </p:cNvPr>
          <p:cNvSpPr txBox="1"/>
          <p:nvPr/>
        </p:nvSpPr>
        <p:spPr>
          <a:xfrm>
            <a:off x="2988117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CA62D8-BF99-4A0D-927F-E7BE6D44BF15}"/>
              </a:ext>
            </a:extLst>
          </p:cNvPr>
          <p:cNvSpPr txBox="1"/>
          <p:nvPr/>
        </p:nvSpPr>
        <p:spPr>
          <a:xfrm>
            <a:off x="3508603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417EAA-CDB1-4810-83F7-002A2AA2FE2F}"/>
              </a:ext>
            </a:extLst>
          </p:cNvPr>
          <p:cNvSpPr txBox="1"/>
          <p:nvPr/>
        </p:nvSpPr>
        <p:spPr>
          <a:xfrm>
            <a:off x="4029089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670624-6DA9-48C3-9B2D-E975E23C37F0}"/>
              </a:ext>
            </a:extLst>
          </p:cNvPr>
          <p:cNvSpPr txBox="1"/>
          <p:nvPr/>
        </p:nvSpPr>
        <p:spPr>
          <a:xfrm>
            <a:off x="4549575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3D7198-CF4A-4BC3-8033-F2EC92FEA7AE}"/>
              </a:ext>
            </a:extLst>
          </p:cNvPr>
          <p:cNvSpPr txBox="1"/>
          <p:nvPr/>
        </p:nvSpPr>
        <p:spPr>
          <a:xfrm>
            <a:off x="1384074" y="48324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323E12-C888-4289-9803-B1242D4B1DFE}"/>
              </a:ext>
            </a:extLst>
          </p:cNvPr>
          <p:cNvSpPr txBox="1"/>
          <p:nvPr/>
        </p:nvSpPr>
        <p:spPr>
          <a:xfrm>
            <a:off x="1384074" y="432707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95A50B-7903-408A-B949-D24AA5858C44}"/>
              </a:ext>
            </a:extLst>
          </p:cNvPr>
          <p:cNvSpPr txBox="1"/>
          <p:nvPr/>
        </p:nvSpPr>
        <p:spPr>
          <a:xfrm>
            <a:off x="1384074" y="382171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2346B9-5F64-4B62-9A65-7D896EC372A8}"/>
              </a:ext>
            </a:extLst>
          </p:cNvPr>
          <p:cNvSpPr txBox="1"/>
          <p:nvPr/>
        </p:nvSpPr>
        <p:spPr>
          <a:xfrm>
            <a:off x="1384074" y="331635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04E1BD-3A4E-4715-9D02-AA5E7C75EBBF}"/>
              </a:ext>
            </a:extLst>
          </p:cNvPr>
          <p:cNvSpPr txBox="1"/>
          <p:nvPr/>
        </p:nvSpPr>
        <p:spPr>
          <a:xfrm>
            <a:off x="1384074" y="281099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693FB8-419A-4332-B018-DB336323682C}"/>
              </a:ext>
            </a:extLst>
          </p:cNvPr>
          <p:cNvSpPr txBox="1"/>
          <p:nvPr/>
        </p:nvSpPr>
        <p:spPr>
          <a:xfrm>
            <a:off x="1384074" y="230563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CC9F80A-D5C3-41FE-AFA0-1612C5589889}"/>
              </a:ext>
            </a:extLst>
          </p:cNvPr>
          <p:cNvSpPr/>
          <p:nvPr/>
        </p:nvSpPr>
        <p:spPr bwMode="white">
          <a:xfrm>
            <a:off x="2063299" y="459636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786376A-B24C-43D0-87C5-1D503CFE1817}"/>
              </a:ext>
            </a:extLst>
          </p:cNvPr>
          <p:cNvSpPr/>
          <p:nvPr/>
        </p:nvSpPr>
        <p:spPr bwMode="white">
          <a:xfrm>
            <a:off x="2764875" y="354250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0A828CD0-163F-40EA-AED3-7419E3F73508}"/>
              </a:ext>
            </a:extLst>
          </p:cNvPr>
          <p:cNvSpPr/>
          <p:nvPr/>
        </p:nvSpPr>
        <p:spPr bwMode="white">
          <a:xfrm>
            <a:off x="2737586" y="396377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F4E6886-B312-4658-99E7-F6C525D3FD49}"/>
              </a:ext>
            </a:extLst>
          </p:cNvPr>
          <p:cNvSpPr/>
          <p:nvPr/>
        </p:nvSpPr>
        <p:spPr bwMode="white">
          <a:xfrm>
            <a:off x="2287216" y="438033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D2B3D-7784-46DA-AA87-D76D6A079E5D}"/>
              </a:ext>
            </a:extLst>
          </p:cNvPr>
          <p:cNvSpPr/>
          <p:nvPr/>
        </p:nvSpPr>
        <p:spPr bwMode="white">
          <a:xfrm>
            <a:off x="2671825" y="318545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47F01C1-87DF-496E-92CA-97EED5D1AFE0}"/>
              </a:ext>
            </a:extLst>
          </p:cNvPr>
          <p:cNvSpPr/>
          <p:nvPr/>
        </p:nvSpPr>
        <p:spPr bwMode="white">
          <a:xfrm>
            <a:off x="2609868" y="290039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19A4483D-B032-401B-95FE-2D5D0D571A4E}"/>
              </a:ext>
            </a:extLst>
          </p:cNvPr>
          <p:cNvSpPr/>
          <p:nvPr/>
        </p:nvSpPr>
        <p:spPr bwMode="white">
          <a:xfrm>
            <a:off x="3472134" y="249552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D31085C-CBB6-4EAD-AF42-B1B22DBE7712}"/>
              </a:ext>
            </a:extLst>
          </p:cNvPr>
          <p:cNvSpPr/>
          <p:nvPr/>
        </p:nvSpPr>
        <p:spPr bwMode="white">
          <a:xfrm>
            <a:off x="2980704" y="303583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4D3D4C6-1F25-4B5E-A488-8F2FCF0AF88D}"/>
              </a:ext>
            </a:extLst>
          </p:cNvPr>
          <p:cNvSpPr/>
          <p:nvPr/>
        </p:nvSpPr>
        <p:spPr bwMode="white">
          <a:xfrm>
            <a:off x="2913297" y="333906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4D38C29-BA50-4D79-8ED0-08067453D8A2}"/>
              </a:ext>
            </a:extLst>
          </p:cNvPr>
          <p:cNvSpPr/>
          <p:nvPr/>
        </p:nvSpPr>
        <p:spPr bwMode="white">
          <a:xfrm>
            <a:off x="3252328" y="454080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E3C2DB2-ED0D-4F5A-B5BD-5919A08DED53}"/>
              </a:ext>
            </a:extLst>
          </p:cNvPr>
          <p:cNvSpPr/>
          <p:nvPr/>
        </p:nvSpPr>
        <p:spPr bwMode="white">
          <a:xfrm>
            <a:off x="3404728" y="469320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DEA42A8-C4EF-4B3D-96D8-E1473FB22987}"/>
              </a:ext>
            </a:extLst>
          </p:cNvPr>
          <p:cNvSpPr/>
          <p:nvPr/>
        </p:nvSpPr>
        <p:spPr bwMode="white">
          <a:xfrm>
            <a:off x="3628403" y="443225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1BF2A73-36F5-4E20-85A3-9D317C4345F7}"/>
              </a:ext>
            </a:extLst>
          </p:cNvPr>
          <p:cNvSpPr/>
          <p:nvPr/>
        </p:nvSpPr>
        <p:spPr bwMode="white">
          <a:xfrm>
            <a:off x="4029089" y="438033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919924A-9624-4AE4-A52F-D30CD43E69F7}"/>
              </a:ext>
            </a:extLst>
          </p:cNvPr>
          <p:cNvSpPr/>
          <p:nvPr/>
        </p:nvSpPr>
        <p:spPr bwMode="white">
          <a:xfrm>
            <a:off x="4328806" y="399104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AA06871-CAFE-4D8A-AC97-60C8D3EAD97B}"/>
              </a:ext>
            </a:extLst>
          </p:cNvPr>
          <p:cNvSpPr/>
          <p:nvPr/>
        </p:nvSpPr>
        <p:spPr bwMode="white">
          <a:xfrm>
            <a:off x="4665730" y="409773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0714963-8566-4CCF-83A0-B6751B596582}"/>
              </a:ext>
            </a:extLst>
          </p:cNvPr>
          <p:cNvSpPr/>
          <p:nvPr/>
        </p:nvSpPr>
        <p:spPr bwMode="white">
          <a:xfrm>
            <a:off x="4245414" y="447659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DECD9B1-AB0C-4467-B543-C65F2A287BF6}"/>
              </a:ext>
            </a:extLst>
          </p:cNvPr>
          <p:cNvSpPr/>
          <p:nvPr/>
        </p:nvSpPr>
        <p:spPr bwMode="white">
          <a:xfrm>
            <a:off x="3888674" y="400140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1849A01-83EA-4780-B1AD-43C6867E2EB7}"/>
              </a:ext>
            </a:extLst>
          </p:cNvPr>
          <p:cNvSpPr/>
          <p:nvPr/>
        </p:nvSpPr>
        <p:spPr bwMode="white">
          <a:xfrm>
            <a:off x="4010486" y="381354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3128E0C-5E78-4770-85E4-27B3430222CA}"/>
              </a:ext>
            </a:extLst>
          </p:cNvPr>
          <p:cNvSpPr/>
          <p:nvPr/>
        </p:nvSpPr>
        <p:spPr bwMode="white">
          <a:xfrm>
            <a:off x="2378655" y="469320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91167AF-D846-4257-B5DE-A9AD3D45F947}"/>
              </a:ext>
            </a:extLst>
          </p:cNvPr>
          <p:cNvSpPr/>
          <p:nvPr/>
        </p:nvSpPr>
        <p:spPr bwMode="white">
          <a:xfrm>
            <a:off x="3266842" y="255684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848FF79-D5B5-489D-A5C3-38830FD6D2B4}"/>
              </a:ext>
            </a:extLst>
          </p:cNvPr>
          <p:cNvSpPr/>
          <p:nvPr/>
        </p:nvSpPr>
        <p:spPr bwMode="white">
          <a:xfrm>
            <a:off x="2911473" y="27384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3433315-CC83-421F-9799-B58B9368933A}"/>
              </a:ext>
            </a:extLst>
          </p:cNvPr>
          <p:cNvSpPr/>
          <p:nvPr/>
        </p:nvSpPr>
        <p:spPr bwMode="white">
          <a:xfrm>
            <a:off x="4357834" y="428414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F259701-B4B9-4F9D-96D4-824206015419}"/>
              </a:ext>
            </a:extLst>
          </p:cNvPr>
          <p:cNvCxnSpPr>
            <a:cxnSpLocks/>
          </p:cNvCxnSpPr>
          <p:nvPr/>
        </p:nvCxnSpPr>
        <p:spPr>
          <a:xfrm flipH="1" flipV="1">
            <a:off x="3195444" y="2298381"/>
            <a:ext cx="5263" cy="3111986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2" name="타원 171">
            <a:extLst>
              <a:ext uri="{FF2B5EF4-FFF2-40B4-BE49-F238E27FC236}">
                <a16:creationId xmlns:a16="http://schemas.microsoft.com/office/drawing/2014/main" id="{F357C14B-189A-4989-85FA-DA66FA6F6807}"/>
              </a:ext>
            </a:extLst>
          </p:cNvPr>
          <p:cNvSpPr/>
          <p:nvPr/>
        </p:nvSpPr>
        <p:spPr bwMode="white">
          <a:xfrm>
            <a:off x="742817" y="2318772"/>
            <a:ext cx="360000" cy="36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885B6B-2547-4989-995B-86FE22ABD07C}"/>
              </a:ext>
            </a:extLst>
          </p:cNvPr>
          <p:cNvSpPr txBox="1"/>
          <p:nvPr/>
        </p:nvSpPr>
        <p:spPr>
          <a:xfrm>
            <a:off x="5976444" y="2835578"/>
            <a:ext cx="4867975" cy="83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왼쪽 샘플의 개수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10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초록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10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왼쪽 전체 </a:t>
            </a:r>
            <a:r>
              <a:rPr lang="en-US" altLang="ko-KR" sz="1400" dirty="0"/>
              <a:t>10</a:t>
            </a:r>
            <a:r>
              <a:rPr lang="ko-KR" altLang="en-US" sz="1400" dirty="0"/>
              <a:t>개 </a:t>
            </a:r>
            <a:r>
              <a:rPr lang="en-US" altLang="ko-KR" sz="1400" dirty="0"/>
              <a:t>= 1.0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65000F-AC58-41E3-90B6-8B419C8873B8}"/>
              </a:ext>
            </a:extLst>
          </p:cNvPr>
          <p:cNvSpPr txBox="1"/>
          <p:nvPr/>
        </p:nvSpPr>
        <p:spPr>
          <a:xfrm>
            <a:off x="5976444" y="3643858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(</a:t>
            </a:r>
            <a:r>
              <a:rPr lang="ko-KR" altLang="en-US" sz="1400" dirty="0"/>
              <a:t>왼쪽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= 1 - (1.0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 + 0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 = 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E11050-0727-4097-A6A6-3E70B6F5EB76}"/>
              </a:ext>
            </a:extLst>
          </p:cNvPr>
          <p:cNvSpPr txBox="1"/>
          <p:nvPr/>
        </p:nvSpPr>
        <p:spPr>
          <a:xfrm>
            <a:off x="5976444" y="2160140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= 1 – (</a:t>
            </a:r>
            <a:r>
              <a:rPr lang="ko-KR" altLang="en-US" sz="1400" dirty="0"/>
              <a:t>초록 비율</a:t>
            </a:r>
            <a:r>
              <a:rPr lang="en-US" altLang="ko-KR" sz="1400" baseline="30000" dirty="0"/>
              <a:t>2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ko-KR" altLang="en-US" sz="1400" dirty="0"/>
              <a:t>빨강 비율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A88F7B-714E-41BB-891B-78F584568190}"/>
              </a:ext>
            </a:extLst>
          </p:cNvPr>
          <p:cNvSpPr txBox="1"/>
          <p:nvPr/>
        </p:nvSpPr>
        <p:spPr>
          <a:xfrm>
            <a:off x="5976444" y="4375636"/>
            <a:ext cx="4867975" cy="123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오른쪽 샘플의 개수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2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빨강 </a:t>
            </a:r>
            <a:r>
              <a:rPr lang="en-US" altLang="ko-KR" sz="1400" dirty="0"/>
              <a:t>10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초록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2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오른쪽 전체 </a:t>
            </a:r>
            <a:r>
              <a:rPr lang="en-US" altLang="ko-KR" sz="1400" dirty="0"/>
              <a:t>12</a:t>
            </a:r>
            <a:r>
              <a:rPr lang="ko-KR" altLang="en-US" sz="1400" dirty="0"/>
              <a:t>개 </a:t>
            </a:r>
            <a:r>
              <a:rPr lang="en-US" altLang="ko-KR" sz="1400" dirty="0"/>
              <a:t>= 0.167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빨강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빨강 </a:t>
            </a:r>
            <a:r>
              <a:rPr lang="en-US" altLang="ko-KR" sz="1400" dirty="0"/>
              <a:t>10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오른쪽 전체 </a:t>
            </a:r>
            <a:r>
              <a:rPr lang="en-US" altLang="ko-KR" sz="1400" dirty="0"/>
              <a:t>12</a:t>
            </a:r>
            <a:r>
              <a:rPr lang="ko-KR" altLang="en-US" sz="1400" dirty="0"/>
              <a:t>개 </a:t>
            </a:r>
            <a:r>
              <a:rPr lang="en-US" altLang="ko-KR" sz="1400" dirty="0"/>
              <a:t>= 0.833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FB31BA-E449-442A-B779-D06DB5C2CEFB}"/>
              </a:ext>
            </a:extLst>
          </p:cNvPr>
          <p:cNvSpPr txBox="1"/>
          <p:nvPr/>
        </p:nvSpPr>
        <p:spPr>
          <a:xfrm>
            <a:off x="5976444" y="5576858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(</a:t>
            </a:r>
            <a:r>
              <a:rPr lang="ko-KR" altLang="en-US" sz="1400" dirty="0"/>
              <a:t>오른쪽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= 1 - (0.167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 + 0.833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 = 0.278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C647960-D3D2-4270-AB86-E1590E5319FA}"/>
              </a:ext>
            </a:extLst>
          </p:cNvPr>
          <p:cNvSpPr/>
          <p:nvPr/>
        </p:nvSpPr>
        <p:spPr bwMode="white">
          <a:xfrm>
            <a:off x="9891140" y="5545341"/>
            <a:ext cx="742485" cy="6255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07E87-99B3-2180-63B8-D8C2FB0EB9A8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341474-2BEE-C1E3-9E91-519D94FB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/>
          <a:lstStyle/>
          <a:p>
            <a:r>
              <a:rPr lang="ko-KR" altLang="en-US" dirty="0"/>
              <a:t>각 노드의 테스트 조건은 가급적 동일한 범주의 데이터를 모을 수 있도록 정함</a:t>
            </a:r>
            <a:br>
              <a:rPr lang="en-US" altLang="ko-KR" dirty="0"/>
            </a:br>
            <a:r>
              <a:rPr lang="en-US" altLang="ko-KR" dirty="0"/>
              <a:t> = </a:t>
            </a:r>
            <a:r>
              <a:rPr lang="ko-KR" altLang="en-US" dirty="0"/>
              <a:t>영향력이 높은 질문</a:t>
            </a:r>
            <a:r>
              <a:rPr lang="en-US" altLang="ko-KR" dirty="0"/>
              <a:t>(</a:t>
            </a:r>
            <a:r>
              <a:rPr lang="ko-KR" altLang="en-US" dirty="0"/>
              <a:t>영향력 높은 독립변수</a:t>
            </a:r>
            <a:r>
              <a:rPr lang="en-US" altLang="ko-KR" dirty="0"/>
              <a:t>)</a:t>
            </a:r>
            <a:r>
              <a:rPr lang="ko-KR" altLang="en-US" dirty="0"/>
              <a:t>부터 시작함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713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5E58E-863D-4131-B284-3B42ECA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규칙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A56C3-D620-441B-9BFC-93CC6EA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52</a:t>
            </a:fld>
            <a:endParaRPr lang="en-US" altLang="ko-KR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885B6B-2547-4989-995B-86FE22ABD07C}"/>
              </a:ext>
            </a:extLst>
          </p:cNvPr>
          <p:cNvSpPr txBox="1"/>
          <p:nvPr/>
        </p:nvSpPr>
        <p:spPr>
          <a:xfrm>
            <a:off x="5976444" y="2835578"/>
            <a:ext cx="4867975" cy="83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위쪽 샘플의 개수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8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초록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8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위쪽 전체 </a:t>
            </a:r>
            <a:r>
              <a:rPr lang="en-US" altLang="ko-KR" sz="1400" dirty="0"/>
              <a:t>8</a:t>
            </a:r>
            <a:r>
              <a:rPr lang="ko-KR" altLang="en-US" sz="1400" dirty="0"/>
              <a:t>개 </a:t>
            </a:r>
            <a:r>
              <a:rPr lang="en-US" altLang="ko-KR" sz="1400" dirty="0"/>
              <a:t>= 1.0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65000F-AC58-41E3-90B6-8B419C8873B8}"/>
              </a:ext>
            </a:extLst>
          </p:cNvPr>
          <p:cNvSpPr txBox="1"/>
          <p:nvPr/>
        </p:nvSpPr>
        <p:spPr>
          <a:xfrm>
            <a:off x="5976444" y="3643858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(</a:t>
            </a:r>
            <a:r>
              <a:rPr lang="ko-KR" altLang="en-US" sz="1400" dirty="0"/>
              <a:t>위쪽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= 1 - (1.0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 + 0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 = 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E11050-0727-4097-A6A6-3E70B6F5EB76}"/>
              </a:ext>
            </a:extLst>
          </p:cNvPr>
          <p:cNvSpPr txBox="1"/>
          <p:nvPr/>
        </p:nvSpPr>
        <p:spPr>
          <a:xfrm>
            <a:off x="5976444" y="2160140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= 1 – (</a:t>
            </a:r>
            <a:r>
              <a:rPr lang="ko-KR" altLang="en-US" sz="1400" dirty="0"/>
              <a:t>초록 비율</a:t>
            </a:r>
            <a:r>
              <a:rPr lang="en-US" altLang="ko-KR" sz="1400" baseline="30000" dirty="0"/>
              <a:t>2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ko-KR" altLang="en-US" sz="1400" dirty="0"/>
              <a:t>빨강 비율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A88F7B-714E-41BB-891B-78F584568190}"/>
              </a:ext>
            </a:extLst>
          </p:cNvPr>
          <p:cNvSpPr txBox="1"/>
          <p:nvPr/>
        </p:nvSpPr>
        <p:spPr>
          <a:xfrm>
            <a:off x="5976444" y="4375636"/>
            <a:ext cx="4867975" cy="123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아래쪽 샘플의 개수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4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빨강 </a:t>
            </a:r>
            <a:r>
              <a:rPr lang="en-US" altLang="ko-KR" sz="1400" dirty="0"/>
              <a:t>10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초록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초록 </a:t>
            </a:r>
            <a:r>
              <a:rPr lang="en-US" altLang="ko-KR" sz="1400" dirty="0"/>
              <a:t>4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오른쪽 전체 </a:t>
            </a:r>
            <a:r>
              <a:rPr lang="en-US" altLang="ko-KR" sz="1400" dirty="0"/>
              <a:t>14</a:t>
            </a:r>
            <a:r>
              <a:rPr lang="ko-KR" altLang="en-US" sz="1400" dirty="0"/>
              <a:t>개 </a:t>
            </a:r>
            <a:r>
              <a:rPr lang="en-US" altLang="ko-KR" sz="1400" dirty="0"/>
              <a:t>= 0.286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빨강 비율 </a:t>
            </a:r>
            <a:r>
              <a:rPr lang="en-US" altLang="ko-KR" sz="1400" dirty="0"/>
              <a:t>= </a:t>
            </a:r>
            <a:r>
              <a:rPr lang="ko-KR" altLang="en-US" sz="1400" dirty="0"/>
              <a:t>빨강 </a:t>
            </a:r>
            <a:r>
              <a:rPr lang="en-US" altLang="ko-KR" sz="1400" dirty="0"/>
              <a:t>10</a:t>
            </a:r>
            <a:r>
              <a:rPr lang="ko-KR" altLang="en-US" sz="1400" dirty="0"/>
              <a:t>개 </a:t>
            </a:r>
            <a:r>
              <a:rPr lang="en-US" altLang="ko-KR" sz="1400" dirty="0"/>
              <a:t>/ </a:t>
            </a:r>
            <a:r>
              <a:rPr lang="ko-KR" altLang="en-US" sz="1400" dirty="0"/>
              <a:t>오른쪽 전체 </a:t>
            </a:r>
            <a:r>
              <a:rPr lang="en-US" altLang="ko-KR" sz="1400" dirty="0"/>
              <a:t>14</a:t>
            </a:r>
            <a:r>
              <a:rPr lang="ko-KR" altLang="en-US" sz="1400" dirty="0"/>
              <a:t>개 </a:t>
            </a:r>
            <a:r>
              <a:rPr lang="en-US" altLang="ko-KR" sz="1400" dirty="0"/>
              <a:t>= 0.714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FB31BA-E449-442A-B779-D06DB5C2CEFB}"/>
              </a:ext>
            </a:extLst>
          </p:cNvPr>
          <p:cNvSpPr txBox="1"/>
          <p:nvPr/>
        </p:nvSpPr>
        <p:spPr>
          <a:xfrm>
            <a:off x="5976444" y="5576858"/>
            <a:ext cx="486797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지니 불순도 </a:t>
            </a:r>
            <a:r>
              <a:rPr lang="en-US" altLang="ko-KR" sz="1400" dirty="0"/>
              <a:t>(</a:t>
            </a:r>
            <a:r>
              <a:rPr lang="ko-KR" altLang="en-US" sz="1400" dirty="0"/>
              <a:t>왼쪽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= 1 - (0.286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 + 0.714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 = 0.408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09964DA-4C58-43ED-82CF-E828A7C9D5E7}"/>
              </a:ext>
            </a:extLst>
          </p:cNvPr>
          <p:cNvSpPr txBox="1"/>
          <p:nvPr/>
        </p:nvSpPr>
        <p:spPr>
          <a:xfrm>
            <a:off x="848277" y="3641425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9A79170-29EC-4AEC-94B9-AC87D655838A}"/>
              </a:ext>
            </a:extLst>
          </p:cNvPr>
          <p:cNvSpPr txBox="1"/>
          <p:nvPr/>
        </p:nvSpPr>
        <p:spPr>
          <a:xfrm>
            <a:off x="3166014" y="5795245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01ECE53-91BD-406A-9438-DFE57B02ABDE}"/>
              </a:ext>
            </a:extLst>
          </p:cNvPr>
          <p:cNvSpPr/>
          <p:nvPr/>
        </p:nvSpPr>
        <p:spPr bwMode="white">
          <a:xfrm>
            <a:off x="1748914" y="2294427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D6FD9D2-C9FB-435D-8D01-B32986750611}"/>
              </a:ext>
            </a:extLst>
          </p:cNvPr>
          <p:cNvSpPr txBox="1"/>
          <p:nvPr/>
        </p:nvSpPr>
        <p:spPr>
          <a:xfrm>
            <a:off x="1424374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D31CBC4-A24F-45AE-A005-0F6E93E4CA41}"/>
              </a:ext>
            </a:extLst>
          </p:cNvPr>
          <p:cNvSpPr txBox="1"/>
          <p:nvPr/>
        </p:nvSpPr>
        <p:spPr>
          <a:xfrm>
            <a:off x="1944860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06EB104-D33B-4EA7-92E3-26E515159D80}"/>
              </a:ext>
            </a:extLst>
          </p:cNvPr>
          <p:cNvSpPr txBox="1"/>
          <p:nvPr/>
        </p:nvSpPr>
        <p:spPr>
          <a:xfrm>
            <a:off x="2465346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0CC260F-648C-4535-BE00-C97E923320D9}"/>
              </a:ext>
            </a:extLst>
          </p:cNvPr>
          <p:cNvSpPr txBox="1"/>
          <p:nvPr/>
        </p:nvSpPr>
        <p:spPr>
          <a:xfrm>
            <a:off x="2985832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14D4A51-FB48-4BD7-B2D8-44E04CA72149}"/>
              </a:ext>
            </a:extLst>
          </p:cNvPr>
          <p:cNvSpPr txBox="1"/>
          <p:nvPr/>
        </p:nvSpPr>
        <p:spPr>
          <a:xfrm>
            <a:off x="3506318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067E81D-D808-4381-AB15-54621F55F751}"/>
              </a:ext>
            </a:extLst>
          </p:cNvPr>
          <p:cNvSpPr txBox="1"/>
          <p:nvPr/>
        </p:nvSpPr>
        <p:spPr>
          <a:xfrm>
            <a:off x="4026804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E7F9DEF-F49A-4B22-A859-AACDC02BD15B}"/>
              </a:ext>
            </a:extLst>
          </p:cNvPr>
          <p:cNvSpPr txBox="1"/>
          <p:nvPr/>
        </p:nvSpPr>
        <p:spPr>
          <a:xfrm>
            <a:off x="4547290" y="541762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D4ECAB5-3FEC-432C-9CBF-B4A6F07D4F42}"/>
              </a:ext>
            </a:extLst>
          </p:cNvPr>
          <p:cNvSpPr txBox="1"/>
          <p:nvPr/>
        </p:nvSpPr>
        <p:spPr>
          <a:xfrm>
            <a:off x="1381789" y="48324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65B2340-6C8B-4015-85A4-E7AB2A26CFD8}"/>
              </a:ext>
            </a:extLst>
          </p:cNvPr>
          <p:cNvSpPr txBox="1"/>
          <p:nvPr/>
        </p:nvSpPr>
        <p:spPr>
          <a:xfrm>
            <a:off x="1381789" y="432707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F20EB20-AD99-4B8D-8593-A2CD02246569}"/>
              </a:ext>
            </a:extLst>
          </p:cNvPr>
          <p:cNvSpPr txBox="1"/>
          <p:nvPr/>
        </p:nvSpPr>
        <p:spPr>
          <a:xfrm>
            <a:off x="1381789" y="382171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751771F-43B4-41B4-8B07-318E46C92FF6}"/>
              </a:ext>
            </a:extLst>
          </p:cNvPr>
          <p:cNvSpPr txBox="1"/>
          <p:nvPr/>
        </p:nvSpPr>
        <p:spPr>
          <a:xfrm>
            <a:off x="1381789" y="331635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CBC8783-5389-4537-90CB-87558884B4E9}"/>
              </a:ext>
            </a:extLst>
          </p:cNvPr>
          <p:cNvSpPr txBox="1"/>
          <p:nvPr/>
        </p:nvSpPr>
        <p:spPr>
          <a:xfrm>
            <a:off x="1381789" y="281099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7167156-8122-49B3-95B9-767C39BF5CFC}"/>
              </a:ext>
            </a:extLst>
          </p:cNvPr>
          <p:cNvSpPr txBox="1"/>
          <p:nvPr/>
        </p:nvSpPr>
        <p:spPr>
          <a:xfrm>
            <a:off x="1381789" y="230563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1B551FD8-9867-4BBC-8054-5E8DF3F2CDDF}"/>
              </a:ext>
            </a:extLst>
          </p:cNvPr>
          <p:cNvSpPr/>
          <p:nvPr/>
        </p:nvSpPr>
        <p:spPr bwMode="white">
          <a:xfrm>
            <a:off x="2061014" y="459636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05A38DE8-0856-456F-9043-349D7871C244}"/>
              </a:ext>
            </a:extLst>
          </p:cNvPr>
          <p:cNvSpPr/>
          <p:nvPr/>
        </p:nvSpPr>
        <p:spPr bwMode="white">
          <a:xfrm>
            <a:off x="2762590" y="354250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7DF1F82D-0340-4385-9930-E9153134B476}"/>
              </a:ext>
            </a:extLst>
          </p:cNvPr>
          <p:cNvSpPr/>
          <p:nvPr/>
        </p:nvSpPr>
        <p:spPr bwMode="white">
          <a:xfrm>
            <a:off x="2735301" y="396377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17E85EE5-2999-40D2-8470-87F9F6263B6A}"/>
              </a:ext>
            </a:extLst>
          </p:cNvPr>
          <p:cNvSpPr/>
          <p:nvPr/>
        </p:nvSpPr>
        <p:spPr bwMode="white">
          <a:xfrm>
            <a:off x="2284931" y="438033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0CEA631-8BDE-4D18-B6CC-5B96503E2186}"/>
              </a:ext>
            </a:extLst>
          </p:cNvPr>
          <p:cNvSpPr/>
          <p:nvPr/>
        </p:nvSpPr>
        <p:spPr bwMode="white">
          <a:xfrm>
            <a:off x="2669540" y="318545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46AFBB44-3F27-4BA3-AEAD-3CE354CF0114}"/>
              </a:ext>
            </a:extLst>
          </p:cNvPr>
          <p:cNvSpPr/>
          <p:nvPr/>
        </p:nvSpPr>
        <p:spPr bwMode="white">
          <a:xfrm>
            <a:off x="2607583" y="290039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F95E1D39-7216-4F70-A355-CFD8ACB1D088}"/>
              </a:ext>
            </a:extLst>
          </p:cNvPr>
          <p:cNvSpPr/>
          <p:nvPr/>
        </p:nvSpPr>
        <p:spPr bwMode="white">
          <a:xfrm>
            <a:off x="3469849" y="249552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C705099A-A49F-40D8-9C97-DAB25DF22F81}"/>
              </a:ext>
            </a:extLst>
          </p:cNvPr>
          <p:cNvSpPr/>
          <p:nvPr/>
        </p:nvSpPr>
        <p:spPr bwMode="white">
          <a:xfrm>
            <a:off x="2978419" y="303583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A778F53F-E31A-47E0-9052-3FDF35955800}"/>
              </a:ext>
            </a:extLst>
          </p:cNvPr>
          <p:cNvSpPr/>
          <p:nvPr/>
        </p:nvSpPr>
        <p:spPr bwMode="white">
          <a:xfrm>
            <a:off x="2911012" y="333906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5761607-1CF3-430C-9440-9E31CB2EFB91}"/>
              </a:ext>
            </a:extLst>
          </p:cNvPr>
          <p:cNvSpPr/>
          <p:nvPr/>
        </p:nvSpPr>
        <p:spPr bwMode="white">
          <a:xfrm>
            <a:off x="3250043" y="454080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9D070EBA-FD0D-43EC-A03F-F75F7030983C}"/>
              </a:ext>
            </a:extLst>
          </p:cNvPr>
          <p:cNvSpPr/>
          <p:nvPr/>
        </p:nvSpPr>
        <p:spPr bwMode="white">
          <a:xfrm>
            <a:off x="3402443" y="469320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8047B28-A917-4FFA-9BD7-2D5A887BB535}"/>
              </a:ext>
            </a:extLst>
          </p:cNvPr>
          <p:cNvSpPr/>
          <p:nvPr/>
        </p:nvSpPr>
        <p:spPr bwMode="white">
          <a:xfrm>
            <a:off x="3626118" y="443225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C6BAB1C-1926-4288-B57F-8EF8211F3028}"/>
              </a:ext>
            </a:extLst>
          </p:cNvPr>
          <p:cNvSpPr/>
          <p:nvPr/>
        </p:nvSpPr>
        <p:spPr bwMode="white">
          <a:xfrm>
            <a:off x="4026804" y="438033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150A6EAA-4F76-4B2E-96C4-840696B55DC6}"/>
              </a:ext>
            </a:extLst>
          </p:cNvPr>
          <p:cNvSpPr/>
          <p:nvPr/>
        </p:nvSpPr>
        <p:spPr bwMode="white">
          <a:xfrm>
            <a:off x="4326521" y="399104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66F1EF95-62A1-4202-96FF-8C2B1D2F392A}"/>
              </a:ext>
            </a:extLst>
          </p:cNvPr>
          <p:cNvSpPr/>
          <p:nvPr/>
        </p:nvSpPr>
        <p:spPr bwMode="white">
          <a:xfrm>
            <a:off x="4663445" y="409773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9026992F-4342-4626-B29C-85C690036D14}"/>
              </a:ext>
            </a:extLst>
          </p:cNvPr>
          <p:cNvSpPr/>
          <p:nvPr/>
        </p:nvSpPr>
        <p:spPr bwMode="white">
          <a:xfrm>
            <a:off x="4243129" y="447659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8F725F-C9A5-4D9A-9259-5143FE40B1B9}"/>
              </a:ext>
            </a:extLst>
          </p:cNvPr>
          <p:cNvSpPr/>
          <p:nvPr/>
        </p:nvSpPr>
        <p:spPr bwMode="white">
          <a:xfrm>
            <a:off x="3886389" y="400140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D4A9DD21-29C7-4799-96D7-D256776B2017}"/>
              </a:ext>
            </a:extLst>
          </p:cNvPr>
          <p:cNvSpPr/>
          <p:nvPr/>
        </p:nvSpPr>
        <p:spPr bwMode="white">
          <a:xfrm>
            <a:off x="4008201" y="381354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631A5332-6107-423D-B010-365A890BBBB5}"/>
              </a:ext>
            </a:extLst>
          </p:cNvPr>
          <p:cNvSpPr/>
          <p:nvPr/>
        </p:nvSpPr>
        <p:spPr bwMode="white">
          <a:xfrm>
            <a:off x="2376370" y="469320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DF4074A0-2B82-45D5-8A40-A2ED3E219813}"/>
              </a:ext>
            </a:extLst>
          </p:cNvPr>
          <p:cNvSpPr/>
          <p:nvPr/>
        </p:nvSpPr>
        <p:spPr bwMode="white">
          <a:xfrm>
            <a:off x="3264557" y="255684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7D40B07D-2595-4C5A-8E16-74E26EA206D8}"/>
              </a:ext>
            </a:extLst>
          </p:cNvPr>
          <p:cNvSpPr/>
          <p:nvPr/>
        </p:nvSpPr>
        <p:spPr bwMode="white">
          <a:xfrm>
            <a:off x="2909188" y="27384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31065CB-1D54-4679-A7D6-067884E7001C}"/>
              </a:ext>
            </a:extLst>
          </p:cNvPr>
          <p:cNvSpPr/>
          <p:nvPr/>
        </p:nvSpPr>
        <p:spPr bwMode="white">
          <a:xfrm>
            <a:off x="4355549" y="428414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53E283BD-4DFB-45C1-B778-60F309D1BA5C}"/>
              </a:ext>
            </a:extLst>
          </p:cNvPr>
          <p:cNvCxnSpPr>
            <a:cxnSpLocks/>
          </p:cNvCxnSpPr>
          <p:nvPr/>
        </p:nvCxnSpPr>
        <p:spPr>
          <a:xfrm flipH="1">
            <a:off x="1758252" y="3729935"/>
            <a:ext cx="3123198" cy="21771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id="{D7802D90-7E1D-478E-994D-9780A2FB07FC}"/>
              </a:ext>
            </a:extLst>
          </p:cNvPr>
          <p:cNvSpPr/>
          <p:nvPr/>
        </p:nvSpPr>
        <p:spPr bwMode="white">
          <a:xfrm>
            <a:off x="742817" y="2318772"/>
            <a:ext cx="360000" cy="36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C6AE3AB-DA80-4723-814B-3B01127DD12B}"/>
              </a:ext>
            </a:extLst>
          </p:cNvPr>
          <p:cNvSpPr/>
          <p:nvPr/>
        </p:nvSpPr>
        <p:spPr bwMode="white">
          <a:xfrm>
            <a:off x="9726654" y="5567060"/>
            <a:ext cx="742485" cy="6255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45F60-E891-A98A-467B-FF4CC87A02E3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4F92AB-FDCF-F938-98C6-D20CD6183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/>
          <a:lstStyle/>
          <a:p>
            <a:r>
              <a:rPr lang="ko-KR" altLang="en-US" dirty="0"/>
              <a:t>각 노드의 테스트 조건은 가급적 동일한 범주의 데이터를 모을 수 있도록 정함</a:t>
            </a:r>
            <a:br>
              <a:rPr lang="en-US" altLang="ko-KR" dirty="0"/>
            </a:br>
            <a:r>
              <a:rPr lang="en-US" altLang="ko-KR" dirty="0"/>
              <a:t> = </a:t>
            </a:r>
            <a:r>
              <a:rPr lang="ko-KR" altLang="en-US" dirty="0"/>
              <a:t>영향력이 높은 질문</a:t>
            </a:r>
            <a:r>
              <a:rPr lang="en-US" altLang="ko-KR" dirty="0"/>
              <a:t>(</a:t>
            </a:r>
            <a:r>
              <a:rPr lang="ko-KR" altLang="en-US" dirty="0"/>
              <a:t>영향력 높은 독립변수</a:t>
            </a:r>
            <a:r>
              <a:rPr lang="en-US" altLang="ko-KR" dirty="0"/>
              <a:t>)</a:t>
            </a:r>
            <a:r>
              <a:rPr lang="ko-KR" altLang="en-US" dirty="0"/>
              <a:t>부터 시작함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8461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5FAC8B2-B416-407C-881B-9DEFAD3CD392}"/>
              </a:ext>
            </a:extLst>
          </p:cNvPr>
          <p:cNvSpPr/>
          <p:nvPr/>
        </p:nvSpPr>
        <p:spPr bwMode="white">
          <a:xfrm>
            <a:off x="2635133" y="2349755"/>
            <a:ext cx="1678952" cy="31231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0630A6-AA7A-4954-92F1-2D96FCB1CF4E}"/>
              </a:ext>
            </a:extLst>
          </p:cNvPr>
          <p:cNvSpPr/>
          <p:nvPr/>
        </p:nvSpPr>
        <p:spPr bwMode="white">
          <a:xfrm>
            <a:off x="2635133" y="2360968"/>
            <a:ext cx="1678952" cy="12035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5C21A1C-C2B4-4D3D-836D-E37C770B9F51}"/>
              </a:ext>
            </a:extLst>
          </p:cNvPr>
          <p:cNvSpPr/>
          <p:nvPr/>
        </p:nvSpPr>
        <p:spPr bwMode="white">
          <a:xfrm>
            <a:off x="1198849" y="2347245"/>
            <a:ext cx="1448122" cy="31344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F5E58E-863D-4131-B284-3B42ECA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3CAF-5836-40E5-BB05-085B67893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나무 형태로 시각화 </a:t>
            </a:r>
            <a:r>
              <a:rPr lang="en-US" altLang="ko-KR" dirty="0"/>
              <a:t>: </a:t>
            </a:r>
            <a:r>
              <a:rPr lang="ko-KR" altLang="en-US" dirty="0"/>
              <a:t>각 노드에 테스트 조건</a:t>
            </a:r>
            <a:r>
              <a:rPr lang="en-US" altLang="ko-KR" dirty="0"/>
              <a:t>, </a:t>
            </a:r>
            <a:r>
              <a:rPr lang="ko-KR" altLang="en-US" dirty="0"/>
              <a:t>불순도</a:t>
            </a:r>
            <a:r>
              <a:rPr lang="en-US" altLang="ko-KR" dirty="0"/>
              <a:t>, </a:t>
            </a:r>
            <a:r>
              <a:rPr lang="ko-KR" altLang="en-US" dirty="0"/>
              <a:t>노드에 속한 총 샘플 수</a:t>
            </a:r>
            <a:r>
              <a:rPr lang="en-US" altLang="ko-KR" dirty="0"/>
              <a:t>, </a:t>
            </a:r>
            <a:r>
              <a:rPr lang="ko-KR" altLang="en-US" dirty="0"/>
              <a:t>각 범주</a:t>
            </a:r>
            <a:r>
              <a:rPr lang="en-US" altLang="ko-KR" dirty="0"/>
              <a:t> </a:t>
            </a:r>
            <a:r>
              <a:rPr lang="ko-KR" altLang="en-US" dirty="0"/>
              <a:t>별 샘플 수</a:t>
            </a:r>
            <a:r>
              <a:rPr lang="en-US" altLang="ko-KR" dirty="0"/>
              <a:t>, </a:t>
            </a:r>
            <a:r>
              <a:rPr lang="ko-KR" altLang="en-US" dirty="0"/>
              <a:t>범주 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A56C3-D620-441B-9BFC-93CC6EA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53</a:t>
            </a:fld>
            <a:endParaRPr lang="en-US" altLang="ko-KR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B57EA1-16BF-4079-B9C1-CC57AE9EC5A3}"/>
              </a:ext>
            </a:extLst>
          </p:cNvPr>
          <p:cNvSpPr/>
          <p:nvPr/>
        </p:nvSpPr>
        <p:spPr bwMode="white">
          <a:xfrm>
            <a:off x="7131272" y="2141217"/>
            <a:ext cx="1554797" cy="93592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x &lt;= 3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gini = 0.496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22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[12, 10]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CA33EDE-981E-4528-9F9D-4DFF9483B29C}"/>
              </a:ext>
            </a:extLst>
          </p:cNvPr>
          <p:cNvSpPr/>
          <p:nvPr/>
        </p:nvSpPr>
        <p:spPr bwMode="white">
          <a:xfrm>
            <a:off x="5538183" y="3596598"/>
            <a:ext cx="1554797" cy="93592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gini = 0.0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samples = 10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value = [10, 0]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 = green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01E3AA4-5E2B-423F-B86D-B613294F9E76}"/>
              </a:ext>
            </a:extLst>
          </p:cNvPr>
          <p:cNvSpPr/>
          <p:nvPr/>
        </p:nvSpPr>
        <p:spPr bwMode="white">
          <a:xfrm>
            <a:off x="8604794" y="3596598"/>
            <a:ext cx="1554797" cy="93592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y &gt;= 4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gini = 0.278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12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[2, 10]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B40C333-5621-4D15-894B-1C9E79C611D0}"/>
              </a:ext>
            </a:extLst>
          </p:cNvPr>
          <p:cNvSpPr/>
          <p:nvPr/>
        </p:nvSpPr>
        <p:spPr bwMode="white">
          <a:xfrm>
            <a:off x="7360345" y="5066413"/>
            <a:ext cx="1554797" cy="93592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gini = 0.0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samples = 2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value = [2, 0]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 = green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2466867-6665-48A9-A2F6-E46C37D73B96}"/>
              </a:ext>
            </a:extLst>
          </p:cNvPr>
          <p:cNvSpPr/>
          <p:nvPr/>
        </p:nvSpPr>
        <p:spPr bwMode="white">
          <a:xfrm>
            <a:off x="9560658" y="5088672"/>
            <a:ext cx="1554797" cy="935927"/>
          </a:xfrm>
          <a:prstGeom prst="round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gini = 0.0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samples = 10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value = [0, 10]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 = red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3B76D8B-B308-479D-AA27-9983505A2943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6315582" y="3077144"/>
            <a:ext cx="1193073" cy="519454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9A6F394-447F-4A5C-BE74-48532C9C592B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8426328" y="3077144"/>
            <a:ext cx="955865" cy="519454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ABD0EC1-3E85-4377-AA95-5676D7909D9D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8137744" y="4545035"/>
            <a:ext cx="815960" cy="521378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5F268CE-8B1A-4974-A13A-C1F9B4C314F3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9917290" y="4513451"/>
            <a:ext cx="420767" cy="57522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51B409AB-06B3-4582-9AE0-E92F204A1ACE}"/>
              </a:ext>
            </a:extLst>
          </p:cNvPr>
          <p:cNvCxnSpPr/>
          <p:nvPr/>
        </p:nvCxnSpPr>
        <p:spPr>
          <a:xfrm>
            <a:off x="2624352" y="2349756"/>
            <a:ext cx="0" cy="312319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3CEEE9E-CDDA-44F4-B56D-763B0F4827A0}"/>
              </a:ext>
            </a:extLst>
          </p:cNvPr>
          <p:cNvSpPr/>
          <p:nvPr/>
        </p:nvSpPr>
        <p:spPr bwMode="white">
          <a:xfrm>
            <a:off x="1185481" y="2349756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FB16801-F942-491B-A1D1-22B4C4AE97EB}"/>
              </a:ext>
            </a:extLst>
          </p:cNvPr>
          <p:cNvSpPr txBox="1"/>
          <p:nvPr/>
        </p:nvSpPr>
        <p:spPr>
          <a:xfrm>
            <a:off x="1381427" y="5472953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1072A53-5C02-4005-890A-DCD18E2A6C32}"/>
              </a:ext>
            </a:extLst>
          </p:cNvPr>
          <p:cNvSpPr txBox="1"/>
          <p:nvPr/>
        </p:nvSpPr>
        <p:spPr>
          <a:xfrm>
            <a:off x="1901913" y="5472953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54726D7-4670-47D2-8149-AD5087BCA6C2}"/>
              </a:ext>
            </a:extLst>
          </p:cNvPr>
          <p:cNvSpPr txBox="1"/>
          <p:nvPr/>
        </p:nvSpPr>
        <p:spPr>
          <a:xfrm>
            <a:off x="2422399" y="5472953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8A69D86-A52D-4C7E-B3AD-1B161D8E5DC2}"/>
              </a:ext>
            </a:extLst>
          </p:cNvPr>
          <p:cNvSpPr txBox="1"/>
          <p:nvPr/>
        </p:nvSpPr>
        <p:spPr>
          <a:xfrm>
            <a:off x="2942885" y="5472953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A97F9AC-95BC-4B6D-88C0-FC012BDE69E2}"/>
              </a:ext>
            </a:extLst>
          </p:cNvPr>
          <p:cNvSpPr txBox="1"/>
          <p:nvPr/>
        </p:nvSpPr>
        <p:spPr>
          <a:xfrm>
            <a:off x="3463371" y="5472953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F5FF3EA-5A97-4ED1-9ECF-CDC702D29363}"/>
              </a:ext>
            </a:extLst>
          </p:cNvPr>
          <p:cNvSpPr txBox="1"/>
          <p:nvPr/>
        </p:nvSpPr>
        <p:spPr>
          <a:xfrm>
            <a:off x="3983857" y="5472953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ED45A51-F379-4531-BF6F-74A7F8142A53}"/>
              </a:ext>
            </a:extLst>
          </p:cNvPr>
          <p:cNvSpPr/>
          <p:nvPr/>
        </p:nvSpPr>
        <p:spPr bwMode="white">
          <a:xfrm>
            <a:off x="1497581" y="465169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C0B70C3-FD8B-4082-B6F6-6261265FBBEF}"/>
              </a:ext>
            </a:extLst>
          </p:cNvPr>
          <p:cNvSpPr/>
          <p:nvPr/>
        </p:nvSpPr>
        <p:spPr bwMode="white">
          <a:xfrm>
            <a:off x="2199157" y="359783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EED2D8A-5A74-4486-ABD1-95040173B843}"/>
              </a:ext>
            </a:extLst>
          </p:cNvPr>
          <p:cNvSpPr/>
          <p:nvPr/>
        </p:nvSpPr>
        <p:spPr bwMode="white">
          <a:xfrm>
            <a:off x="2171868" y="401910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076D78D-1E2B-44B7-AA19-C92CBE14E370}"/>
              </a:ext>
            </a:extLst>
          </p:cNvPr>
          <p:cNvSpPr/>
          <p:nvPr/>
        </p:nvSpPr>
        <p:spPr bwMode="white">
          <a:xfrm>
            <a:off x="1721498" y="443565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0F30910-5BCD-44C7-B6F1-4AC5C269BEE7}"/>
              </a:ext>
            </a:extLst>
          </p:cNvPr>
          <p:cNvSpPr/>
          <p:nvPr/>
        </p:nvSpPr>
        <p:spPr bwMode="white">
          <a:xfrm>
            <a:off x="2106107" y="324078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B9C6B3C9-14C4-4A1E-8E2E-1C9A751A7873}"/>
              </a:ext>
            </a:extLst>
          </p:cNvPr>
          <p:cNvSpPr/>
          <p:nvPr/>
        </p:nvSpPr>
        <p:spPr bwMode="white">
          <a:xfrm>
            <a:off x="2044150" y="295572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FE40297-2EC2-4938-8EDC-30F8AB5FE5DE}"/>
              </a:ext>
            </a:extLst>
          </p:cNvPr>
          <p:cNvSpPr/>
          <p:nvPr/>
        </p:nvSpPr>
        <p:spPr bwMode="white">
          <a:xfrm>
            <a:off x="2906416" y="255085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B78C59F-8162-48A9-9B98-54BD3F41FE14}"/>
              </a:ext>
            </a:extLst>
          </p:cNvPr>
          <p:cNvSpPr/>
          <p:nvPr/>
        </p:nvSpPr>
        <p:spPr bwMode="white">
          <a:xfrm>
            <a:off x="2414986" y="309116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7F64BDB-0F76-4DD4-A689-C3842E828BA1}"/>
              </a:ext>
            </a:extLst>
          </p:cNvPr>
          <p:cNvSpPr/>
          <p:nvPr/>
        </p:nvSpPr>
        <p:spPr bwMode="white">
          <a:xfrm>
            <a:off x="2347579" y="339439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44FC00CB-A377-407B-A79E-E3FFEF0044E5}"/>
              </a:ext>
            </a:extLst>
          </p:cNvPr>
          <p:cNvSpPr/>
          <p:nvPr/>
        </p:nvSpPr>
        <p:spPr bwMode="white">
          <a:xfrm>
            <a:off x="2686610" y="459612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34352C0C-FFCC-4673-A999-687138C9AE9A}"/>
              </a:ext>
            </a:extLst>
          </p:cNvPr>
          <p:cNvSpPr/>
          <p:nvPr/>
        </p:nvSpPr>
        <p:spPr bwMode="white">
          <a:xfrm>
            <a:off x="2839010" y="474852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65B494F-35BF-489B-832B-6DBD660833DC}"/>
              </a:ext>
            </a:extLst>
          </p:cNvPr>
          <p:cNvSpPr/>
          <p:nvPr/>
        </p:nvSpPr>
        <p:spPr bwMode="white">
          <a:xfrm>
            <a:off x="3062685" y="448758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3BA5E93-8A60-4B08-AD0E-A9467468D365}"/>
              </a:ext>
            </a:extLst>
          </p:cNvPr>
          <p:cNvSpPr/>
          <p:nvPr/>
        </p:nvSpPr>
        <p:spPr bwMode="white">
          <a:xfrm>
            <a:off x="3463371" y="443565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03378E27-18DF-4835-AA19-7DBBADFDE4BC}"/>
              </a:ext>
            </a:extLst>
          </p:cNvPr>
          <p:cNvSpPr/>
          <p:nvPr/>
        </p:nvSpPr>
        <p:spPr bwMode="white">
          <a:xfrm>
            <a:off x="3763088" y="404637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A3106D5-E3C7-4E25-B0CE-4998FBF9690A}"/>
              </a:ext>
            </a:extLst>
          </p:cNvPr>
          <p:cNvSpPr/>
          <p:nvPr/>
        </p:nvSpPr>
        <p:spPr bwMode="white">
          <a:xfrm>
            <a:off x="4100012" y="415306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A519CE8-6938-4982-AD01-B80D4FC26BA4}"/>
              </a:ext>
            </a:extLst>
          </p:cNvPr>
          <p:cNvSpPr/>
          <p:nvPr/>
        </p:nvSpPr>
        <p:spPr bwMode="white">
          <a:xfrm>
            <a:off x="3679696" y="453192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5A5203B3-08C8-4B6C-AD60-131CC15476ED}"/>
              </a:ext>
            </a:extLst>
          </p:cNvPr>
          <p:cNvSpPr/>
          <p:nvPr/>
        </p:nvSpPr>
        <p:spPr bwMode="white">
          <a:xfrm>
            <a:off x="3322956" y="405673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8CDB039D-93D7-446F-8B51-ED32398ADB2F}"/>
              </a:ext>
            </a:extLst>
          </p:cNvPr>
          <p:cNvSpPr/>
          <p:nvPr/>
        </p:nvSpPr>
        <p:spPr bwMode="white">
          <a:xfrm>
            <a:off x="3444768" y="386887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7EA04EAC-974D-42A3-8692-0A29A36A3B08}"/>
              </a:ext>
            </a:extLst>
          </p:cNvPr>
          <p:cNvSpPr/>
          <p:nvPr/>
        </p:nvSpPr>
        <p:spPr bwMode="white">
          <a:xfrm>
            <a:off x="1812937" y="474852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2EA269D-33A2-456F-8A49-73B431FA57F2}"/>
              </a:ext>
            </a:extLst>
          </p:cNvPr>
          <p:cNvSpPr txBox="1"/>
          <p:nvPr/>
        </p:nvSpPr>
        <p:spPr>
          <a:xfrm>
            <a:off x="3932989" y="3005051"/>
            <a:ext cx="374558" cy="432000"/>
          </a:xfrm>
          <a:prstGeom prst="rect">
            <a:avLst/>
          </a:prstGeom>
          <a:noFill/>
          <a:ln>
            <a:noFill/>
          </a:ln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B980FF-BAFC-4B0E-90A0-CEB28904870A}"/>
              </a:ext>
            </a:extLst>
          </p:cNvPr>
          <p:cNvSpPr txBox="1"/>
          <p:nvPr/>
        </p:nvSpPr>
        <p:spPr>
          <a:xfrm>
            <a:off x="2605961" y="4961562"/>
            <a:ext cx="374558" cy="476912"/>
          </a:xfrm>
          <a:prstGeom prst="rect">
            <a:avLst/>
          </a:prstGeom>
          <a:noFill/>
          <a:ln>
            <a:noFill/>
          </a:ln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68E7A199-C19E-4B9A-8400-9ACEF79A6C17}"/>
              </a:ext>
            </a:extLst>
          </p:cNvPr>
          <p:cNvCxnSpPr/>
          <p:nvPr/>
        </p:nvCxnSpPr>
        <p:spPr>
          <a:xfrm>
            <a:off x="2619235" y="3564541"/>
            <a:ext cx="170609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2" name="타원 161">
            <a:extLst>
              <a:ext uri="{FF2B5EF4-FFF2-40B4-BE49-F238E27FC236}">
                <a16:creationId xmlns:a16="http://schemas.microsoft.com/office/drawing/2014/main" id="{A0257CD3-C3F6-4CE1-AEF7-9B80E7017729}"/>
              </a:ext>
            </a:extLst>
          </p:cNvPr>
          <p:cNvSpPr/>
          <p:nvPr/>
        </p:nvSpPr>
        <p:spPr bwMode="white">
          <a:xfrm>
            <a:off x="2701124" y="261217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D3E60B0-B2D6-4CC9-A557-48B9A51146A2}"/>
              </a:ext>
            </a:extLst>
          </p:cNvPr>
          <p:cNvSpPr/>
          <p:nvPr/>
        </p:nvSpPr>
        <p:spPr bwMode="white">
          <a:xfrm>
            <a:off x="2345755" y="279375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D4CB8D3-E0C8-41A7-B400-710B22DC3F60}"/>
              </a:ext>
            </a:extLst>
          </p:cNvPr>
          <p:cNvSpPr txBox="1"/>
          <p:nvPr/>
        </p:nvSpPr>
        <p:spPr>
          <a:xfrm>
            <a:off x="284844" y="3696754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D271913-D2DB-4FA4-8CE6-EC77A001DD97}"/>
              </a:ext>
            </a:extLst>
          </p:cNvPr>
          <p:cNvSpPr txBox="1"/>
          <p:nvPr/>
        </p:nvSpPr>
        <p:spPr>
          <a:xfrm>
            <a:off x="860941" y="5472953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2178951-A2EE-4844-87EF-F0EE01443D4B}"/>
              </a:ext>
            </a:extLst>
          </p:cNvPr>
          <p:cNvSpPr txBox="1"/>
          <p:nvPr/>
        </p:nvSpPr>
        <p:spPr>
          <a:xfrm>
            <a:off x="818356" y="488776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F9FF118-60C8-42AA-B16E-C3DD39EDEFBA}"/>
              </a:ext>
            </a:extLst>
          </p:cNvPr>
          <p:cNvSpPr txBox="1"/>
          <p:nvPr/>
        </p:nvSpPr>
        <p:spPr>
          <a:xfrm>
            <a:off x="818356" y="4382408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E14CEF-FEFC-4D47-B75F-B801FD4740AC}"/>
              </a:ext>
            </a:extLst>
          </p:cNvPr>
          <p:cNvSpPr txBox="1"/>
          <p:nvPr/>
        </p:nvSpPr>
        <p:spPr>
          <a:xfrm>
            <a:off x="818356" y="387704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53FF91C-8419-4227-BDC8-A4605FF97756}"/>
              </a:ext>
            </a:extLst>
          </p:cNvPr>
          <p:cNvSpPr txBox="1"/>
          <p:nvPr/>
        </p:nvSpPr>
        <p:spPr>
          <a:xfrm>
            <a:off x="818356" y="337168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3421CEC-1E6F-42F4-9E4D-AE02496FCDA7}"/>
              </a:ext>
            </a:extLst>
          </p:cNvPr>
          <p:cNvSpPr txBox="1"/>
          <p:nvPr/>
        </p:nvSpPr>
        <p:spPr>
          <a:xfrm>
            <a:off x="818356" y="286632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3D51D67-BDB3-4A10-9C96-0C13DDB8D1A5}"/>
              </a:ext>
            </a:extLst>
          </p:cNvPr>
          <p:cNvSpPr txBox="1"/>
          <p:nvPr/>
        </p:nvSpPr>
        <p:spPr>
          <a:xfrm>
            <a:off x="818356" y="236096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D8A96BB9-C14C-491F-8C89-78255003BACC}"/>
              </a:ext>
            </a:extLst>
          </p:cNvPr>
          <p:cNvSpPr/>
          <p:nvPr/>
        </p:nvSpPr>
        <p:spPr bwMode="white">
          <a:xfrm>
            <a:off x="3792116" y="433947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A20A5DC-10B1-4453-91FF-5B53B9B0F6A3}"/>
              </a:ext>
            </a:extLst>
          </p:cNvPr>
          <p:cNvSpPr/>
          <p:nvPr/>
        </p:nvSpPr>
        <p:spPr bwMode="white">
          <a:xfrm>
            <a:off x="6949814" y="2774442"/>
            <a:ext cx="1842034" cy="44513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59AAE7D-F916-4507-B960-AE13AE607FCF}"/>
              </a:ext>
            </a:extLst>
          </p:cNvPr>
          <p:cNvSpPr/>
          <p:nvPr/>
        </p:nvSpPr>
        <p:spPr bwMode="white">
          <a:xfrm>
            <a:off x="5438744" y="4255972"/>
            <a:ext cx="1842034" cy="44513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4847A-F6C8-FEFB-CBDC-E8A612AB6B38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4569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02B9B17-F83E-4161-B995-9E198F640AC3}"/>
              </a:ext>
            </a:extLst>
          </p:cNvPr>
          <p:cNvSpPr/>
          <p:nvPr/>
        </p:nvSpPr>
        <p:spPr bwMode="white">
          <a:xfrm>
            <a:off x="2935614" y="3601775"/>
            <a:ext cx="1678952" cy="18912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9B255B-9418-48A5-B993-893804F89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과대적합 </a:t>
            </a:r>
            <a:r>
              <a:rPr lang="en-US" altLang="ko-KR" dirty="0"/>
              <a:t>(Overfitting)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840D0-3AE9-428B-AF27-8E39CD029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의사결정나무는 깊이의 제한이 없으면 과대적합 되기가 쉽습니다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따라서 일반적으로 루트 노드 </a:t>
            </a:r>
            <a:r>
              <a:rPr lang="en-US" altLang="ko-KR" dirty="0"/>
              <a:t>(</a:t>
            </a:r>
            <a:r>
              <a:rPr lang="ko-KR" altLang="en-US" dirty="0"/>
              <a:t>깊이 </a:t>
            </a:r>
            <a:r>
              <a:rPr lang="en-US" altLang="ko-KR" dirty="0"/>
              <a:t>0) </a:t>
            </a:r>
            <a:r>
              <a:rPr lang="ko-KR" altLang="en-US" dirty="0"/>
              <a:t>아래로 최대 깊이 </a:t>
            </a:r>
            <a:r>
              <a:rPr lang="en-US" altLang="ko-KR" dirty="0"/>
              <a:t>(Max Depth)</a:t>
            </a:r>
            <a:r>
              <a:rPr lang="ko-KR" altLang="en-US" dirty="0"/>
              <a:t>를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C1B95-546B-41A4-A4C7-0EFC460B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54</a:t>
            </a:fld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A586A-1EBB-4D57-9F44-5548489D3057}"/>
              </a:ext>
            </a:extLst>
          </p:cNvPr>
          <p:cNvSpPr txBox="1"/>
          <p:nvPr/>
        </p:nvSpPr>
        <p:spPr>
          <a:xfrm>
            <a:off x="2914300" y="5872346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D0314F-179A-4A4E-8899-8C87EEEEFEBC}"/>
              </a:ext>
            </a:extLst>
          </p:cNvPr>
          <p:cNvSpPr/>
          <p:nvPr/>
        </p:nvSpPr>
        <p:spPr bwMode="white">
          <a:xfrm>
            <a:off x="1497200" y="2371528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F2D6-424F-47FB-B245-C88CC9BF49C2}"/>
              </a:ext>
            </a:extLst>
          </p:cNvPr>
          <p:cNvSpPr txBox="1"/>
          <p:nvPr/>
        </p:nvSpPr>
        <p:spPr>
          <a:xfrm>
            <a:off x="1693146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7501D-2C86-49F0-AD57-E0DE95D576C0}"/>
              </a:ext>
            </a:extLst>
          </p:cNvPr>
          <p:cNvSpPr txBox="1"/>
          <p:nvPr/>
        </p:nvSpPr>
        <p:spPr>
          <a:xfrm>
            <a:off x="2213632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A2473-29BD-4B8F-B085-122E625B8540}"/>
              </a:ext>
            </a:extLst>
          </p:cNvPr>
          <p:cNvSpPr txBox="1"/>
          <p:nvPr/>
        </p:nvSpPr>
        <p:spPr>
          <a:xfrm>
            <a:off x="2734118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FBA3C-7F00-4EE6-B18B-7D4670BBD30C}"/>
              </a:ext>
            </a:extLst>
          </p:cNvPr>
          <p:cNvSpPr txBox="1"/>
          <p:nvPr/>
        </p:nvSpPr>
        <p:spPr>
          <a:xfrm>
            <a:off x="3254604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7DFE3-DEC7-4EB6-9E39-F0C67CF0E265}"/>
              </a:ext>
            </a:extLst>
          </p:cNvPr>
          <p:cNvSpPr txBox="1"/>
          <p:nvPr/>
        </p:nvSpPr>
        <p:spPr>
          <a:xfrm>
            <a:off x="3775090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DCBA7-0DC4-4805-84A8-E00CA4221F87}"/>
              </a:ext>
            </a:extLst>
          </p:cNvPr>
          <p:cNvSpPr txBox="1"/>
          <p:nvPr/>
        </p:nvSpPr>
        <p:spPr>
          <a:xfrm>
            <a:off x="4295576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8D600A-4969-4FF9-AC0F-F51C719EE34D}"/>
              </a:ext>
            </a:extLst>
          </p:cNvPr>
          <p:cNvSpPr/>
          <p:nvPr/>
        </p:nvSpPr>
        <p:spPr bwMode="white">
          <a:xfrm>
            <a:off x="1809300" y="467346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E75A37-AD41-4F0A-95AA-C330821CEE03}"/>
              </a:ext>
            </a:extLst>
          </p:cNvPr>
          <p:cNvSpPr/>
          <p:nvPr/>
        </p:nvSpPr>
        <p:spPr bwMode="white">
          <a:xfrm>
            <a:off x="2510876" y="361960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CB0394-BA8E-4A0F-A2F9-09C7CBBC32B1}"/>
              </a:ext>
            </a:extLst>
          </p:cNvPr>
          <p:cNvSpPr/>
          <p:nvPr/>
        </p:nvSpPr>
        <p:spPr bwMode="white">
          <a:xfrm>
            <a:off x="3012843" y="263394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BBB1790-EF2C-4173-A413-7BF050005014}"/>
              </a:ext>
            </a:extLst>
          </p:cNvPr>
          <p:cNvSpPr/>
          <p:nvPr/>
        </p:nvSpPr>
        <p:spPr bwMode="white">
          <a:xfrm>
            <a:off x="2483587" y="404087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CA35C21-B9F2-46E2-B93C-7A638E3C1B5D}"/>
              </a:ext>
            </a:extLst>
          </p:cNvPr>
          <p:cNvSpPr/>
          <p:nvPr/>
        </p:nvSpPr>
        <p:spPr bwMode="white">
          <a:xfrm>
            <a:off x="2033217" y="445743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E2F151-09F2-43B1-9B70-4A0FACFB8E2B}"/>
              </a:ext>
            </a:extLst>
          </p:cNvPr>
          <p:cNvSpPr/>
          <p:nvPr/>
        </p:nvSpPr>
        <p:spPr bwMode="white">
          <a:xfrm>
            <a:off x="2417826" y="32625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0E972C7-651B-4A1B-A0CE-F8ECD45AF2FE}"/>
              </a:ext>
            </a:extLst>
          </p:cNvPr>
          <p:cNvSpPr/>
          <p:nvPr/>
        </p:nvSpPr>
        <p:spPr bwMode="white">
          <a:xfrm>
            <a:off x="2355869" y="297749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6DD043-6E54-4674-8A03-0375DBB002F4}"/>
              </a:ext>
            </a:extLst>
          </p:cNvPr>
          <p:cNvSpPr/>
          <p:nvPr/>
        </p:nvSpPr>
        <p:spPr bwMode="white">
          <a:xfrm>
            <a:off x="2657474" y="281552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6FDA329-9284-434A-9ADB-FEDA493383EB}"/>
              </a:ext>
            </a:extLst>
          </p:cNvPr>
          <p:cNvSpPr/>
          <p:nvPr/>
        </p:nvSpPr>
        <p:spPr bwMode="white">
          <a:xfrm>
            <a:off x="3218135" y="257262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881F3C5-F957-42FC-B0F2-2C4156381921}"/>
              </a:ext>
            </a:extLst>
          </p:cNvPr>
          <p:cNvSpPr/>
          <p:nvPr/>
        </p:nvSpPr>
        <p:spPr bwMode="white">
          <a:xfrm>
            <a:off x="2726705" y="311293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F37F1E0-C91F-4BB9-A9AE-CAC034366ECA}"/>
              </a:ext>
            </a:extLst>
          </p:cNvPr>
          <p:cNvSpPr/>
          <p:nvPr/>
        </p:nvSpPr>
        <p:spPr bwMode="white">
          <a:xfrm>
            <a:off x="2659298" y="341616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D2C9942-37F1-4414-8501-7EE896EE7A42}"/>
              </a:ext>
            </a:extLst>
          </p:cNvPr>
          <p:cNvSpPr/>
          <p:nvPr/>
        </p:nvSpPr>
        <p:spPr bwMode="white">
          <a:xfrm>
            <a:off x="2998329" y="461790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1458799-4EC3-4275-ABE0-D17C82112008}"/>
              </a:ext>
            </a:extLst>
          </p:cNvPr>
          <p:cNvSpPr/>
          <p:nvPr/>
        </p:nvSpPr>
        <p:spPr bwMode="white">
          <a:xfrm>
            <a:off x="3150729" y="477030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1284F80-2C40-4401-BB3E-E2A4C787C9B0}"/>
              </a:ext>
            </a:extLst>
          </p:cNvPr>
          <p:cNvSpPr/>
          <p:nvPr/>
        </p:nvSpPr>
        <p:spPr bwMode="white">
          <a:xfrm>
            <a:off x="3374404" y="450935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FBA24E3-A554-4D08-807E-F98E9504AA2D}"/>
              </a:ext>
            </a:extLst>
          </p:cNvPr>
          <p:cNvSpPr/>
          <p:nvPr/>
        </p:nvSpPr>
        <p:spPr bwMode="white">
          <a:xfrm>
            <a:off x="3775090" y="445743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0C0003D-AA77-4BBA-AAB6-3F4AC771FB3D}"/>
              </a:ext>
            </a:extLst>
          </p:cNvPr>
          <p:cNvSpPr/>
          <p:nvPr/>
        </p:nvSpPr>
        <p:spPr bwMode="white">
          <a:xfrm>
            <a:off x="4074807" y="406814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54D9C97-6574-4B64-8F16-DFB763219824}"/>
              </a:ext>
            </a:extLst>
          </p:cNvPr>
          <p:cNvSpPr/>
          <p:nvPr/>
        </p:nvSpPr>
        <p:spPr bwMode="white">
          <a:xfrm>
            <a:off x="4103835" y="436124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7BFEF96-7A6F-4DB1-8910-CC5CCE57993C}"/>
              </a:ext>
            </a:extLst>
          </p:cNvPr>
          <p:cNvSpPr/>
          <p:nvPr/>
        </p:nvSpPr>
        <p:spPr bwMode="white">
          <a:xfrm>
            <a:off x="4411731" y="417483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BD7A84B-6E0C-4F4C-AD39-CD01E433C7F8}"/>
              </a:ext>
            </a:extLst>
          </p:cNvPr>
          <p:cNvSpPr/>
          <p:nvPr/>
        </p:nvSpPr>
        <p:spPr bwMode="white">
          <a:xfrm>
            <a:off x="3991415" y="455369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329C6B-9D1F-48A2-9153-0AD4EA812007}"/>
              </a:ext>
            </a:extLst>
          </p:cNvPr>
          <p:cNvSpPr/>
          <p:nvPr/>
        </p:nvSpPr>
        <p:spPr bwMode="white">
          <a:xfrm>
            <a:off x="3634675" y="407850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F89D218-7FC8-40C2-B491-6B91EE680D16}"/>
              </a:ext>
            </a:extLst>
          </p:cNvPr>
          <p:cNvSpPr/>
          <p:nvPr/>
        </p:nvSpPr>
        <p:spPr bwMode="white">
          <a:xfrm>
            <a:off x="3756487" y="389064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3A622E3-F711-428F-8EAB-C506D01947E4}"/>
              </a:ext>
            </a:extLst>
          </p:cNvPr>
          <p:cNvSpPr/>
          <p:nvPr/>
        </p:nvSpPr>
        <p:spPr bwMode="white">
          <a:xfrm>
            <a:off x="2124656" y="47703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CC49A3-86DC-4708-ABC3-767181F971C0}"/>
              </a:ext>
            </a:extLst>
          </p:cNvPr>
          <p:cNvSpPr txBox="1"/>
          <p:nvPr/>
        </p:nvSpPr>
        <p:spPr>
          <a:xfrm>
            <a:off x="596563" y="3718526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03D22B-A86D-4EBF-8C85-D6E56B2125A4}"/>
              </a:ext>
            </a:extLst>
          </p:cNvPr>
          <p:cNvSpPr txBox="1"/>
          <p:nvPr/>
        </p:nvSpPr>
        <p:spPr>
          <a:xfrm>
            <a:off x="1172660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8D2F7-8C02-47D1-A96F-293B9BECC12B}"/>
              </a:ext>
            </a:extLst>
          </p:cNvPr>
          <p:cNvSpPr txBox="1"/>
          <p:nvPr/>
        </p:nvSpPr>
        <p:spPr>
          <a:xfrm>
            <a:off x="1130075" y="490954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9409B8-94EC-4AB6-947C-F99D019BCD0D}"/>
              </a:ext>
            </a:extLst>
          </p:cNvPr>
          <p:cNvSpPr txBox="1"/>
          <p:nvPr/>
        </p:nvSpPr>
        <p:spPr>
          <a:xfrm>
            <a:off x="1130075" y="44041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F5F2C0-4594-4D43-85F0-B63C5B42C54B}"/>
              </a:ext>
            </a:extLst>
          </p:cNvPr>
          <p:cNvSpPr txBox="1"/>
          <p:nvPr/>
        </p:nvSpPr>
        <p:spPr>
          <a:xfrm>
            <a:off x="1130075" y="389881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930DA4-1095-4ED7-9283-97CD2BEA1678}"/>
              </a:ext>
            </a:extLst>
          </p:cNvPr>
          <p:cNvSpPr txBox="1"/>
          <p:nvPr/>
        </p:nvSpPr>
        <p:spPr>
          <a:xfrm>
            <a:off x="1130075" y="339345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DA611C-0736-4640-BD06-3A826B9304B7}"/>
              </a:ext>
            </a:extLst>
          </p:cNvPr>
          <p:cNvSpPr txBox="1"/>
          <p:nvPr/>
        </p:nvSpPr>
        <p:spPr>
          <a:xfrm>
            <a:off x="1130075" y="288809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AE06DC-DEC7-4476-B393-F84E6BDEFA0B}"/>
              </a:ext>
            </a:extLst>
          </p:cNvPr>
          <p:cNvSpPr txBox="1"/>
          <p:nvPr/>
        </p:nvSpPr>
        <p:spPr>
          <a:xfrm>
            <a:off x="1130075" y="23827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0B46C1-B38D-48AD-886F-F48C06708FCA}"/>
              </a:ext>
            </a:extLst>
          </p:cNvPr>
          <p:cNvSpPr/>
          <p:nvPr/>
        </p:nvSpPr>
        <p:spPr bwMode="white">
          <a:xfrm>
            <a:off x="3518680" y="470609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ADBD012-771D-4358-9659-E4F98FB19791}"/>
              </a:ext>
            </a:extLst>
          </p:cNvPr>
          <p:cNvSpPr/>
          <p:nvPr/>
        </p:nvSpPr>
        <p:spPr bwMode="white">
          <a:xfrm>
            <a:off x="3665756" y="464850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7C3C683-FFC4-41DA-9D67-75B7CEA9DDBD}"/>
              </a:ext>
            </a:extLst>
          </p:cNvPr>
          <p:cNvSpPr/>
          <p:nvPr/>
        </p:nvSpPr>
        <p:spPr bwMode="white">
          <a:xfrm>
            <a:off x="4367657" y="448966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2AF514-A620-47BC-B89E-255A73835618}"/>
              </a:ext>
            </a:extLst>
          </p:cNvPr>
          <p:cNvCxnSpPr/>
          <p:nvPr/>
        </p:nvCxnSpPr>
        <p:spPr>
          <a:xfrm>
            <a:off x="2914300" y="2369822"/>
            <a:ext cx="0" cy="312319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3E687D4-7873-43B4-9A5B-CE470BCE7550}"/>
              </a:ext>
            </a:extLst>
          </p:cNvPr>
          <p:cNvCxnSpPr/>
          <p:nvPr/>
        </p:nvCxnSpPr>
        <p:spPr>
          <a:xfrm>
            <a:off x="2916440" y="3584607"/>
            <a:ext cx="170609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427DEA-8106-4174-A1AA-0FF00DE3D613}"/>
              </a:ext>
            </a:extLst>
          </p:cNvPr>
          <p:cNvSpPr txBox="1"/>
          <p:nvPr/>
        </p:nvSpPr>
        <p:spPr>
          <a:xfrm>
            <a:off x="6193950" y="2689094"/>
            <a:ext cx="4867975" cy="268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루트 노드 </a:t>
            </a:r>
            <a:r>
              <a:rPr lang="en-US" altLang="ko-KR" sz="1400" dirty="0"/>
              <a:t>(</a:t>
            </a:r>
            <a:r>
              <a:rPr lang="ko-KR" altLang="en-US" sz="1400" dirty="0"/>
              <a:t>깊이 </a:t>
            </a:r>
            <a:r>
              <a:rPr lang="en-US" altLang="ko-KR" sz="1400" dirty="0"/>
              <a:t>0) </a:t>
            </a:r>
            <a:r>
              <a:rPr lang="ko-KR" altLang="en-US" sz="1400" dirty="0"/>
              <a:t>아래로 깊이 </a:t>
            </a:r>
            <a:r>
              <a:rPr lang="en-US" altLang="ko-KR" sz="1400" dirty="0"/>
              <a:t>2 </a:t>
            </a:r>
            <a:r>
              <a:rPr lang="ko-KR" altLang="en-US" sz="1400" dirty="0"/>
              <a:t>단계 진행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새로운 데이터 예측 </a:t>
            </a:r>
            <a:r>
              <a:rPr lang="en-US" altLang="ko-KR" sz="1400" dirty="0"/>
              <a:t>: </a:t>
            </a:r>
            <a:r>
              <a:rPr lang="ko-KR" altLang="en-US" sz="1400" dirty="0"/>
              <a:t>현재 의사결정나무 모델에서는 빨강으로 예측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전체적인 시각으로는 빨강이 적합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주어진 데이터를 완벽하게 설명하지는 못하지만 예측 결과가 적절함</a:t>
            </a:r>
            <a:endParaRPr lang="en-US" altLang="ko-KR" sz="14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B9B31E7-0A6C-496E-9C86-E70142BA8587}"/>
              </a:ext>
            </a:extLst>
          </p:cNvPr>
          <p:cNvSpPr/>
          <p:nvPr/>
        </p:nvSpPr>
        <p:spPr bwMode="white">
          <a:xfrm>
            <a:off x="3633670" y="4860520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ABDBC0C-DBFB-4597-9912-1F4901EA2D0A}"/>
              </a:ext>
            </a:extLst>
          </p:cNvPr>
          <p:cNvSpPr/>
          <p:nvPr/>
        </p:nvSpPr>
        <p:spPr bwMode="white">
          <a:xfrm>
            <a:off x="3633670" y="486052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77339-360E-479C-834D-F13EE4C06760}"/>
              </a:ext>
            </a:extLst>
          </p:cNvPr>
          <p:cNvSpPr txBox="1"/>
          <p:nvPr/>
        </p:nvSpPr>
        <p:spPr>
          <a:xfrm>
            <a:off x="6925586" y="214349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깊이 </a:t>
            </a:r>
            <a:r>
              <a:rPr lang="en-US" altLang="ko-KR" sz="1600" dirty="0"/>
              <a:t>2 </a:t>
            </a:r>
            <a:r>
              <a:rPr lang="ko-KR" altLang="en-US" sz="1600" dirty="0"/>
              <a:t>예제</a:t>
            </a:r>
            <a:endParaRPr lang="ko-KR" altLang="en-US" sz="1600" baseline="30000" dirty="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0F180D1-9911-4CAB-8CD7-C71F0BF489AA}"/>
              </a:ext>
            </a:extLst>
          </p:cNvPr>
          <p:cNvCxnSpPr>
            <a:cxnSpLocks/>
          </p:cNvCxnSpPr>
          <p:nvPr/>
        </p:nvCxnSpPr>
        <p:spPr>
          <a:xfrm>
            <a:off x="7198622" y="2560563"/>
            <a:ext cx="201794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A095BD1-6387-B012-3F72-4BC75CA6D134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01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EAF954F8-6FF6-46B9-9094-4D0259F42497}"/>
              </a:ext>
            </a:extLst>
          </p:cNvPr>
          <p:cNvSpPr/>
          <p:nvPr/>
        </p:nvSpPr>
        <p:spPr bwMode="white">
          <a:xfrm>
            <a:off x="3537786" y="4461792"/>
            <a:ext cx="262781" cy="10167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9B255B-9418-48A5-B993-893804F89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과대적합 </a:t>
            </a:r>
            <a:r>
              <a:rPr lang="en-US" altLang="ko-KR" dirty="0"/>
              <a:t>(Overfitting)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840D0-3AE9-428B-AF27-8E39CD029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의사결정나무는 깊이의 제한이 없으면 과대적합 되기가 쉽습니다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따라서 일반적으로 루트 노드 </a:t>
            </a:r>
            <a:r>
              <a:rPr lang="en-US" altLang="ko-KR" dirty="0"/>
              <a:t>(</a:t>
            </a:r>
            <a:r>
              <a:rPr lang="ko-KR" altLang="en-US" dirty="0"/>
              <a:t>깊이 </a:t>
            </a:r>
            <a:r>
              <a:rPr lang="en-US" altLang="ko-KR" dirty="0"/>
              <a:t>0) </a:t>
            </a:r>
            <a:r>
              <a:rPr lang="ko-KR" altLang="en-US" dirty="0"/>
              <a:t>아래로 최대 깊이 </a:t>
            </a:r>
            <a:r>
              <a:rPr lang="en-US" altLang="ko-KR" dirty="0"/>
              <a:t>(Max Depth)</a:t>
            </a:r>
            <a:r>
              <a:rPr lang="ko-KR" altLang="en-US" dirty="0"/>
              <a:t>를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C1B95-546B-41A4-A4C7-0EFC460B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55</a:t>
            </a:fld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A586A-1EBB-4D57-9F44-5548489D3057}"/>
              </a:ext>
            </a:extLst>
          </p:cNvPr>
          <p:cNvSpPr txBox="1"/>
          <p:nvPr/>
        </p:nvSpPr>
        <p:spPr>
          <a:xfrm>
            <a:off x="2914300" y="5872346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D0314F-179A-4A4E-8899-8C87EEEEFEBC}"/>
              </a:ext>
            </a:extLst>
          </p:cNvPr>
          <p:cNvSpPr/>
          <p:nvPr/>
        </p:nvSpPr>
        <p:spPr bwMode="white">
          <a:xfrm>
            <a:off x="1497200" y="2371528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F2D6-424F-47FB-B245-C88CC9BF49C2}"/>
              </a:ext>
            </a:extLst>
          </p:cNvPr>
          <p:cNvSpPr txBox="1"/>
          <p:nvPr/>
        </p:nvSpPr>
        <p:spPr>
          <a:xfrm>
            <a:off x="1693146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7501D-2C86-49F0-AD57-E0DE95D576C0}"/>
              </a:ext>
            </a:extLst>
          </p:cNvPr>
          <p:cNvSpPr txBox="1"/>
          <p:nvPr/>
        </p:nvSpPr>
        <p:spPr>
          <a:xfrm>
            <a:off x="2213632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A2473-29BD-4B8F-B085-122E625B8540}"/>
              </a:ext>
            </a:extLst>
          </p:cNvPr>
          <p:cNvSpPr txBox="1"/>
          <p:nvPr/>
        </p:nvSpPr>
        <p:spPr>
          <a:xfrm>
            <a:off x="2734118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FBA3C-7F00-4EE6-B18B-7D4670BBD30C}"/>
              </a:ext>
            </a:extLst>
          </p:cNvPr>
          <p:cNvSpPr txBox="1"/>
          <p:nvPr/>
        </p:nvSpPr>
        <p:spPr>
          <a:xfrm>
            <a:off x="3254604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7DFE3-DEC7-4EB6-9E39-F0C67CF0E265}"/>
              </a:ext>
            </a:extLst>
          </p:cNvPr>
          <p:cNvSpPr txBox="1"/>
          <p:nvPr/>
        </p:nvSpPr>
        <p:spPr>
          <a:xfrm>
            <a:off x="3775090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DCBA7-0DC4-4805-84A8-E00CA4221F87}"/>
              </a:ext>
            </a:extLst>
          </p:cNvPr>
          <p:cNvSpPr txBox="1"/>
          <p:nvPr/>
        </p:nvSpPr>
        <p:spPr>
          <a:xfrm>
            <a:off x="4295576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8D600A-4969-4FF9-AC0F-F51C719EE34D}"/>
              </a:ext>
            </a:extLst>
          </p:cNvPr>
          <p:cNvSpPr/>
          <p:nvPr/>
        </p:nvSpPr>
        <p:spPr bwMode="white">
          <a:xfrm>
            <a:off x="1809300" y="467346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E75A37-AD41-4F0A-95AA-C330821CEE03}"/>
              </a:ext>
            </a:extLst>
          </p:cNvPr>
          <p:cNvSpPr/>
          <p:nvPr/>
        </p:nvSpPr>
        <p:spPr bwMode="white">
          <a:xfrm>
            <a:off x="2510876" y="361960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CB0394-BA8E-4A0F-A2F9-09C7CBBC32B1}"/>
              </a:ext>
            </a:extLst>
          </p:cNvPr>
          <p:cNvSpPr/>
          <p:nvPr/>
        </p:nvSpPr>
        <p:spPr bwMode="white">
          <a:xfrm>
            <a:off x="3012843" y="263394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BBB1790-EF2C-4173-A413-7BF050005014}"/>
              </a:ext>
            </a:extLst>
          </p:cNvPr>
          <p:cNvSpPr/>
          <p:nvPr/>
        </p:nvSpPr>
        <p:spPr bwMode="white">
          <a:xfrm>
            <a:off x="2483587" y="404087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CA35C21-B9F2-46E2-B93C-7A638E3C1B5D}"/>
              </a:ext>
            </a:extLst>
          </p:cNvPr>
          <p:cNvSpPr/>
          <p:nvPr/>
        </p:nvSpPr>
        <p:spPr bwMode="white">
          <a:xfrm>
            <a:off x="2033217" y="445743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E2F151-09F2-43B1-9B70-4A0FACFB8E2B}"/>
              </a:ext>
            </a:extLst>
          </p:cNvPr>
          <p:cNvSpPr/>
          <p:nvPr/>
        </p:nvSpPr>
        <p:spPr bwMode="white">
          <a:xfrm>
            <a:off x="2417826" y="32625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0E972C7-651B-4A1B-A0CE-F8ECD45AF2FE}"/>
              </a:ext>
            </a:extLst>
          </p:cNvPr>
          <p:cNvSpPr/>
          <p:nvPr/>
        </p:nvSpPr>
        <p:spPr bwMode="white">
          <a:xfrm>
            <a:off x="2355869" y="297749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6DD043-6E54-4674-8A03-0375DBB002F4}"/>
              </a:ext>
            </a:extLst>
          </p:cNvPr>
          <p:cNvSpPr/>
          <p:nvPr/>
        </p:nvSpPr>
        <p:spPr bwMode="white">
          <a:xfrm>
            <a:off x="2657474" y="281552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6FDA329-9284-434A-9ADB-FEDA493383EB}"/>
              </a:ext>
            </a:extLst>
          </p:cNvPr>
          <p:cNvSpPr/>
          <p:nvPr/>
        </p:nvSpPr>
        <p:spPr bwMode="white">
          <a:xfrm>
            <a:off x="3218135" y="257262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881F3C5-F957-42FC-B0F2-2C4156381921}"/>
              </a:ext>
            </a:extLst>
          </p:cNvPr>
          <p:cNvSpPr/>
          <p:nvPr/>
        </p:nvSpPr>
        <p:spPr bwMode="white">
          <a:xfrm>
            <a:off x="2726705" y="311293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F37F1E0-C91F-4BB9-A9AE-CAC034366ECA}"/>
              </a:ext>
            </a:extLst>
          </p:cNvPr>
          <p:cNvSpPr/>
          <p:nvPr/>
        </p:nvSpPr>
        <p:spPr bwMode="white">
          <a:xfrm>
            <a:off x="2659298" y="341616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D2C9942-37F1-4414-8501-7EE896EE7A42}"/>
              </a:ext>
            </a:extLst>
          </p:cNvPr>
          <p:cNvSpPr/>
          <p:nvPr/>
        </p:nvSpPr>
        <p:spPr bwMode="white">
          <a:xfrm>
            <a:off x="2998329" y="461790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1458799-4EC3-4275-ABE0-D17C82112008}"/>
              </a:ext>
            </a:extLst>
          </p:cNvPr>
          <p:cNvSpPr/>
          <p:nvPr/>
        </p:nvSpPr>
        <p:spPr bwMode="white">
          <a:xfrm>
            <a:off x="3150729" y="477030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1284F80-2C40-4401-BB3E-E2A4C787C9B0}"/>
              </a:ext>
            </a:extLst>
          </p:cNvPr>
          <p:cNvSpPr/>
          <p:nvPr/>
        </p:nvSpPr>
        <p:spPr bwMode="white">
          <a:xfrm>
            <a:off x="3374404" y="450935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FBA24E3-A554-4D08-807E-F98E9504AA2D}"/>
              </a:ext>
            </a:extLst>
          </p:cNvPr>
          <p:cNvSpPr/>
          <p:nvPr/>
        </p:nvSpPr>
        <p:spPr bwMode="white">
          <a:xfrm>
            <a:off x="3775090" y="445743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0C0003D-AA77-4BBA-AAB6-3F4AC771FB3D}"/>
              </a:ext>
            </a:extLst>
          </p:cNvPr>
          <p:cNvSpPr/>
          <p:nvPr/>
        </p:nvSpPr>
        <p:spPr bwMode="white">
          <a:xfrm>
            <a:off x="4074807" y="406814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54D9C97-6574-4B64-8F16-DFB763219824}"/>
              </a:ext>
            </a:extLst>
          </p:cNvPr>
          <p:cNvSpPr/>
          <p:nvPr/>
        </p:nvSpPr>
        <p:spPr bwMode="white">
          <a:xfrm>
            <a:off x="4103835" y="436124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7BFEF96-7A6F-4DB1-8910-CC5CCE57993C}"/>
              </a:ext>
            </a:extLst>
          </p:cNvPr>
          <p:cNvSpPr/>
          <p:nvPr/>
        </p:nvSpPr>
        <p:spPr bwMode="white">
          <a:xfrm>
            <a:off x="4411731" y="417483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BD7A84B-6E0C-4F4C-AD39-CD01E433C7F8}"/>
              </a:ext>
            </a:extLst>
          </p:cNvPr>
          <p:cNvSpPr/>
          <p:nvPr/>
        </p:nvSpPr>
        <p:spPr bwMode="white">
          <a:xfrm>
            <a:off x="3991415" y="455369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329C6B-9D1F-48A2-9153-0AD4EA812007}"/>
              </a:ext>
            </a:extLst>
          </p:cNvPr>
          <p:cNvSpPr/>
          <p:nvPr/>
        </p:nvSpPr>
        <p:spPr bwMode="white">
          <a:xfrm>
            <a:off x="3634675" y="407850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F89D218-7FC8-40C2-B491-6B91EE680D16}"/>
              </a:ext>
            </a:extLst>
          </p:cNvPr>
          <p:cNvSpPr/>
          <p:nvPr/>
        </p:nvSpPr>
        <p:spPr bwMode="white">
          <a:xfrm>
            <a:off x="3756487" y="389064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3A622E3-F711-428F-8EAB-C506D01947E4}"/>
              </a:ext>
            </a:extLst>
          </p:cNvPr>
          <p:cNvSpPr/>
          <p:nvPr/>
        </p:nvSpPr>
        <p:spPr bwMode="white">
          <a:xfrm>
            <a:off x="2124656" y="47703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CC49A3-86DC-4708-ABC3-767181F971C0}"/>
              </a:ext>
            </a:extLst>
          </p:cNvPr>
          <p:cNvSpPr txBox="1"/>
          <p:nvPr/>
        </p:nvSpPr>
        <p:spPr>
          <a:xfrm>
            <a:off x="596563" y="3718526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03D22B-A86D-4EBF-8C85-D6E56B2125A4}"/>
              </a:ext>
            </a:extLst>
          </p:cNvPr>
          <p:cNvSpPr txBox="1"/>
          <p:nvPr/>
        </p:nvSpPr>
        <p:spPr>
          <a:xfrm>
            <a:off x="1172660" y="549472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8D2F7-8C02-47D1-A96F-293B9BECC12B}"/>
              </a:ext>
            </a:extLst>
          </p:cNvPr>
          <p:cNvSpPr txBox="1"/>
          <p:nvPr/>
        </p:nvSpPr>
        <p:spPr>
          <a:xfrm>
            <a:off x="1130075" y="490954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9409B8-94EC-4AB6-947C-F99D019BCD0D}"/>
              </a:ext>
            </a:extLst>
          </p:cNvPr>
          <p:cNvSpPr txBox="1"/>
          <p:nvPr/>
        </p:nvSpPr>
        <p:spPr>
          <a:xfrm>
            <a:off x="1130075" y="44041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F5F2C0-4594-4D43-85F0-B63C5B42C54B}"/>
              </a:ext>
            </a:extLst>
          </p:cNvPr>
          <p:cNvSpPr txBox="1"/>
          <p:nvPr/>
        </p:nvSpPr>
        <p:spPr>
          <a:xfrm>
            <a:off x="1130075" y="389881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930DA4-1095-4ED7-9283-97CD2BEA1678}"/>
              </a:ext>
            </a:extLst>
          </p:cNvPr>
          <p:cNvSpPr txBox="1"/>
          <p:nvPr/>
        </p:nvSpPr>
        <p:spPr>
          <a:xfrm>
            <a:off x="1130075" y="339345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DA611C-0736-4640-BD06-3A826B9304B7}"/>
              </a:ext>
            </a:extLst>
          </p:cNvPr>
          <p:cNvSpPr txBox="1"/>
          <p:nvPr/>
        </p:nvSpPr>
        <p:spPr>
          <a:xfrm>
            <a:off x="1130075" y="288809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AE06DC-DEC7-4476-B393-F84E6BDEFA0B}"/>
              </a:ext>
            </a:extLst>
          </p:cNvPr>
          <p:cNvSpPr txBox="1"/>
          <p:nvPr/>
        </p:nvSpPr>
        <p:spPr>
          <a:xfrm>
            <a:off x="1130075" y="2382739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0B46C1-B38D-48AD-886F-F48C06708FCA}"/>
              </a:ext>
            </a:extLst>
          </p:cNvPr>
          <p:cNvSpPr/>
          <p:nvPr/>
        </p:nvSpPr>
        <p:spPr bwMode="white">
          <a:xfrm>
            <a:off x="3518680" y="470609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ADBD012-771D-4358-9659-E4F98FB19791}"/>
              </a:ext>
            </a:extLst>
          </p:cNvPr>
          <p:cNvSpPr/>
          <p:nvPr/>
        </p:nvSpPr>
        <p:spPr bwMode="white">
          <a:xfrm>
            <a:off x="3665756" y="464850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7C3C683-FFC4-41DA-9D67-75B7CEA9DDBD}"/>
              </a:ext>
            </a:extLst>
          </p:cNvPr>
          <p:cNvSpPr/>
          <p:nvPr/>
        </p:nvSpPr>
        <p:spPr bwMode="white">
          <a:xfrm>
            <a:off x="4367657" y="448966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2AF514-A620-47BC-B89E-255A73835618}"/>
              </a:ext>
            </a:extLst>
          </p:cNvPr>
          <p:cNvCxnSpPr/>
          <p:nvPr/>
        </p:nvCxnSpPr>
        <p:spPr>
          <a:xfrm>
            <a:off x="2914300" y="2369822"/>
            <a:ext cx="0" cy="312319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3E687D4-7873-43B4-9A5B-CE470BCE7550}"/>
              </a:ext>
            </a:extLst>
          </p:cNvPr>
          <p:cNvCxnSpPr/>
          <p:nvPr/>
        </p:nvCxnSpPr>
        <p:spPr>
          <a:xfrm>
            <a:off x="2916440" y="3584607"/>
            <a:ext cx="170609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1C0B2CD-342E-4BD9-8011-BACEB78B72E4}"/>
              </a:ext>
            </a:extLst>
          </p:cNvPr>
          <p:cNvCxnSpPr>
            <a:cxnSpLocks/>
          </p:cNvCxnSpPr>
          <p:nvPr/>
        </p:nvCxnSpPr>
        <p:spPr>
          <a:xfrm>
            <a:off x="3518680" y="3584607"/>
            <a:ext cx="0" cy="1934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20F3FF9-46BC-4495-B045-14EB3FE6C5A3}"/>
              </a:ext>
            </a:extLst>
          </p:cNvPr>
          <p:cNvCxnSpPr>
            <a:cxnSpLocks/>
          </p:cNvCxnSpPr>
          <p:nvPr/>
        </p:nvCxnSpPr>
        <p:spPr>
          <a:xfrm flipV="1">
            <a:off x="3518680" y="4457431"/>
            <a:ext cx="1101717" cy="7964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C59DCCA-8E09-441F-AC63-D6E6C8FF27ED}"/>
              </a:ext>
            </a:extLst>
          </p:cNvPr>
          <p:cNvCxnSpPr>
            <a:cxnSpLocks/>
            <a:stCxn id="27" idx="1"/>
          </p:cNvCxnSpPr>
          <p:nvPr/>
        </p:nvCxnSpPr>
        <p:spPr>
          <a:xfrm>
            <a:off x="3794833" y="4476237"/>
            <a:ext cx="12023" cy="101678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E4EF642-277C-4196-8447-38EBCA3C1043}"/>
              </a:ext>
            </a:extLst>
          </p:cNvPr>
          <p:cNvCxnSpPr>
            <a:cxnSpLocks/>
          </p:cNvCxnSpPr>
          <p:nvPr/>
        </p:nvCxnSpPr>
        <p:spPr>
          <a:xfrm>
            <a:off x="4332469" y="4476237"/>
            <a:ext cx="0" cy="99474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B9B31E7-0A6C-496E-9C86-E70142BA8587}"/>
              </a:ext>
            </a:extLst>
          </p:cNvPr>
          <p:cNvSpPr/>
          <p:nvPr/>
        </p:nvSpPr>
        <p:spPr bwMode="white">
          <a:xfrm>
            <a:off x="3633670" y="4860520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B9B578-19E2-469A-A9C0-457875BFD48B}"/>
              </a:ext>
            </a:extLst>
          </p:cNvPr>
          <p:cNvSpPr txBox="1"/>
          <p:nvPr/>
        </p:nvSpPr>
        <p:spPr>
          <a:xfrm>
            <a:off x="6625913" y="5710864"/>
            <a:ext cx="387294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루트 노드 </a:t>
            </a:r>
            <a:r>
              <a:rPr lang="en-US" altLang="ko-KR" sz="1400" dirty="0"/>
              <a:t>(</a:t>
            </a:r>
            <a:r>
              <a:rPr lang="ko-KR" altLang="en-US" sz="1400" dirty="0"/>
              <a:t>깊이 </a:t>
            </a:r>
            <a:r>
              <a:rPr lang="en-US" altLang="ko-KR" sz="1400" dirty="0"/>
              <a:t>0) </a:t>
            </a:r>
            <a:r>
              <a:rPr lang="ko-KR" altLang="en-US" sz="1400" dirty="0"/>
              <a:t>아래 최대 깊이를 설정</a:t>
            </a:r>
            <a:endParaRPr lang="en-US" altLang="ko-KR" sz="14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3AA48FE-B55D-403A-A2FE-C56125191A9D}"/>
              </a:ext>
            </a:extLst>
          </p:cNvPr>
          <p:cNvSpPr/>
          <p:nvPr/>
        </p:nvSpPr>
        <p:spPr bwMode="white">
          <a:xfrm>
            <a:off x="3633670" y="486052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7979F8-E85D-4211-8601-8AB11FF43E17}"/>
              </a:ext>
            </a:extLst>
          </p:cNvPr>
          <p:cNvSpPr txBox="1"/>
          <p:nvPr/>
        </p:nvSpPr>
        <p:spPr>
          <a:xfrm>
            <a:off x="6925586" y="214349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깊이 </a:t>
            </a:r>
            <a:r>
              <a:rPr lang="en-US" altLang="ko-KR" sz="1600" dirty="0"/>
              <a:t>6 </a:t>
            </a:r>
            <a:r>
              <a:rPr lang="ko-KR" altLang="en-US" sz="1600" dirty="0"/>
              <a:t>예제</a:t>
            </a:r>
            <a:endParaRPr lang="ko-KR" altLang="en-US" sz="1600" baseline="30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72CFAE-2C72-4059-AACA-926387B860AD}"/>
              </a:ext>
            </a:extLst>
          </p:cNvPr>
          <p:cNvSpPr txBox="1"/>
          <p:nvPr/>
        </p:nvSpPr>
        <p:spPr>
          <a:xfrm>
            <a:off x="6193950" y="2689094"/>
            <a:ext cx="4867975" cy="268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루트 노드 </a:t>
            </a:r>
            <a:r>
              <a:rPr lang="en-US" altLang="ko-KR" sz="1400" dirty="0"/>
              <a:t>(</a:t>
            </a:r>
            <a:r>
              <a:rPr lang="ko-KR" altLang="en-US" sz="1400" dirty="0"/>
              <a:t>깊이 </a:t>
            </a:r>
            <a:r>
              <a:rPr lang="en-US" altLang="ko-KR" sz="1400" dirty="0"/>
              <a:t>0) </a:t>
            </a:r>
            <a:r>
              <a:rPr lang="ko-KR" altLang="en-US" sz="1400" dirty="0"/>
              <a:t>아래로 깊이 </a:t>
            </a:r>
            <a:r>
              <a:rPr lang="en-US" altLang="ko-KR" sz="1400" dirty="0"/>
              <a:t>6 </a:t>
            </a:r>
            <a:r>
              <a:rPr lang="ko-KR" altLang="en-US" sz="1400" dirty="0"/>
              <a:t>단계 진행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새로운 데이터 예측 </a:t>
            </a:r>
            <a:r>
              <a:rPr lang="en-US" altLang="ko-KR" sz="1400" dirty="0"/>
              <a:t>: </a:t>
            </a:r>
            <a:r>
              <a:rPr lang="ko-KR" altLang="en-US" sz="1400" dirty="0"/>
              <a:t>현재 의사결정나무 모델에서는 초록으로 예측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b="1" dirty="0"/>
              <a:t>전체적인 시각으로는 빨강이 적합</a:t>
            </a:r>
            <a:endParaRPr lang="en-US" altLang="ko-KR" sz="1400" b="1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주어진 데이터를 잘 설명할 수 있지만 예측력이 떨어지는 경우 → 과대적합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93D49B8-6195-4568-841C-E53F4735B046}"/>
              </a:ext>
            </a:extLst>
          </p:cNvPr>
          <p:cNvCxnSpPr>
            <a:cxnSpLocks/>
          </p:cNvCxnSpPr>
          <p:nvPr/>
        </p:nvCxnSpPr>
        <p:spPr>
          <a:xfrm>
            <a:off x="7198622" y="2560563"/>
            <a:ext cx="201794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2" name="그래픽 51" descr="오른쪽 화살표가 있는 원">
            <a:extLst>
              <a:ext uri="{FF2B5EF4-FFF2-40B4-BE49-F238E27FC236}">
                <a16:creationId xmlns:a16="http://schemas.microsoft.com/office/drawing/2014/main" id="{599848DE-2A55-9CE9-EA9A-E1327C855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073409" y="5730682"/>
            <a:ext cx="457200" cy="4572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3A7657A-A79B-D421-142C-C615DCC745D0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663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3" grpId="0" animBg="1"/>
      <p:bldP spid="5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5E58E-863D-4131-B284-3B42ECA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예측 확률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3CAF-5836-40E5-BB05-085B67893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의사결정나무는 주어진 데이터 샘플을 활용하여 특정 범주에 속할 확률을 추정할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A56C3-D620-441B-9BFC-93CC6EA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56</a:t>
            </a:fld>
            <a:endParaRPr lang="en-US" altLang="ko-K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B63015-E87B-40C4-A762-BB57FEA872C3}"/>
              </a:ext>
            </a:extLst>
          </p:cNvPr>
          <p:cNvSpPr txBox="1"/>
          <p:nvPr/>
        </p:nvSpPr>
        <p:spPr>
          <a:xfrm>
            <a:off x="2914300" y="5879603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D88D3F2-DD61-404B-977A-7B89034822C7}"/>
              </a:ext>
            </a:extLst>
          </p:cNvPr>
          <p:cNvSpPr/>
          <p:nvPr/>
        </p:nvSpPr>
        <p:spPr bwMode="white">
          <a:xfrm>
            <a:off x="1497200" y="2378785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DBD655-0C8C-4685-ABC9-66A075FB56F2}"/>
              </a:ext>
            </a:extLst>
          </p:cNvPr>
          <p:cNvSpPr txBox="1"/>
          <p:nvPr/>
        </p:nvSpPr>
        <p:spPr>
          <a:xfrm>
            <a:off x="1693146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5D3310-2EAB-4BA2-9CFC-10E2111B0687}"/>
              </a:ext>
            </a:extLst>
          </p:cNvPr>
          <p:cNvSpPr txBox="1"/>
          <p:nvPr/>
        </p:nvSpPr>
        <p:spPr>
          <a:xfrm>
            <a:off x="2213632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A493D9-1D92-4F01-8753-870B1C7149DB}"/>
              </a:ext>
            </a:extLst>
          </p:cNvPr>
          <p:cNvSpPr txBox="1"/>
          <p:nvPr/>
        </p:nvSpPr>
        <p:spPr>
          <a:xfrm>
            <a:off x="2734118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A9FF85-12B1-4954-937D-F9089F8F50D2}"/>
              </a:ext>
            </a:extLst>
          </p:cNvPr>
          <p:cNvSpPr txBox="1"/>
          <p:nvPr/>
        </p:nvSpPr>
        <p:spPr>
          <a:xfrm>
            <a:off x="3254604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6162C3-2D1A-4693-9F24-4000FA263742}"/>
              </a:ext>
            </a:extLst>
          </p:cNvPr>
          <p:cNvSpPr txBox="1"/>
          <p:nvPr/>
        </p:nvSpPr>
        <p:spPr>
          <a:xfrm>
            <a:off x="3775090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BE01E5-FA8E-4699-8FE5-C61A194FE8B5}"/>
              </a:ext>
            </a:extLst>
          </p:cNvPr>
          <p:cNvSpPr txBox="1"/>
          <p:nvPr/>
        </p:nvSpPr>
        <p:spPr>
          <a:xfrm>
            <a:off x="4295576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CD4FF22-D5F8-401F-BEA4-DBCB120CA947}"/>
              </a:ext>
            </a:extLst>
          </p:cNvPr>
          <p:cNvSpPr/>
          <p:nvPr/>
        </p:nvSpPr>
        <p:spPr bwMode="white">
          <a:xfrm>
            <a:off x="1809300" y="468072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28FCF4A-3044-408A-B6FD-DC9514101FB9}"/>
              </a:ext>
            </a:extLst>
          </p:cNvPr>
          <p:cNvSpPr/>
          <p:nvPr/>
        </p:nvSpPr>
        <p:spPr bwMode="white">
          <a:xfrm>
            <a:off x="2510876" y="362686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5658470-36BF-4386-8A1A-7EDA847856F9}"/>
              </a:ext>
            </a:extLst>
          </p:cNvPr>
          <p:cNvSpPr/>
          <p:nvPr/>
        </p:nvSpPr>
        <p:spPr bwMode="white">
          <a:xfrm>
            <a:off x="3012843" y="264120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014EC10-D152-4C70-A2DC-416D56DAF9D7}"/>
              </a:ext>
            </a:extLst>
          </p:cNvPr>
          <p:cNvSpPr/>
          <p:nvPr/>
        </p:nvSpPr>
        <p:spPr bwMode="white">
          <a:xfrm>
            <a:off x="2483587" y="404813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BC14B40-7756-4795-8DC3-B74CBC11765D}"/>
              </a:ext>
            </a:extLst>
          </p:cNvPr>
          <p:cNvSpPr/>
          <p:nvPr/>
        </p:nvSpPr>
        <p:spPr bwMode="white">
          <a:xfrm>
            <a:off x="2033217" y="446468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1FB6C42-110F-4DD7-9DCB-0AF0B67BF74E}"/>
              </a:ext>
            </a:extLst>
          </p:cNvPr>
          <p:cNvSpPr/>
          <p:nvPr/>
        </p:nvSpPr>
        <p:spPr bwMode="white">
          <a:xfrm>
            <a:off x="2417826" y="326981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4240F6C-FCBD-4C2B-9280-23B228A7A592}"/>
              </a:ext>
            </a:extLst>
          </p:cNvPr>
          <p:cNvSpPr/>
          <p:nvPr/>
        </p:nvSpPr>
        <p:spPr bwMode="white">
          <a:xfrm>
            <a:off x="2355869" y="298475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B8E34C-F8EF-4BDA-B009-0173689E8B8B}"/>
              </a:ext>
            </a:extLst>
          </p:cNvPr>
          <p:cNvSpPr/>
          <p:nvPr/>
        </p:nvSpPr>
        <p:spPr bwMode="white">
          <a:xfrm>
            <a:off x="2657474" y="282278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0EF4F08-CA1A-46F1-B437-0518D378725E}"/>
              </a:ext>
            </a:extLst>
          </p:cNvPr>
          <p:cNvSpPr/>
          <p:nvPr/>
        </p:nvSpPr>
        <p:spPr bwMode="white">
          <a:xfrm>
            <a:off x="3218135" y="257988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9CBE078-4CA5-40BC-8AF0-E7FA6D615231}"/>
              </a:ext>
            </a:extLst>
          </p:cNvPr>
          <p:cNvSpPr/>
          <p:nvPr/>
        </p:nvSpPr>
        <p:spPr bwMode="white">
          <a:xfrm>
            <a:off x="2726705" y="312019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64209B4-DC04-4973-8A44-2F25923382DB}"/>
              </a:ext>
            </a:extLst>
          </p:cNvPr>
          <p:cNvSpPr/>
          <p:nvPr/>
        </p:nvSpPr>
        <p:spPr bwMode="white">
          <a:xfrm>
            <a:off x="2659298" y="34234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080356E-49CE-44B2-B644-6ACB3958D7EF}"/>
              </a:ext>
            </a:extLst>
          </p:cNvPr>
          <p:cNvSpPr/>
          <p:nvPr/>
        </p:nvSpPr>
        <p:spPr bwMode="white">
          <a:xfrm>
            <a:off x="2998329" y="462515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A24F444-52A7-43BC-95F6-38F7F9CA5915}"/>
              </a:ext>
            </a:extLst>
          </p:cNvPr>
          <p:cNvSpPr/>
          <p:nvPr/>
        </p:nvSpPr>
        <p:spPr bwMode="white">
          <a:xfrm>
            <a:off x="3150729" y="477755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7D71994-BE09-4C7F-8BC9-6CB93295EAE5}"/>
              </a:ext>
            </a:extLst>
          </p:cNvPr>
          <p:cNvSpPr/>
          <p:nvPr/>
        </p:nvSpPr>
        <p:spPr bwMode="white">
          <a:xfrm>
            <a:off x="3374404" y="451661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89ACB18-5149-4B87-A983-CC8948F87053}"/>
              </a:ext>
            </a:extLst>
          </p:cNvPr>
          <p:cNvSpPr/>
          <p:nvPr/>
        </p:nvSpPr>
        <p:spPr bwMode="white">
          <a:xfrm>
            <a:off x="3775090" y="446468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CD44733-D2DD-47B8-ABF9-8F175A28F088}"/>
              </a:ext>
            </a:extLst>
          </p:cNvPr>
          <p:cNvSpPr/>
          <p:nvPr/>
        </p:nvSpPr>
        <p:spPr bwMode="white">
          <a:xfrm>
            <a:off x="4074807" y="407540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753662E-74C8-4560-A1A2-2086430B4C85}"/>
              </a:ext>
            </a:extLst>
          </p:cNvPr>
          <p:cNvSpPr/>
          <p:nvPr/>
        </p:nvSpPr>
        <p:spPr bwMode="white">
          <a:xfrm>
            <a:off x="4103835" y="436850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BD23A0B-3145-4125-BF80-2B3F02E9069D}"/>
              </a:ext>
            </a:extLst>
          </p:cNvPr>
          <p:cNvSpPr/>
          <p:nvPr/>
        </p:nvSpPr>
        <p:spPr bwMode="white">
          <a:xfrm>
            <a:off x="4411731" y="418209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01466ED-8C1E-42D9-8A8A-C2011FFD65E7}"/>
              </a:ext>
            </a:extLst>
          </p:cNvPr>
          <p:cNvSpPr/>
          <p:nvPr/>
        </p:nvSpPr>
        <p:spPr bwMode="white">
          <a:xfrm>
            <a:off x="3991415" y="456095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9C644E5-D0B8-4316-8ECB-3C7748FD0F77}"/>
              </a:ext>
            </a:extLst>
          </p:cNvPr>
          <p:cNvSpPr/>
          <p:nvPr/>
        </p:nvSpPr>
        <p:spPr bwMode="white">
          <a:xfrm>
            <a:off x="3634675" y="408576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3DAB8B4-BB46-459E-88BE-CB65A56B47E7}"/>
              </a:ext>
            </a:extLst>
          </p:cNvPr>
          <p:cNvSpPr/>
          <p:nvPr/>
        </p:nvSpPr>
        <p:spPr bwMode="white">
          <a:xfrm>
            <a:off x="3756487" y="389790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078A3C47-C3B3-42AA-AA99-E9309A053421}"/>
              </a:ext>
            </a:extLst>
          </p:cNvPr>
          <p:cNvSpPr/>
          <p:nvPr/>
        </p:nvSpPr>
        <p:spPr bwMode="white">
          <a:xfrm>
            <a:off x="2124656" y="477755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3900590-5BD1-42CA-9452-B429089C8669}"/>
              </a:ext>
            </a:extLst>
          </p:cNvPr>
          <p:cNvSpPr txBox="1"/>
          <p:nvPr/>
        </p:nvSpPr>
        <p:spPr>
          <a:xfrm>
            <a:off x="596563" y="3725783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1168EC-8C52-4179-AE68-B06CD2F11F0A}"/>
              </a:ext>
            </a:extLst>
          </p:cNvPr>
          <p:cNvSpPr txBox="1"/>
          <p:nvPr/>
        </p:nvSpPr>
        <p:spPr>
          <a:xfrm>
            <a:off x="1172660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EA5316-202E-4F84-AFB7-06656EE20880}"/>
              </a:ext>
            </a:extLst>
          </p:cNvPr>
          <p:cNvSpPr txBox="1"/>
          <p:nvPr/>
        </p:nvSpPr>
        <p:spPr>
          <a:xfrm>
            <a:off x="1130075" y="491679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DF43902-C455-4583-B692-4D8860996DFA}"/>
              </a:ext>
            </a:extLst>
          </p:cNvPr>
          <p:cNvSpPr txBox="1"/>
          <p:nvPr/>
        </p:nvSpPr>
        <p:spPr>
          <a:xfrm>
            <a:off x="1130075" y="441143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D0D91FB-6289-47A8-A8B9-110BBD01B441}"/>
              </a:ext>
            </a:extLst>
          </p:cNvPr>
          <p:cNvSpPr txBox="1"/>
          <p:nvPr/>
        </p:nvSpPr>
        <p:spPr>
          <a:xfrm>
            <a:off x="1130075" y="390607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1A0CBB-66DF-42A0-940B-1DF61D4F036D}"/>
              </a:ext>
            </a:extLst>
          </p:cNvPr>
          <p:cNvSpPr txBox="1"/>
          <p:nvPr/>
        </p:nvSpPr>
        <p:spPr>
          <a:xfrm>
            <a:off x="1130075" y="340071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06DBCE8-4282-4B36-B84F-5402223D763B}"/>
              </a:ext>
            </a:extLst>
          </p:cNvPr>
          <p:cNvSpPr txBox="1"/>
          <p:nvPr/>
        </p:nvSpPr>
        <p:spPr>
          <a:xfrm>
            <a:off x="1130075" y="289535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A7C6B2B-9E81-48BD-92FA-3678373F30DF}"/>
              </a:ext>
            </a:extLst>
          </p:cNvPr>
          <p:cNvSpPr txBox="1"/>
          <p:nvPr/>
        </p:nvSpPr>
        <p:spPr>
          <a:xfrm>
            <a:off x="1130075" y="238999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BD5B149-F8EC-485B-8B9F-7F769666F975}"/>
              </a:ext>
            </a:extLst>
          </p:cNvPr>
          <p:cNvSpPr/>
          <p:nvPr/>
        </p:nvSpPr>
        <p:spPr bwMode="white">
          <a:xfrm>
            <a:off x="3518680" y="471335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DDD1537-FB02-421E-A3E7-38C5763AE630}"/>
              </a:ext>
            </a:extLst>
          </p:cNvPr>
          <p:cNvSpPr/>
          <p:nvPr/>
        </p:nvSpPr>
        <p:spPr bwMode="white">
          <a:xfrm>
            <a:off x="3665756" y="465576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D787021-FD0F-473D-B0EA-559DE4563D23}"/>
              </a:ext>
            </a:extLst>
          </p:cNvPr>
          <p:cNvSpPr/>
          <p:nvPr/>
        </p:nvSpPr>
        <p:spPr bwMode="white">
          <a:xfrm>
            <a:off x="4367657" y="449692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92B2C2D-F207-4CB3-A3E3-4B0ECD6B09AC}"/>
              </a:ext>
            </a:extLst>
          </p:cNvPr>
          <p:cNvCxnSpPr/>
          <p:nvPr/>
        </p:nvCxnSpPr>
        <p:spPr>
          <a:xfrm>
            <a:off x="2914300" y="2377079"/>
            <a:ext cx="0" cy="312319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3F7F92E-FB87-496E-8C92-A1A6479AAD3A}"/>
              </a:ext>
            </a:extLst>
          </p:cNvPr>
          <p:cNvCxnSpPr/>
          <p:nvPr/>
        </p:nvCxnSpPr>
        <p:spPr>
          <a:xfrm>
            <a:off x="2916440" y="3591864"/>
            <a:ext cx="170609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E6F24D9-C767-4B26-8327-28E0C725F400}"/>
              </a:ext>
            </a:extLst>
          </p:cNvPr>
          <p:cNvSpPr/>
          <p:nvPr/>
        </p:nvSpPr>
        <p:spPr bwMode="white">
          <a:xfrm>
            <a:off x="3633670" y="4867777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D5B069D2-CB15-4E23-B0BE-9B4CBC2EC0CD}"/>
              </a:ext>
            </a:extLst>
          </p:cNvPr>
          <p:cNvSpPr/>
          <p:nvPr/>
        </p:nvSpPr>
        <p:spPr bwMode="white">
          <a:xfrm>
            <a:off x="3633670" y="486777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6680EF38-EEF4-4F8F-A247-3A5F0ED7C5F9}"/>
              </a:ext>
            </a:extLst>
          </p:cNvPr>
          <p:cNvSpPr/>
          <p:nvPr/>
        </p:nvSpPr>
        <p:spPr bwMode="white">
          <a:xfrm>
            <a:off x="7189328" y="1933369"/>
            <a:ext cx="1554797" cy="93592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x &lt;= 3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gini = 0.473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26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[16, 10]</a:t>
            </a: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BB6194C4-02AC-4FA6-9C5C-2F0D4F0338CF}"/>
              </a:ext>
            </a:extLst>
          </p:cNvPr>
          <p:cNvSpPr/>
          <p:nvPr/>
        </p:nvSpPr>
        <p:spPr bwMode="white">
          <a:xfrm>
            <a:off x="5735808" y="3140241"/>
            <a:ext cx="1554797" cy="93592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gini = 0.0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samples = 10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value = [10, 0]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 = green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75EAEE2-267A-493A-8E06-7F9816B349D8}"/>
              </a:ext>
            </a:extLst>
          </p:cNvPr>
          <p:cNvSpPr/>
          <p:nvPr/>
        </p:nvSpPr>
        <p:spPr bwMode="white">
          <a:xfrm>
            <a:off x="8662850" y="3140241"/>
            <a:ext cx="1554797" cy="93592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y &gt;= 4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gini = 0.469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16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[6, 10]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7B5405F2-0E2E-407D-BA71-BA310A80E35C}"/>
              </a:ext>
            </a:extLst>
          </p:cNvPr>
          <p:cNvSpPr/>
          <p:nvPr/>
        </p:nvSpPr>
        <p:spPr bwMode="white">
          <a:xfrm>
            <a:off x="7628858" y="4354390"/>
            <a:ext cx="1554797" cy="93592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gini = 0.0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samples = 2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value = [2, 0]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 = green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BA1DF52-0DB8-45A1-AD0F-650B6A409857}"/>
              </a:ext>
            </a:extLst>
          </p:cNvPr>
          <p:cNvSpPr/>
          <p:nvPr/>
        </p:nvSpPr>
        <p:spPr bwMode="white">
          <a:xfrm>
            <a:off x="9829171" y="4376649"/>
            <a:ext cx="1554797" cy="935927"/>
          </a:xfrm>
          <a:prstGeom prst="round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gini = 0.408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samples = 14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value = [4, 10]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 = red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5F16E5A-B19E-4294-B3F8-07320F45180A}"/>
              </a:ext>
            </a:extLst>
          </p:cNvPr>
          <p:cNvCxnSpPr>
            <a:cxnSpLocks/>
            <a:endCxn id="113" idx="0"/>
          </p:cNvCxnSpPr>
          <p:nvPr/>
        </p:nvCxnSpPr>
        <p:spPr>
          <a:xfrm flipH="1">
            <a:off x="6513207" y="2878629"/>
            <a:ext cx="1165769" cy="26161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CACDE6A-AEB3-4F7A-BDB8-DD35CB3F9205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8406256" y="2865346"/>
            <a:ext cx="1033993" cy="274895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EB12689-DF1D-40EE-AFB1-B3AE26168DD8}"/>
              </a:ext>
            </a:extLst>
          </p:cNvPr>
          <p:cNvCxnSpPr>
            <a:cxnSpLocks/>
            <a:endCxn id="115" idx="0"/>
          </p:cNvCxnSpPr>
          <p:nvPr/>
        </p:nvCxnSpPr>
        <p:spPr>
          <a:xfrm flipH="1">
            <a:off x="8406257" y="4076168"/>
            <a:ext cx="721098" cy="27822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E1CD914-D326-4285-9E13-755FC8873626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9786868" y="4076168"/>
            <a:ext cx="819702" cy="30048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072ABAD-989D-4A22-801C-2168E3ECD0FC}"/>
              </a:ext>
            </a:extLst>
          </p:cNvPr>
          <p:cNvSpPr txBox="1"/>
          <p:nvPr/>
        </p:nvSpPr>
        <p:spPr>
          <a:xfrm>
            <a:off x="5717290" y="4044164"/>
            <a:ext cx="1721342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초록 확률 </a:t>
            </a:r>
            <a:r>
              <a:rPr lang="en-US" altLang="ko-KR" sz="1400" dirty="0"/>
              <a:t>=</a:t>
            </a:r>
            <a:br>
              <a:rPr lang="en-US" altLang="ko-KR" sz="1400" dirty="0"/>
            </a:br>
            <a:r>
              <a:rPr lang="en-US" altLang="ko-KR" sz="1400" dirty="0"/>
              <a:t>10 / 10 = 100%</a:t>
            </a:r>
            <a:endParaRPr lang="ko-KR" altLang="en-US" sz="1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F539A3C-6A3D-400E-AF2B-46189CB11588}"/>
              </a:ext>
            </a:extLst>
          </p:cNvPr>
          <p:cNvSpPr txBox="1"/>
          <p:nvPr/>
        </p:nvSpPr>
        <p:spPr>
          <a:xfrm>
            <a:off x="7628858" y="5339978"/>
            <a:ext cx="1721342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초록 확률 </a:t>
            </a:r>
            <a:r>
              <a:rPr lang="en-US" altLang="ko-KR" sz="1400" dirty="0"/>
              <a:t>=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 / 2 = 100%</a:t>
            </a:r>
            <a:endParaRPr lang="ko-KR" altLang="en-US" sz="14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F0ECAF-8CD4-4B02-8D51-3B40E94660F4}"/>
              </a:ext>
            </a:extLst>
          </p:cNvPr>
          <p:cNvSpPr txBox="1"/>
          <p:nvPr/>
        </p:nvSpPr>
        <p:spPr>
          <a:xfrm>
            <a:off x="9971288" y="5339978"/>
            <a:ext cx="1721342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빨강 확률 </a:t>
            </a:r>
            <a:r>
              <a:rPr lang="en-US" altLang="ko-KR" sz="1400" dirty="0"/>
              <a:t>=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10 / 14 = 71%</a:t>
            </a:r>
            <a:endParaRPr lang="ko-KR" altLang="en-US" sz="1400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CADCD1AE-9846-41C9-BC73-14349A001E09}"/>
              </a:ext>
            </a:extLst>
          </p:cNvPr>
          <p:cNvSpPr/>
          <p:nvPr/>
        </p:nvSpPr>
        <p:spPr bwMode="white">
          <a:xfrm>
            <a:off x="5590162" y="3569271"/>
            <a:ext cx="1842034" cy="59328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D3D48FA-0053-4BDD-BAFB-8F87EDDF3EFB}"/>
              </a:ext>
            </a:extLst>
          </p:cNvPr>
          <p:cNvSpPr/>
          <p:nvPr/>
        </p:nvSpPr>
        <p:spPr bwMode="white">
          <a:xfrm>
            <a:off x="7508166" y="4746405"/>
            <a:ext cx="1842034" cy="6601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83AA778-A750-41CA-94E6-832C1CA16A82}"/>
              </a:ext>
            </a:extLst>
          </p:cNvPr>
          <p:cNvSpPr/>
          <p:nvPr/>
        </p:nvSpPr>
        <p:spPr bwMode="white">
          <a:xfrm>
            <a:off x="9702812" y="4796841"/>
            <a:ext cx="1842034" cy="66016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B96E2-CD52-331E-950E-F422DB2929CF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307F5-2BA9-BBEC-FB7A-0C7F6BC3FF5D}"/>
              </a:ext>
            </a:extLst>
          </p:cNvPr>
          <p:cNvSpPr txBox="1"/>
          <p:nvPr/>
        </p:nvSpPr>
        <p:spPr>
          <a:xfrm>
            <a:off x="10874132" y="3832124"/>
            <a:ext cx="101967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깊이 </a:t>
            </a:r>
            <a:r>
              <a:rPr lang="en-US" altLang="ko-KR" sz="1400" b="1" dirty="0"/>
              <a:t>= 2</a:t>
            </a:r>
            <a:endParaRPr lang="ko-KR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1774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5E58E-863D-4131-B284-3B42ECA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의사 결정 나무 </a:t>
            </a:r>
            <a:r>
              <a:rPr lang="en-US" altLang="ko-KR" dirty="0"/>
              <a:t>-</a:t>
            </a:r>
            <a:r>
              <a:rPr lang="ko-KR" altLang="en-US" dirty="0"/>
              <a:t> 예측 확률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3CAF-5836-40E5-BB05-085B67893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확률에 대한 임계치를 주어 범주 예측에 활용할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A56C3-D620-441B-9BFC-93CC6EA4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57</a:t>
            </a:fld>
            <a:endParaRPr lang="en-US" altLang="ko-K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B63015-E87B-40C4-A762-BB57FEA872C3}"/>
              </a:ext>
            </a:extLst>
          </p:cNvPr>
          <p:cNvSpPr txBox="1"/>
          <p:nvPr/>
        </p:nvSpPr>
        <p:spPr>
          <a:xfrm>
            <a:off x="2914300" y="5879603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D88D3F2-DD61-404B-977A-7B89034822C7}"/>
              </a:ext>
            </a:extLst>
          </p:cNvPr>
          <p:cNvSpPr/>
          <p:nvPr/>
        </p:nvSpPr>
        <p:spPr bwMode="white">
          <a:xfrm>
            <a:off x="1497200" y="2378785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DBD655-0C8C-4685-ABC9-66A075FB56F2}"/>
              </a:ext>
            </a:extLst>
          </p:cNvPr>
          <p:cNvSpPr txBox="1"/>
          <p:nvPr/>
        </p:nvSpPr>
        <p:spPr>
          <a:xfrm>
            <a:off x="1693146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5D3310-2EAB-4BA2-9CFC-10E2111B0687}"/>
              </a:ext>
            </a:extLst>
          </p:cNvPr>
          <p:cNvSpPr txBox="1"/>
          <p:nvPr/>
        </p:nvSpPr>
        <p:spPr>
          <a:xfrm>
            <a:off x="2213632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A493D9-1D92-4F01-8753-870B1C7149DB}"/>
              </a:ext>
            </a:extLst>
          </p:cNvPr>
          <p:cNvSpPr txBox="1"/>
          <p:nvPr/>
        </p:nvSpPr>
        <p:spPr>
          <a:xfrm>
            <a:off x="2734118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A9FF85-12B1-4954-937D-F9089F8F50D2}"/>
              </a:ext>
            </a:extLst>
          </p:cNvPr>
          <p:cNvSpPr txBox="1"/>
          <p:nvPr/>
        </p:nvSpPr>
        <p:spPr>
          <a:xfrm>
            <a:off x="3254604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6162C3-2D1A-4693-9F24-4000FA263742}"/>
              </a:ext>
            </a:extLst>
          </p:cNvPr>
          <p:cNvSpPr txBox="1"/>
          <p:nvPr/>
        </p:nvSpPr>
        <p:spPr>
          <a:xfrm>
            <a:off x="3775090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BE01E5-FA8E-4699-8FE5-C61A194FE8B5}"/>
              </a:ext>
            </a:extLst>
          </p:cNvPr>
          <p:cNvSpPr txBox="1"/>
          <p:nvPr/>
        </p:nvSpPr>
        <p:spPr>
          <a:xfrm>
            <a:off x="4295576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CD4FF22-D5F8-401F-BEA4-DBCB120CA947}"/>
              </a:ext>
            </a:extLst>
          </p:cNvPr>
          <p:cNvSpPr/>
          <p:nvPr/>
        </p:nvSpPr>
        <p:spPr bwMode="white">
          <a:xfrm>
            <a:off x="1809300" y="468072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28FCF4A-3044-408A-B6FD-DC9514101FB9}"/>
              </a:ext>
            </a:extLst>
          </p:cNvPr>
          <p:cNvSpPr/>
          <p:nvPr/>
        </p:nvSpPr>
        <p:spPr bwMode="white">
          <a:xfrm>
            <a:off x="2510876" y="362686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5658470-36BF-4386-8A1A-7EDA847856F9}"/>
              </a:ext>
            </a:extLst>
          </p:cNvPr>
          <p:cNvSpPr/>
          <p:nvPr/>
        </p:nvSpPr>
        <p:spPr bwMode="white">
          <a:xfrm>
            <a:off x="3012843" y="264120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014EC10-D152-4C70-A2DC-416D56DAF9D7}"/>
              </a:ext>
            </a:extLst>
          </p:cNvPr>
          <p:cNvSpPr/>
          <p:nvPr/>
        </p:nvSpPr>
        <p:spPr bwMode="white">
          <a:xfrm>
            <a:off x="2483587" y="404813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BC14B40-7756-4795-8DC3-B74CBC11765D}"/>
              </a:ext>
            </a:extLst>
          </p:cNvPr>
          <p:cNvSpPr/>
          <p:nvPr/>
        </p:nvSpPr>
        <p:spPr bwMode="white">
          <a:xfrm>
            <a:off x="2033217" y="446468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1FB6C42-110F-4DD7-9DCB-0AF0B67BF74E}"/>
              </a:ext>
            </a:extLst>
          </p:cNvPr>
          <p:cNvSpPr/>
          <p:nvPr/>
        </p:nvSpPr>
        <p:spPr bwMode="white">
          <a:xfrm>
            <a:off x="2417826" y="326981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4240F6C-FCBD-4C2B-9280-23B228A7A592}"/>
              </a:ext>
            </a:extLst>
          </p:cNvPr>
          <p:cNvSpPr/>
          <p:nvPr/>
        </p:nvSpPr>
        <p:spPr bwMode="white">
          <a:xfrm>
            <a:off x="2355869" y="298475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B8E34C-F8EF-4BDA-B009-0173689E8B8B}"/>
              </a:ext>
            </a:extLst>
          </p:cNvPr>
          <p:cNvSpPr/>
          <p:nvPr/>
        </p:nvSpPr>
        <p:spPr bwMode="white">
          <a:xfrm>
            <a:off x="2657474" y="282278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0EF4F08-CA1A-46F1-B437-0518D378725E}"/>
              </a:ext>
            </a:extLst>
          </p:cNvPr>
          <p:cNvSpPr/>
          <p:nvPr/>
        </p:nvSpPr>
        <p:spPr bwMode="white">
          <a:xfrm>
            <a:off x="3218135" y="257988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9CBE078-4CA5-40BC-8AF0-E7FA6D615231}"/>
              </a:ext>
            </a:extLst>
          </p:cNvPr>
          <p:cNvSpPr/>
          <p:nvPr/>
        </p:nvSpPr>
        <p:spPr bwMode="white">
          <a:xfrm>
            <a:off x="2726705" y="312019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64209B4-DC04-4973-8A44-2F25923382DB}"/>
              </a:ext>
            </a:extLst>
          </p:cNvPr>
          <p:cNvSpPr/>
          <p:nvPr/>
        </p:nvSpPr>
        <p:spPr bwMode="white">
          <a:xfrm>
            <a:off x="2659298" y="34234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080356E-49CE-44B2-B644-6ACB3958D7EF}"/>
              </a:ext>
            </a:extLst>
          </p:cNvPr>
          <p:cNvSpPr/>
          <p:nvPr/>
        </p:nvSpPr>
        <p:spPr bwMode="white">
          <a:xfrm>
            <a:off x="2998329" y="462515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A24F444-52A7-43BC-95F6-38F7F9CA5915}"/>
              </a:ext>
            </a:extLst>
          </p:cNvPr>
          <p:cNvSpPr/>
          <p:nvPr/>
        </p:nvSpPr>
        <p:spPr bwMode="white">
          <a:xfrm>
            <a:off x="3150729" y="477755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7D71994-BE09-4C7F-8BC9-6CB93295EAE5}"/>
              </a:ext>
            </a:extLst>
          </p:cNvPr>
          <p:cNvSpPr/>
          <p:nvPr/>
        </p:nvSpPr>
        <p:spPr bwMode="white">
          <a:xfrm>
            <a:off x="3374404" y="451661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89ACB18-5149-4B87-A983-CC8948F87053}"/>
              </a:ext>
            </a:extLst>
          </p:cNvPr>
          <p:cNvSpPr/>
          <p:nvPr/>
        </p:nvSpPr>
        <p:spPr bwMode="white">
          <a:xfrm>
            <a:off x="3775090" y="446468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CD44733-D2DD-47B8-ABF9-8F175A28F088}"/>
              </a:ext>
            </a:extLst>
          </p:cNvPr>
          <p:cNvSpPr/>
          <p:nvPr/>
        </p:nvSpPr>
        <p:spPr bwMode="white">
          <a:xfrm>
            <a:off x="4074807" y="407540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753662E-74C8-4560-A1A2-2086430B4C85}"/>
              </a:ext>
            </a:extLst>
          </p:cNvPr>
          <p:cNvSpPr/>
          <p:nvPr/>
        </p:nvSpPr>
        <p:spPr bwMode="white">
          <a:xfrm>
            <a:off x="4103835" y="436850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BD23A0B-3145-4125-BF80-2B3F02E9069D}"/>
              </a:ext>
            </a:extLst>
          </p:cNvPr>
          <p:cNvSpPr/>
          <p:nvPr/>
        </p:nvSpPr>
        <p:spPr bwMode="white">
          <a:xfrm>
            <a:off x="4411731" y="418209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01466ED-8C1E-42D9-8A8A-C2011FFD65E7}"/>
              </a:ext>
            </a:extLst>
          </p:cNvPr>
          <p:cNvSpPr/>
          <p:nvPr/>
        </p:nvSpPr>
        <p:spPr bwMode="white">
          <a:xfrm>
            <a:off x="3991415" y="456095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9C644E5-D0B8-4316-8ECB-3C7748FD0F77}"/>
              </a:ext>
            </a:extLst>
          </p:cNvPr>
          <p:cNvSpPr/>
          <p:nvPr/>
        </p:nvSpPr>
        <p:spPr bwMode="white">
          <a:xfrm>
            <a:off x="3634675" y="408576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3DAB8B4-BB46-459E-88BE-CB65A56B47E7}"/>
              </a:ext>
            </a:extLst>
          </p:cNvPr>
          <p:cNvSpPr/>
          <p:nvPr/>
        </p:nvSpPr>
        <p:spPr bwMode="white">
          <a:xfrm>
            <a:off x="3756487" y="389790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078A3C47-C3B3-42AA-AA99-E9309A053421}"/>
              </a:ext>
            </a:extLst>
          </p:cNvPr>
          <p:cNvSpPr/>
          <p:nvPr/>
        </p:nvSpPr>
        <p:spPr bwMode="white">
          <a:xfrm>
            <a:off x="2124656" y="477755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3900590-5BD1-42CA-9452-B429089C8669}"/>
              </a:ext>
            </a:extLst>
          </p:cNvPr>
          <p:cNvSpPr txBox="1"/>
          <p:nvPr/>
        </p:nvSpPr>
        <p:spPr>
          <a:xfrm>
            <a:off x="596563" y="3725783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1168EC-8C52-4179-AE68-B06CD2F11F0A}"/>
              </a:ext>
            </a:extLst>
          </p:cNvPr>
          <p:cNvSpPr txBox="1"/>
          <p:nvPr/>
        </p:nvSpPr>
        <p:spPr>
          <a:xfrm>
            <a:off x="1172660" y="5501982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EA5316-202E-4F84-AFB7-06656EE20880}"/>
              </a:ext>
            </a:extLst>
          </p:cNvPr>
          <p:cNvSpPr txBox="1"/>
          <p:nvPr/>
        </p:nvSpPr>
        <p:spPr>
          <a:xfrm>
            <a:off x="1130075" y="491679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DF43902-C455-4583-B692-4D8860996DFA}"/>
              </a:ext>
            </a:extLst>
          </p:cNvPr>
          <p:cNvSpPr txBox="1"/>
          <p:nvPr/>
        </p:nvSpPr>
        <p:spPr>
          <a:xfrm>
            <a:off x="1130075" y="4411437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D0D91FB-6289-47A8-A8B9-110BBD01B441}"/>
              </a:ext>
            </a:extLst>
          </p:cNvPr>
          <p:cNvSpPr txBox="1"/>
          <p:nvPr/>
        </p:nvSpPr>
        <p:spPr>
          <a:xfrm>
            <a:off x="1130075" y="390607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1A0CBB-66DF-42A0-940B-1DF61D4F036D}"/>
              </a:ext>
            </a:extLst>
          </p:cNvPr>
          <p:cNvSpPr txBox="1"/>
          <p:nvPr/>
        </p:nvSpPr>
        <p:spPr>
          <a:xfrm>
            <a:off x="1130075" y="340071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06DBCE8-4282-4B36-B84F-5402223D763B}"/>
              </a:ext>
            </a:extLst>
          </p:cNvPr>
          <p:cNvSpPr txBox="1"/>
          <p:nvPr/>
        </p:nvSpPr>
        <p:spPr>
          <a:xfrm>
            <a:off x="1130075" y="289535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A7C6B2B-9E81-48BD-92FA-3678373F30DF}"/>
              </a:ext>
            </a:extLst>
          </p:cNvPr>
          <p:cNvSpPr txBox="1"/>
          <p:nvPr/>
        </p:nvSpPr>
        <p:spPr>
          <a:xfrm>
            <a:off x="1130075" y="2389996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BD5B149-F8EC-485B-8B9F-7F769666F975}"/>
              </a:ext>
            </a:extLst>
          </p:cNvPr>
          <p:cNvSpPr/>
          <p:nvPr/>
        </p:nvSpPr>
        <p:spPr bwMode="white">
          <a:xfrm>
            <a:off x="3518680" y="471335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DDD1537-FB02-421E-A3E7-38C5763AE630}"/>
              </a:ext>
            </a:extLst>
          </p:cNvPr>
          <p:cNvSpPr/>
          <p:nvPr/>
        </p:nvSpPr>
        <p:spPr bwMode="white">
          <a:xfrm>
            <a:off x="3665756" y="465576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D787021-FD0F-473D-B0EA-559DE4563D23}"/>
              </a:ext>
            </a:extLst>
          </p:cNvPr>
          <p:cNvSpPr/>
          <p:nvPr/>
        </p:nvSpPr>
        <p:spPr bwMode="white">
          <a:xfrm>
            <a:off x="4367657" y="449692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92B2C2D-F207-4CB3-A3E3-4B0ECD6B09AC}"/>
              </a:ext>
            </a:extLst>
          </p:cNvPr>
          <p:cNvCxnSpPr/>
          <p:nvPr/>
        </p:nvCxnSpPr>
        <p:spPr>
          <a:xfrm>
            <a:off x="2914300" y="2377079"/>
            <a:ext cx="0" cy="312319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3F7F92E-FB87-496E-8C92-A1A6479AAD3A}"/>
              </a:ext>
            </a:extLst>
          </p:cNvPr>
          <p:cNvCxnSpPr/>
          <p:nvPr/>
        </p:nvCxnSpPr>
        <p:spPr>
          <a:xfrm>
            <a:off x="2916440" y="3591864"/>
            <a:ext cx="170609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E6F24D9-C767-4B26-8327-28E0C725F400}"/>
              </a:ext>
            </a:extLst>
          </p:cNvPr>
          <p:cNvSpPr/>
          <p:nvPr/>
        </p:nvSpPr>
        <p:spPr bwMode="white">
          <a:xfrm>
            <a:off x="3633670" y="4867777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D5B069D2-CB15-4E23-B0BE-9B4CBC2EC0CD}"/>
              </a:ext>
            </a:extLst>
          </p:cNvPr>
          <p:cNvSpPr/>
          <p:nvPr/>
        </p:nvSpPr>
        <p:spPr bwMode="white">
          <a:xfrm>
            <a:off x="3633670" y="486777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6680EF38-EEF4-4F8F-A247-3A5F0ED7C5F9}"/>
              </a:ext>
            </a:extLst>
          </p:cNvPr>
          <p:cNvSpPr/>
          <p:nvPr/>
        </p:nvSpPr>
        <p:spPr bwMode="white">
          <a:xfrm>
            <a:off x="7189328" y="1933369"/>
            <a:ext cx="1554797" cy="93592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x &lt;= 3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gini = 0.473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26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[16, 10]</a:t>
            </a: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BB6194C4-02AC-4FA6-9C5C-2F0D4F0338CF}"/>
              </a:ext>
            </a:extLst>
          </p:cNvPr>
          <p:cNvSpPr/>
          <p:nvPr/>
        </p:nvSpPr>
        <p:spPr bwMode="white">
          <a:xfrm>
            <a:off x="5735808" y="3140241"/>
            <a:ext cx="1554797" cy="93592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gini = 0.0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samples = 10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value = [10, 0]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 = green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75EAEE2-267A-493A-8E06-7F9816B349D8}"/>
              </a:ext>
            </a:extLst>
          </p:cNvPr>
          <p:cNvSpPr/>
          <p:nvPr/>
        </p:nvSpPr>
        <p:spPr bwMode="white">
          <a:xfrm>
            <a:off x="8662850" y="3140241"/>
            <a:ext cx="1554797" cy="93592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y &gt;= 4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gini = 0.469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16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[6, 10]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7B5405F2-0E2E-407D-BA71-BA310A80E35C}"/>
              </a:ext>
            </a:extLst>
          </p:cNvPr>
          <p:cNvSpPr/>
          <p:nvPr/>
        </p:nvSpPr>
        <p:spPr bwMode="white">
          <a:xfrm>
            <a:off x="7628858" y="4354390"/>
            <a:ext cx="1554797" cy="93592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gini = 0.0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samples = 2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value = [2, 0]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 = green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BA1DF52-0DB8-45A1-AD0F-650B6A409857}"/>
              </a:ext>
            </a:extLst>
          </p:cNvPr>
          <p:cNvSpPr/>
          <p:nvPr/>
        </p:nvSpPr>
        <p:spPr bwMode="white">
          <a:xfrm>
            <a:off x="9829171" y="4376649"/>
            <a:ext cx="1554797" cy="935927"/>
          </a:xfrm>
          <a:prstGeom prst="round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gini = 0.408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samples = 14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value = [4, 10]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 = red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5F16E5A-B19E-4294-B3F8-07320F45180A}"/>
              </a:ext>
            </a:extLst>
          </p:cNvPr>
          <p:cNvCxnSpPr>
            <a:cxnSpLocks/>
            <a:endCxn id="113" idx="0"/>
          </p:cNvCxnSpPr>
          <p:nvPr/>
        </p:nvCxnSpPr>
        <p:spPr>
          <a:xfrm flipH="1">
            <a:off x="6513207" y="2878629"/>
            <a:ext cx="1165769" cy="26161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CACDE6A-AEB3-4F7A-BDB8-DD35CB3F9205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8406256" y="2865346"/>
            <a:ext cx="1033993" cy="274895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EB12689-DF1D-40EE-AFB1-B3AE26168DD8}"/>
              </a:ext>
            </a:extLst>
          </p:cNvPr>
          <p:cNvCxnSpPr>
            <a:cxnSpLocks/>
            <a:endCxn id="115" idx="0"/>
          </p:cNvCxnSpPr>
          <p:nvPr/>
        </p:nvCxnSpPr>
        <p:spPr>
          <a:xfrm flipH="1">
            <a:off x="8406257" y="4076168"/>
            <a:ext cx="721098" cy="278222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E1CD914-D326-4285-9E13-755FC8873626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9786868" y="4076168"/>
            <a:ext cx="819702" cy="300481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072ABAD-989D-4A22-801C-2168E3ECD0FC}"/>
              </a:ext>
            </a:extLst>
          </p:cNvPr>
          <p:cNvSpPr txBox="1"/>
          <p:nvPr/>
        </p:nvSpPr>
        <p:spPr>
          <a:xfrm>
            <a:off x="5717290" y="4044164"/>
            <a:ext cx="1721342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초록 확률 </a:t>
            </a:r>
            <a:r>
              <a:rPr lang="en-US" altLang="ko-KR" sz="1400" dirty="0"/>
              <a:t>=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10 / 10 = 100%</a:t>
            </a:r>
            <a:endParaRPr lang="ko-KR" altLang="en-US" sz="1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F539A3C-6A3D-400E-AF2B-46189CB11588}"/>
              </a:ext>
            </a:extLst>
          </p:cNvPr>
          <p:cNvSpPr txBox="1"/>
          <p:nvPr/>
        </p:nvSpPr>
        <p:spPr>
          <a:xfrm>
            <a:off x="7628858" y="5339978"/>
            <a:ext cx="1721342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초록 확률 </a:t>
            </a:r>
            <a:r>
              <a:rPr lang="en-US" altLang="ko-KR" sz="1400" dirty="0"/>
              <a:t>=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 / 2 = 100%</a:t>
            </a:r>
            <a:endParaRPr lang="ko-KR" altLang="en-US" sz="14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F0ECAF-8CD4-4B02-8D51-3B40E94660F4}"/>
              </a:ext>
            </a:extLst>
          </p:cNvPr>
          <p:cNvSpPr txBox="1"/>
          <p:nvPr/>
        </p:nvSpPr>
        <p:spPr>
          <a:xfrm>
            <a:off x="9971288" y="5339978"/>
            <a:ext cx="1721342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빨강 확률 </a:t>
            </a:r>
            <a:r>
              <a:rPr lang="en-US" altLang="ko-KR" sz="1400" dirty="0"/>
              <a:t>=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10 / 14 = 71%</a:t>
            </a:r>
            <a:endParaRPr lang="ko-KR" alt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A1F617-05B0-4A95-B862-F65C11547C2F}"/>
              </a:ext>
            </a:extLst>
          </p:cNvPr>
          <p:cNvSpPr txBox="1"/>
          <p:nvPr/>
        </p:nvSpPr>
        <p:spPr>
          <a:xfrm>
            <a:off x="10062659" y="1978393"/>
            <a:ext cx="1777531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임계치 </a:t>
            </a:r>
            <a:r>
              <a:rPr lang="en-US" altLang="ko-KR" sz="1400" dirty="0"/>
              <a:t>90% </a:t>
            </a:r>
            <a:r>
              <a:rPr lang="ko-KR" altLang="en-US" sz="1400" dirty="0"/>
              <a:t>지정</a:t>
            </a:r>
            <a:endParaRPr lang="en-US" altLang="ko-KR" sz="1400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E3372FD-5DF6-4EFA-B077-29248B362FAB}"/>
              </a:ext>
            </a:extLst>
          </p:cNvPr>
          <p:cNvSpPr/>
          <p:nvPr/>
        </p:nvSpPr>
        <p:spPr bwMode="white">
          <a:xfrm>
            <a:off x="9829171" y="4376649"/>
            <a:ext cx="1554797" cy="93592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gini = 0.408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samples = 14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value = [4, 10]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 = green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래픽 4" descr="오른쪽 화살표가 있는 원">
            <a:extLst>
              <a:ext uri="{FF2B5EF4-FFF2-40B4-BE49-F238E27FC236}">
                <a16:creationId xmlns:a16="http://schemas.microsoft.com/office/drawing/2014/main" id="{997E87C0-6F57-C91E-61E8-E94AE915C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605459" y="2133924"/>
            <a:ext cx="457200" cy="457200"/>
          </a:xfrm>
          <a:prstGeom prst="rect">
            <a:avLst/>
          </a:prstGeom>
        </p:spPr>
      </p:pic>
      <p:pic>
        <p:nvPicPr>
          <p:cNvPr id="6" name="그래픽 5" descr="닫기">
            <a:extLst>
              <a:ext uri="{FF2B5EF4-FFF2-40B4-BE49-F238E27FC236}">
                <a16:creationId xmlns:a16="http://schemas.microsoft.com/office/drawing/2014/main" id="{5BED8F2C-DF79-2C9F-D67A-3FD653295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7968" y="5500276"/>
            <a:ext cx="484932" cy="484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587FEF-1868-CB49-139E-057A73E860F5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5348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앙상블 </a:t>
            </a:r>
            <a:r>
              <a:rPr lang="en-US" altLang="ko-KR" dirty="0"/>
              <a:t>(Ensemble learning)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8ABF-7C6E-4CF2-B1E3-7808E4DB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앙상블 </a:t>
            </a:r>
            <a:r>
              <a:rPr lang="en-US" altLang="ko-KR" dirty="0"/>
              <a:t>: </a:t>
            </a:r>
            <a:r>
              <a:rPr lang="ko-KR" altLang="en-US" dirty="0"/>
              <a:t>여러 개의 머신러닝 모델로부터 얻은 예측값을 종합하여 최종적 예측값을 결정하는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58</a:t>
            </a:fld>
            <a:endParaRPr lang="en-US" altLang="ko-KR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8278446-ED4E-4252-AC12-697B4C300AF6}"/>
              </a:ext>
            </a:extLst>
          </p:cNvPr>
          <p:cNvSpPr txBox="1"/>
          <p:nvPr/>
        </p:nvSpPr>
        <p:spPr>
          <a:xfrm>
            <a:off x="7890536" y="2712581"/>
            <a:ext cx="1495330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/>
              <a:t>의사결정나무</a:t>
            </a:r>
            <a:endParaRPr lang="en-US" altLang="ko-KR" sz="14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CAA2658-E818-410B-ABAC-D465454B9F88}"/>
              </a:ext>
            </a:extLst>
          </p:cNvPr>
          <p:cNvSpPr txBox="1"/>
          <p:nvPr/>
        </p:nvSpPr>
        <p:spPr>
          <a:xfrm>
            <a:off x="7890536" y="3941557"/>
            <a:ext cx="1495330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서포트 벡터 머신</a:t>
            </a:r>
            <a:endParaRPr lang="en-US" altLang="ko-KR" sz="14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29676AC-98AD-41A7-B9FB-5458E8662743}"/>
              </a:ext>
            </a:extLst>
          </p:cNvPr>
          <p:cNvSpPr txBox="1"/>
          <p:nvPr/>
        </p:nvSpPr>
        <p:spPr>
          <a:xfrm>
            <a:off x="7890536" y="5250191"/>
            <a:ext cx="1495330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로지스틱 회귀</a:t>
            </a:r>
            <a:endParaRPr lang="en-US" altLang="ko-KR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624F5D-9C94-4BE7-8541-DFD5531E2175}"/>
              </a:ext>
            </a:extLst>
          </p:cNvPr>
          <p:cNvSpPr txBox="1"/>
          <p:nvPr/>
        </p:nvSpPr>
        <p:spPr>
          <a:xfrm>
            <a:off x="2914300" y="6133601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7B71AE-E9C6-408A-BA6D-88DDD7E3D312}"/>
              </a:ext>
            </a:extLst>
          </p:cNvPr>
          <p:cNvSpPr/>
          <p:nvPr/>
        </p:nvSpPr>
        <p:spPr bwMode="white">
          <a:xfrm>
            <a:off x="1497200" y="2632783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F101C1A-E5B1-4024-95F9-D49B8122E772}"/>
              </a:ext>
            </a:extLst>
          </p:cNvPr>
          <p:cNvSpPr txBox="1"/>
          <p:nvPr/>
        </p:nvSpPr>
        <p:spPr>
          <a:xfrm>
            <a:off x="1693146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027F8A-BCEF-44C4-AA42-0B9C5B6B1627}"/>
              </a:ext>
            </a:extLst>
          </p:cNvPr>
          <p:cNvSpPr txBox="1"/>
          <p:nvPr/>
        </p:nvSpPr>
        <p:spPr>
          <a:xfrm>
            <a:off x="2213632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DDFBB56-4AB6-4A46-86D7-650730659E18}"/>
              </a:ext>
            </a:extLst>
          </p:cNvPr>
          <p:cNvSpPr txBox="1"/>
          <p:nvPr/>
        </p:nvSpPr>
        <p:spPr>
          <a:xfrm>
            <a:off x="2734118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8D71E5-EB92-4C3C-BA6F-C6B583ED7C2E}"/>
              </a:ext>
            </a:extLst>
          </p:cNvPr>
          <p:cNvSpPr txBox="1"/>
          <p:nvPr/>
        </p:nvSpPr>
        <p:spPr>
          <a:xfrm>
            <a:off x="3254604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9907D70-FFA8-4A5D-970B-0086776C19F0}"/>
              </a:ext>
            </a:extLst>
          </p:cNvPr>
          <p:cNvSpPr txBox="1"/>
          <p:nvPr/>
        </p:nvSpPr>
        <p:spPr>
          <a:xfrm>
            <a:off x="3775090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5E026C-9821-4FC9-9AC7-687A0A7662DF}"/>
              </a:ext>
            </a:extLst>
          </p:cNvPr>
          <p:cNvSpPr txBox="1"/>
          <p:nvPr/>
        </p:nvSpPr>
        <p:spPr>
          <a:xfrm>
            <a:off x="4295576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0E28809-AE06-410D-AE70-232A60A86DA4}"/>
              </a:ext>
            </a:extLst>
          </p:cNvPr>
          <p:cNvSpPr/>
          <p:nvPr/>
        </p:nvSpPr>
        <p:spPr bwMode="white">
          <a:xfrm>
            <a:off x="1809300" y="493472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7F54E95-3123-407B-9ABF-93BCBC364FBF}"/>
              </a:ext>
            </a:extLst>
          </p:cNvPr>
          <p:cNvSpPr/>
          <p:nvPr/>
        </p:nvSpPr>
        <p:spPr bwMode="white">
          <a:xfrm>
            <a:off x="2510876" y="388086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9A6417E-C077-4A55-B680-2A18307D494C}"/>
              </a:ext>
            </a:extLst>
          </p:cNvPr>
          <p:cNvSpPr/>
          <p:nvPr/>
        </p:nvSpPr>
        <p:spPr bwMode="white">
          <a:xfrm>
            <a:off x="3012843" y="289520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EBAC65A-7B9A-42F5-B297-AE071A5F237A}"/>
              </a:ext>
            </a:extLst>
          </p:cNvPr>
          <p:cNvSpPr/>
          <p:nvPr/>
        </p:nvSpPr>
        <p:spPr bwMode="white">
          <a:xfrm>
            <a:off x="2483587" y="430212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BE9107D-859E-4674-A0A5-ED817DE47F0A}"/>
              </a:ext>
            </a:extLst>
          </p:cNvPr>
          <p:cNvSpPr/>
          <p:nvPr/>
        </p:nvSpPr>
        <p:spPr bwMode="white">
          <a:xfrm>
            <a:off x="2033217" y="471868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EDCA93E-1A98-4194-8C23-FA639A872B9E}"/>
              </a:ext>
            </a:extLst>
          </p:cNvPr>
          <p:cNvSpPr/>
          <p:nvPr/>
        </p:nvSpPr>
        <p:spPr bwMode="white">
          <a:xfrm>
            <a:off x="2417826" y="352380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8194CD1-055B-4251-BF30-6E71E29653A8}"/>
              </a:ext>
            </a:extLst>
          </p:cNvPr>
          <p:cNvSpPr/>
          <p:nvPr/>
        </p:nvSpPr>
        <p:spPr bwMode="white">
          <a:xfrm>
            <a:off x="2355869" y="32387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60D59E5-4945-4B5B-B614-8EBD7283214D}"/>
              </a:ext>
            </a:extLst>
          </p:cNvPr>
          <p:cNvSpPr/>
          <p:nvPr/>
        </p:nvSpPr>
        <p:spPr bwMode="white">
          <a:xfrm>
            <a:off x="2657474" y="307678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4750B3F-85CA-4A70-B6A5-D9AE262B458C}"/>
              </a:ext>
            </a:extLst>
          </p:cNvPr>
          <p:cNvSpPr/>
          <p:nvPr/>
        </p:nvSpPr>
        <p:spPr bwMode="white">
          <a:xfrm>
            <a:off x="3218135" y="283388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7C6515C-7537-432F-A827-F14367D6E949}"/>
              </a:ext>
            </a:extLst>
          </p:cNvPr>
          <p:cNvSpPr/>
          <p:nvPr/>
        </p:nvSpPr>
        <p:spPr bwMode="white">
          <a:xfrm>
            <a:off x="2726705" y="337419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6C12928-B8BC-4D46-9F31-DCFDA2B85D2B}"/>
              </a:ext>
            </a:extLst>
          </p:cNvPr>
          <p:cNvSpPr/>
          <p:nvPr/>
        </p:nvSpPr>
        <p:spPr bwMode="white">
          <a:xfrm>
            <a:off x="2659298" y="367741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5815DE3-942E-41A8-B659-A7272862EACA}"/>
              </a:ext>
            </a:extLst>
          </p:cNvPr>
          <p:cNvSpPr/>
          <p:nvPr/>
        </p:nvSpPr>
        <p:spPr bwMode="white">
          <a:xfrm>
            <a:off x="2998329" y="487915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EAD905A-0E9A-4E70-9803-76923F01063A}"/>
              </a:ext>
            </a:extLst>
          </p:cNvPr>
          <p:cNvSpPr/>
          <p:nvPr/>
        </p:nvSpPr>
        <p:spPr bwMode="white">
          <a:xfrm>
            <a:off x="3150729" y="503155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9E04849-8100-431D-9008-B571E5E03CEE}"/>
              </a:ext>
            </a:extLst>
          </p:cNvPr>
          <p:cNvSpPr/>
          <p:nvPr/>
        </p:nvSpPr>
        <p:spPr bwMode="white">
          <a:xfrm>
            <a:off x="3374404" y="477061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914BDCA-0AC3-4979-ABAB-0D3D3830E9AA}"/>
              </a:ext>
            </a:extLst>
          </p:cNvPr>
          <p:cNvSpPr/>
          <p:nvPr/>
        </p:nvSpPr>
        <p:spPr bwMode="white">
          <a:xfrm>
            <a:off x="3775090" y="471868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658166B-EE11-4662-AF80-6320AD1BC4C8}"/>
              </a:ext>
            </a:extLst>
          </p:cNvPr>
          <p:cNvSpPr/>
          <p:nvPr/>
        </p:nvSpPr>
        <p:spPr bwMode="white">
          <a:xfrm>
            <a:off x="4074807" y="432940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F1408C2-968D-41F2-81C2-9AC92783CEF9}"/>
              </a:ext>
            </a:extLst>
          </p:cNvPr>
          <p:cNvSpPr/>
          <p:nvPr/>
        </p:nvSpPr>
        <p:spPr bwMode="white">
          <a:xfrm>
            <a:off x="4103835" y="462250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9453100-BADA-42EE-90A6-D20D6620BB66}"/>
              </a:ext>
            </a:extLst>
          </p:cNvPr>
          <p:cNvSpPr/>
          <p:nvPr/>
        </p:nvSpPr>
        <p:spPr bwMode="white">
          <a:xfrm>
            <a:off x="4411731" y="443609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858E3E2-EB98-4FA0-B518-C4B2AD518F45}"/>
              </a:ext>
            </a:extLst>
          </p:cNvPr>
          <p:cNvSpPr/>
          <p:nvPr/>
        </p:nvSpPr>
        <p:spPr bwMode="white">
          <a:xfrm>
            <a:off x="3991415" y="481494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D0312AC-6E59-4D08-8EF2-CE7973295531}"/>
              </a:ext>
            </a:extLst>
          </p:cNvPr>
          <p:cNvSpPr/>
          <p:nvPr/>
        </p:nvSpPr>
        <p:spPr bwMode="white">
          <a:xfrm>
            <a:off x="3634675" y="433976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B0C3860-DCF8-4287-83C5-E9B9C6ABDBC9}"/>
              </a:ext>
            </a:extLst>
          </p:cNvPr>
          <p:cNvSpPr/>
          <p:nvPr/>
        </p:nvSpPr>
        <p:spPr bwMode="white">
          <a:xfrm>
            <a:off x="3756487" y="415189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8D766F4-BE4A-4C44-A2B0-4A96F3AC52B6}"/>
              </a:ext>
            </a:extLst>
          </p:cNvPr>
          <p:cNvSpPr/>
          <p:nvPr/>
        </p:nvSpPr>
        <p:spPr bwMode="white">
          <a:xfrm>
            <a:off x="2124656" y="503155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40B6211-C4E0-4F64-B3CF-FE41FEF8EF7B}"/>
              </a:ext>
            </a:extLst>
          </p:cNvPr>
          <p:cNvSpPr txBox="1"/>
          <p:nvPr/>
        </p:nvSpPr>
        <p:spPr>
          <a:xfrm>
            <a:off x="596563" y="3979781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DF338E-AB72-4A59-A3B4-8A956499E8B5}"/>
              </a:ext>
            </a:extLst>
          </p:cNvPr>
          <p:cNvSpPr txBox="1"/>
          <p:nvPr/>
        </p:nvSpPr>
        <p:spPr>
          <a:xfrm>
            <a:off x="1172660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AD43731-B6B2-4FFF-99D0-52E6AB7F9D71}"/>
              </a:ext>
            </a:extLst>
          </p:cNvPr>
          <p:cNvSpPr txBox="1"/>
          <p:nvPr/>
        </p:nvSpPr>
        <p:spPr>
          <a:xfrm>
            <a:off x="1130075" y="517079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ED677AB-E2BF-4EEC-9168-14FC357144DE}"/>
              </a:ext>
            </a:extLst>
          </p:cNvPr>
          <p:cNvSpPr txBox="1"/>
          <p:nvPr/>
        </p:nvSpPr>
        <p:spPr>
          <a:xfrm>
            <a:off x="1130075" y="466543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487A7F-BCF4-45AC-970C-64E11CAB318F}"/>
              </a:ext>
            </a:extLst>
          </p:cNvPr>
          <p:cNvSpPr txBox="1"/>
          <p:nvPr/>
        </p:nvSpPr>
        <p:spPr>
          <a:xfrm>
            <a:off x="1130075" y="416007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E50E033-7F69-4396-88BC-430B15EBF2BD}"/>
              </a:ext>
            </a:extLst>
          </p:cNvPr>
          <p:cNvSpPr txBox="1"/>
          <p:nvPr/>
        </p:nvSpPr>
        <p:spPr>
          <a:xfrm>
            <a:off x="1130075" y="365471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863198E-A2DB-4D5F-A7C6-2F70CE82D0E1}"/>
              </a:ext>
            </a:extLst>
          </p:cNvPr>
          <p:cNvSpPr txBox="1"/>
          <p:nvPr/>
        </p:nvSpPr>
        <p:spPr>
          <a:xfrm>
            <a:off x="1130075" y="314935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998683E-5943-4C8A-9F7A-653342020A84}"/>
              </a:ext>
            </a:extLst>
          </p:cNvPr>
          <p:cNvSpPr txBox="1"/>
          <p:nvPr/>
        </p:nvSpPr>
        <p:spPr>
          <a:xfrm>
            <a:off x="1130075" y="264399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EAA6F16-BF0D-4E95-8C99-D5FD5CC50166}"/>
              </a:ext>
            </a:extLst>
          </p:cNvPr>
          <p:cNvSpPr/>
          <p:nvPr/>
        </p:nvSpPr>
        <p:spPr bwMode="white">
          <a:xfrm>
            <a:off x="3518680" y="496734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EFF61BC-8323-4F03-9270-9B18520334B5}"/>
              </a:ext>
            </a:extLst>
          </p:cNvPr>
          <p:cNvSpPr/>
          <p:nvPr/>
        </p:nvSpPr>
        <p:spPr bwMode="white">
          <a:xfrm>
            <a:off x="3665756" y="490975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335EC7B-B952-4BF8-A85A-3E8E59085FA3}"/>
              </a:ext>
            </a:extLst>
          </p:cNvPr>
          <p:cNvSpPr/>
          <p:nvPr/>
        </p:nvSpPr>
        <p:spPr bwMode="white">
          <a:xfrm>
            <a:off x="4367657" y="475092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E5D42D7-5C64-43A2-8497-B0061B94D52B}"/>
              </a:ext>
            </a:extLst>
          </p:cNvPr>
          <p:cNvSpPr/>
          <p:nvPr/>
        </p:nvSpPr>
        <p:spPr bwMode="white">
          <a:xfrm>
            <a:off x="3633670" y="5121775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52AC2E3-E936-4F57-95C0-75ED4B6C06E9}"/>
              </a:ext>
            </a:extLst>
          </p:cNvPr>
          <p:cNvSpPr/>
          <p:nvPr/>
        </p:nvSpPr>
        <p:spPr bwMode="white">
          <a:xfrm>
            <a:off x="3633670" y="512177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1F6FA88-21C7-48DE-B46E-E633763286C0}"/>
              </a:ext>
            </a:extLst>
          </p:cNvPr>
          <p:cNvSpPr txBox="1"/>
          <p:nvPr/>
        </p:nvSpPr>
        <p:spPr>
          <a:xfrm>
            <a:off x="1764439" y="1896481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주어진 데이터 세트</a:t>
            </a:r>
            <a:endParaRPr lang="ko-KR" altLang="en-US" sz="1600" baseline="30000" dirty="0"/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F573F8C5-6F49-4CAF-B82F-EA1F6A13811D}"/>
              </a:ext>
            </a:extLst>
          </p:cNvPr>
          <p:cNvCxnSpPr>
            <a:cxnSpLocks/>
          </p:cNvCxnSpPr>
          <p:nvPr/>
        </p:nvCxnSpPr>
        <p:spPr>
          <a:xfrm>
            <a:off x="2037475" y="2313548"/>
            <a:ext cx="201794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758D773D-8774-43EF-AA73-6EF56D2829DC}"/>
              </a:ext>
            </a:extLst>
          </p:cNvPr>
          <p:cNvSpPr txBox="1"/>
          <p:nvPr/>
        </p:nvSpPr>
        <p:spPr>
          <a:xfrm>
            <a:off x="7111075" y="1896481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앙상블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다수결 투표</a:t>
            </a:r>
            <a:r>
              <a:rPr lang="en-US" altLang="ko-KR" sz="1600" dirty="0"/>
              <a:t>)</a:t>
            </a:r>
            <a:endParaRPr lang="ko-KR" altLang="en-US" sz="1600" baseline="30000" dirty="0"/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B81540A-DF0B-433C-9071-DD6C4794F4BE}"/>
              </a:ext>
            </a:extLst>
          </p:cNvPr>
          <p:cNvCxnSpPr>
            <a:cxnSpLocks/>
          </p:cNvCxnSpPr>
          <p:nvPr/>
        </p:nvCxnSpPr>
        <p:spPr>
          <a:xfrm>
            <a:off x="6793950" y="2313548"/>
            <a:ext cx="3327455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BBB51F21-0312-42AA-8E01-CAD9C8888998}"/>
              </a:ext>
            </a:extLst>
          </p:cNvPr>
          <p:cNvSpPr/>
          <p:nvPr/>
        </p:nvSpPr>
        <p:spPr bwMode="white">
          <a:xfrm>
            <a:off x="3038694" y="4425097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0C903C5-872F-4542-A069-F34D299EB83F}"/>
              </a:ext>
            </a:extLst>
          </p:cNvPr>
          <p:cNvSpPr/>
          <p:nvPr/>
        </p:nvSpPr>
        <p:spPr bwMode="white">
          <a:xfrm>
            <a:off x="9605132" y="294836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E2BA60B-FCFF-451B-8256-B5410B7C07D9}"/>
              </a:ext>
            </a:extLst>
          </p:cNvPr>
          <p:cNvSpPr/>
          <p:nvPr/>
        </p:nvSpPr>
        <p:spPr bwMode="white">
          <a:xfrm>
            <a:off x="9605132" y="415189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B06BE7FA-2568-4AC1-A94F-37465E328A30}"/>
              </a:ext>
            </a:extLst>
          </p:cNvPr>
          <p:cNvSpPr/>
          <p:nvPr/>
        </p:nvSpPr>
        <p:spPr bwMode="white">
          <a:xfrm>
            <a:off x="9605132" y="549189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1ABE99C7-F961-4F62-A5F2-8B0FE208D500}"/>
              </a:ext>
            </a:extLst>
          </p:cNvPr>
          <p:cNvSpPr/>
          <p:nvPr/>
        </p:nvSpPr>
        <p:spPr bwMode="white">
          <a:xfrm>
            <a:off x="10920321" y="415546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8C2E37A-A9D9-4E3D-AEE3-E49A2BDB23A9}"/>
              </a:ext>
            </a:extLst>
          </p:cNvPr>
          <p:cNvSpPr txBox="1"/>
          <p:nvPr/>
        </p:nvSpPr>
        <p:spPr>
          <a:xfrm>
            <a:off x="10491009" y="3149354"/>
            <a:ext cx="998960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/>
              <a:t>빨강으로 예측</a:t>
            </a:r>
            <a:endParaRPr lang="ko-KR" altLang="en-US" sz="1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11239AB-7FF8-4C33-B519-617B48F366BA}"/>
              </a:ext>
            </a:extLst>
          </p:cNvPr>
          <p:cNvCxnSpPr/>
          <p:nvPr/>
        </p:nvCxnSpPr>
        <p:spPr>
          <a:xfrm>
            <a:off x="5580743" y="3076781"/>
            <a:ext cx="51525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CF070030-330E-4D8F-8C76-204BC8F9D8EC}"/>
              </a:ext>
            </a:extLst>
          </p:cNvPr>
          <p:cNvCxnSpPr/>
          <p:nvPr/>
        </p:nvCxnSpPr>
        <p:spPr>
          <a:xfrm>
            <a:off x="5580743" y="4280110"/>
            <a:ext cx="51525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6614626-A5C4-41D3-A2AF-804A2137E0C0}"/>
              </a:ext>
            </a:extLst>
          </p:cNvPr>
          <p:cNvCxnSpPr/>
          <p:nvPr/>
        </p:nvCxnSpPr>
        <p:spPr>
          <a:xfrm>
            <a:off x="5580743" y="5468517"/>
            <a:ext cx="51525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0" name="오른쪽 중괄호 149">
            <a:extLst>
              <a:ext uri="{FF2B5EF4-FFF2-40B4-BE49-F238E27FC236}">
                <a16:creationId xmlns:a16="http://schemas.microsoft.com/office/drawing/2014/main" id="{C5012FA3-CF58-4E1B-928D-30D74CEF2C16}"/>
              </a:ext>
            </a:extLst>
          </p:cNvPr>
          <p:cNvSpPr/>
          <p:nvPr/>
        </p:nvSpPr>
        <p:spPr>
          <a:xfrm>
            <a:off x="9966757" y="2833884"/>
            <a:ext cx="506878" cy="2786424"/>
          </a:xfrm>
          <a:prstGeom prst="rightBrace">
            <a:avLst>
              <a:gd name="adj1" fmla="val 31140"/>
              <a:gd name="adj2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톱니바퀴">
            <a:extLst>
              <a:ext uri="{FF2B5EF4-FFF2-40B4-BE49-F238E27FC236}">
                <a16:creationId xmlns:a16="http://schemas.microsoft.com/office/drawing/2014/main" id="{FEEB57B7-3BD8-8A90-8DD4-A5A3C80CB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6870" y="3867984"/>
            <a:ext cx="914400" cy="914400"/>
          </a:xfrm>
          <a:prstGeom prst="rect">
            <a:avLst/>
          </a:prstGeom>
        </p:spPr>
      </p:pic>
      <p:pic>
        <p:nvPicPr>
          <p:cNvPr id="7" name="그래픽 6" descr="낙엽수">
            <a:extLst>
              <a:ext uri="{FF2B5EF4-FFF2-40B4-BE49-F238E27FC236}">
                <a16:creationId xmlns:a16="http://schemas.microsoft.com/office/drawing/2014/main" id="{61745B02-CE83-5B9E-74A0-EF99F27A8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6768495" y="2652586"/>
            <a:ext cx="701485" cy="701485"/>
          </a:xfrm>
          <a:prstGeom prst="rect">
            <a:avLst/>
          </a:prstGeom>
        </p:spPr>
      </p:pic>
      <p:pic>
        <p:nvPicPr>
          <p:cNvPr id="8" name="그래픽 7" descr="통계">
            <a:extLst>
              <a:ext uri="{FF2B5EF4-FFF2-40B4-BE49-F238E27FC236}">
                <a16:creationId xmlns:a16="http://schemas.microsoft.com/office/drawing/2014/main" id="{C67D8106-806E-A6DC-C5FF-CEC92FE215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9449" y="5093770"/>
            <a:ext cx="736595" cy="736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21C519-93B4-982C-2F2E-9E94132D68DE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3867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랜덤 포레스트 </a:t>
            </a:r>
            <a:r>
              <a:rPr lang="en-US" altLang="ko-KR" dirty="0"/>
              <a:t>(Random Forest)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8ABF-7C6E-4CF2-B1E3-7808E4DB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: </a:t>
            </a:r>
            <a:r>
              <a:rPr lang="ko-KR" altLang="en-US" dirty="0"/>
              <a:t>데이터 세트에서 여러 번의 데이터 서브셋을 추출</a:t>
            </a:r>
            <a:r>
              <a:rPr lang="en-US" altLang="ko-KR" dirty="0"/>
              <a:t>, </a:t>
            </a:r>
            <a:r>
              <a:rPr lang="ko-KR" altLang="en-US" dirty="0"/>
              <a:t>의사결정나무를 각각 적용</a:t>
            </a:r>
            <a:br>
              <a:rPr lang="en-US" altLang="ko-KR" dirty="0"/>
            </a:br>
            <a:r>
              <a:rPr lang="ko-KR" altLang="en-US" dirty="0"/>
              <a:t>비교적 간단한 방법이지만 가장 강력한 머신러닝 알고리즘 중 하나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59</a:t>
            </a:fld>
            <a:endParaRPr lang="en-US" altLang="ko-KR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8278446-ED4E-4252-AC12-697B4C300AF6}"/>
              </a:ext>
            </a:extLst>
          </p:cNvPr>
          <p:cNvSpPr txBox="1"/>
          <p:nvPr/>
        </p:nvSpPr>
        <p:spPr>
          <a:xfrm>
            <a:off x="7890536" y="2712581"/>
            <a:ext cx="1495330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의사결정나무</a:t>
            </a:r>
            <a:endParaRPr lang="en-US" altLang="ko-KR" sz="14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CAA2658-E818-410B-ABAC-D465454B9F88}"/>
              </a:ext>
            </a:extLst>
          </p:cNvPr>
          <p:cNvSpPr txBox="1"/>
          <p:nvPr/>
        </p:nvSpPr>
        <p:spPr>
          <a:xfrm>
            <a:off x="7890536" y="3941557"/>
            <a:ext cx="1495330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의사결정나무</a:t>
            </a:r>
            <a:endParaRPr lang="en-US" altLang="ko-KR" sz="14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29676AC-98AD-41A7-B9FB-5458E8662743}"/>
              </a:ext>
            </a:extLst>
          </p:cNvPr>
          <p:cNvSpPr txBox="1"/>
          <p:nvPr/>
        </p:nvSpPr>
        <p:spPr>
          <a:xfrm>
            <a:off x="7890536" y="5250191"/>
            <a:ext cx="1495330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의사결정나무</a:t>
            </a:r>
            <a:endParaRPr lang="en-US" altLang="ko-KR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624F5D-9C94-4BE7-8541-DFD5531E2175}"/>
              </a:ext>
            </a:extLst>
          </p:cNvPr>
          <p:cNvSpPr txBox="1"/>
          <p:nvPr/>
        </p:nvSpPr>
        <p:spPr>
          <a:xfrm>
            <a:off x="2914300" y="6133601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x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7B71AE-E9C6-408A-BA6D-88DDD7E3D312}"/>
              </a:ext>
            </a:extLst>
          </p:cNvPr>
          <p:cNvSpPr/>
          <p:nvPr/>
        </p:nvSpPr>
        <p:spPr bwMode="white">
          <a:xfrm>
            <a:off x="1497200" y="2632783"/>
            <a:ext cx="3123197" cy="31231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F101C1A-E5B1-4024-95F9-D49B8122E772}"/>
              </a:ext>
            </a:extLst>
          </p:cNvPr>
          <p:cNvSpPr txBox="1"/>
          <p:nvPr/>
        </p:nvSpPr>
        <p:spPr>
          <a:xfrm>
            <a:off x="1693146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027F8A-BCEF-44C4-AA42-0B9C5B6B1627}"/>
              </a:ext>
            </a:extLst>
          </p:cNvPr>
          <p:cNvSpPr txBox="1"/>
          <p:nvPr/>
        </p:nvSpPr>
        <p:spPr>
          <a:xfrm>
            <a:off x="2213632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DDFBB56-4AB6-4A46-86D7-650730659E18}"/>
              </a:ext>
            </a:extLst>
          </p:cNvPr>
          <p:cNvSpPr txBox="1"/>
          <p:nvPr/>
        </p:nvSpPr>
        <p:spPr>
          <a:xfrm>
            <a:off x="2734118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8D71E5-EB92-4C3C-BA6F-C6B583ED7C2E}"/>
              </a:ext>
            </a:extLst>
          </p:cNvPr>
          <p:cNvSpPr txBox="1"/>
          <p:nvPr/>
        </p:nvSpPr>
        <p:spPr>
          <a:xfrm>
            <a:off x="3254604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9907D70-FFA8-4A5D-970B-0086776C19F0}"/>
              </a:ext>
            </a:extLst>
          </p:cNvPr>
          <p:cNvSpPr txBox="1"/>
          <p:nvPr/>
        </p:nvSpPr>
        <p:spPr>
          <a:xfrm>
            <a:off x="3775090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5E026C-9821-4FC9-9AC7-687A0A7662DF}"/>
              </a:ext>
            </a:extLst>
          </p:cNvPr>
          <p:cNvSpPr txBox="1"/>
          <p:nvPr/>
        </p:nvSpPr>
        <p:spPr>
          <a:xfrm>
            <a:off x="4295576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0E28809-AE06-410D-AE70-232A60A86DA4}"/>
              </a:ext>
            </a:extLst>
          </p:cNvPr>
          <p:cNvSpPr/>
          <p:nvPr/>
        </p:nvSpPr>
        <p:spPr bwMode="white">
          <a:xfrm>
            <a:off x="1809300" y="493472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7F54E95-3123-407B-9ABF-93BCBC364FBF}"/>
              </a:ext>
            </a:extLst>
          </p:cNvPr>
          <p:cNvSpPr/>
          <p:nvPr/>
        </p:nvSpPr>
        <p:spPr bwMode="white">
          <a:xfrm>
            <a:off x="2510876" y="388086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9A6417E-C077-4A55-B680-2A18307D494C}"/>
              </a:ext>
            </a:extLst>
          </p:cNvPr>
          <p:cNvSpPr/>
          <p:nvPr/>
        </p:nvSpPr>
        <p:spPr bwMode="white">
          <a:xfrm>
            <a:off x="3012843" y="289520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EBAC65A-7B9A-42F5-B297-AE071A5F237A}"/>
              </a:ext>
            </a:extLst>
          </p:cNvPr>
          <p:cNvSpPr/>
          <p:nvPr/>
        </p:nvSpPr>
        <p:spPr bwMode="white">
          <a:xfrm>
            <a:off x="2483587" y="430212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BE9107D-859E-4674-A0A5-ED817DE47F0A}"/>
              </a:ext>
            </a:extLst>
          </p:cNvPr>
          <p:cNvSpPr/>
          <p:nvPr/>
        </p:nvSpPr>
        <p:spPr bwMode="white">
          <a:xfrm>
            <a:off x="2033217" y="471868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EDCA93E-1A98-4194-8C23-FA639A872B9E}"/>
              </a:ext>
            </a:extLst>
          </p:cNvPr>
          <p:cNvSpPr/>
          <p:nvPr/>
        </p:nvSpPr>
        <p:spPr bwMode="white">
          <a:xfrm>
            <a:off x="2417826" y="352380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8194CD1-055B-4251-BF30-6E71E29653A8}"/>
              </a:ext>
            </a:extLst>
          </p:cNvPr>
          <p:cNvSpPr/>
          <p:nvPr/>
        </p:nvSpPr>
        <p:spPr bwMode="white">
          <a:xfrm>
            <a:off x="2355869" y="32387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60D59E5-4945-4B5B-B614-8EBD7283214D}"/>
              </a:ext>
            </a:extLst>
          </p:cNvPr>
          <p:cNvSpPr/>
          <p:nvPr/>
        </p:nvSpPr>
        <p:spPr bwMode="white">
          <a:xfrm>
            <a:off x="2657474" y="307678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4750B3F-85CA-4A70-B6A5-D9AE262B458C}"/>
              </a:ext>
            </a:extLst>
          </p:cNvPr>
          <p:cNvSpPr/>
          <p:nvPr/>
        </p:nvSpPr>
        <p:spPr bwMode="white">
          <a:xfrm>
            <a:off x="3218135" y="2833884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7C6515C-7537-432F-A827-F14367D6E949}"/>
              </a:ext>
            </a:extLst>
          </p:cNvPr>
          <p:cNvSpPr/>
          <p:nvPr/>
        </p:nvSpPr>
        <p:spPr bwMode="white">
          <a:xfrm>
            <a:off x="2726705" y="337419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6C12928-B8BC-4D46-9F31-DCFDA2B85D2B}"/>
              </a:ext>
            </a:extLst>
          </p:cNvPr>
          <p:cNvSpPr/>
          <p:nvPr/>
        </p:nvSpPr>
        <p:spPr bwMode="white">
          <a:xfrm>
            <a:off x="2659298" y="3677419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5815DE3-942E-41A8-B659-A7272862EACA}"/>
              </a:ext>
            </a:extLst>
          </p:cNvPr>
          <p:cNvSpPr/>
          <p:nvPr/>
        </p:nvSpPr>
        <p:spPr bwMode="white">
          <a:xfrm>
            <a:off x="2998329" y="487915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EAD905A-0E9A-4E70-9803-76923F01063A}"/>
              </a:ext>
            </a:extLst>
          </p:cNvPr>
          <p:cNvSpPr/>
          <p:nvPr/>
        </p:nvSpPr>
        <p:spPr bwMode="white">
          <a:xfrm>
            <a:off x="3150729" y="503155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9E04849-8100-431D-9008-B571E5E03CEE}"/>
              </a:ext>
            </a:extLst>
          </p:cNvPr>
          <p:cNvSpPr/>
          <p:nvPr/>
        </p:nvSpPr>
        <p:spPr bwMode="white">
          <a:xfrm>
            <a:off x="3374404" y="477061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914BDCA-0AC3-4979-ABAB-0D3D3830E9AA}"/>
              </a:ext>
            </a:extLst>
          </p:cNvPr>
          <p:cNvSpPr/>
          <p:nvPr/>
        </p:nvSpPr>
        <p:spPr bwMode="white">
          <a:xfrm>
            <a:off x="3775090" y="471868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658166B-EE11-4662-AF80-6320AD1BC4C8}"/>
              </a:ext>
            </a:extLst>
          </p:cNvPr>
          <p:cNvSpPr/>
          <p:nvPr/>
        </p:nvSpPr>
        <p:spPr bwMode="white">
          <a:xfrm>
            <a:off x="4074807" y="432940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F1408C2-968D-41F2-81C2-9AC92783CEF9}"/>
              </a:ext>
            </a:extLst>
          </p:cNvPr>
          <p:cNvSpPr/>
          <p:nvPr/>
        </p:nvSpPr>
        <p:spPr bwMode="white">
          <a:xfrm>
            <a:off x="4103835" y="462250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9453100-BADA-42EE-90A6-D20D6620BB66}"/>
              </a:ext>
            </a:extLst>
          </p:cNvPr>
          <p:cNvSpPr/>
          <p:nvPr/>
        </p:nvSpPr>
        <p:spPr bwMode="white">
          <a:xfrm>
            <a:off x="4411731" y="443609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858E3E2-EB98-4FA0-B518-C4B2AD518F45}"/>
              </a:ext>
            </a:extLst>
          </p:cNvPr>
          <p:cNvSpPr/>
          <p:nvPr/>
        </p:nvSpPr>
        <p:spPr bwMode="white">
          <a:xfrm>
            <a:off x="3991415" y="481494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D0312AC-6E59-4D08-8EF2-CE7973295531}"/>
              </a:ext>
            </a:extLst>
          </p:cNvPr>
          <p:cNvSpPr/>
          <p:nvPr/>
        </p:nvSpPr>
        <p:spPr bwMode="white">
          <a:xfrm>
            <a:off x="3634675" y="4339761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B0C3860-DCF8-4287-83C5-E9B9C6ABDBC9}"/>
              </a:ext>
            </a:extLst>
          </p:cNvPr>
          <p:cNvSpPr/>
          <p:nvPr/>
        </p:nvSpPr>
        <p:spPr bwMode="white">
          <a:xfrm>
            <a:off x="3756487" y="415189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8D766F4-BE4A-4C44-A2B0-4A96F3AC52B6}"/>
              </a:ext>
            </a:extLst>
          </p:cNvPr>
          <p:cNvSpPr/>
          <p:nvPr/>
        </p:nvSpPr>
        <p:spPr bwMode="white">
          <a:xfrm>
            <a:off x="2124656" y="503155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40B6211-C4E0-4F64-B3CF-FE41FEF8EF7B}"/>
              </a:ext>
            </a:extLst>
          </p:cNvPr>
          <p:cNvSpPr txBox="1"/>
          <p:nvPr/>
        </p:nvSpPr>
        <p:spPr>
          <a:xfrm>
            <a:off x="596563" y="3979781"/>
            <a:ext cx="74248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DF338E-AB72-4A59-A3B4-8A956499E8B5}"/>
              </a:ext>
            </a:extLst>
          </p:cNvPr>
          <p:cNvSpPr txBox="1"/>
          <p:nvPr/>
        </p:nvSpPr>
        <p:spPr>
          <a:xfrm>
            <a:off x="1172660" y="5755980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AD43731-B6B2-4FFF-99D0-52E6AB7F9D71}"/>
              </a:ext>
            </a:extLst>
          </p:cNvPr>
          <p:cNvSpPr txBox="1"/>
          <p:nvPr/>
        </p:nvSpPr>
        <p:spPr>
          <a:xfrm>
            <a:off x="1130075" y="517079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ED677AB-E2BF-4EEC-9168-14FC357144DE}"/>
              </a:ext>
            </a:extLst>
          </p:cNvPr>
          <p:cNvSpPr txBox="1"/>
          <p:nvPr/>
        </p:nvSpPr>
        <p:spPr>
          <a:xfrm>
            <a:off x="1130075" y="4665435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487A7F-BCF4-45AC-970C-64E11CAB318F}"/>
              </a:ext>
            </a:extLst>
          </p:cNvPr>
          <p:cNvSpPr txBox="1"/>
          <p:nvPr/>
        </p:nvSpPr>
        <p:spPr>
          <a:xfrm>
            <a:off x="1130075" y="416007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E50E033-7F69-4396-88BC-430B15EBF2BD}"/>
              </a:ext>
            </a:extLst>
          </p:cNvPr>
          <p:cNvSpPr txBox="1"/>
          <p:nvPr/>
        </p:nvSpPr>
        <p:spPr>
          <a:xfrm>
            <a:off x="1130075" y="365471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863198E-A2DB-4D5F-A7C6-2F70CE82D0E1}"/>
              </a:ext>
            </a:extLst>
          </p:cNvPr>
          <p:cNvSpPr txBox="1"/>
          <p:nvPr/>
        </p:nvSpPr>
        <p:spPr>
          <a:xfrm>
            <a:off x="1130075" y="314935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998683E-5943-4C8A-9F7A-653342020A84}"/>
              </a:ext>
            </a:extLst>
          </p:cNvPr>
          <p:cNvSpPr txBox="1"/>
          <p:nvPr/>
        </p:nvSpPr>
        <p:spPr>
          <a:xfrm>
            <a:off x="1130075" y="2643994"/>
            <a:ext cx="367124" cy="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/>
              <a:t>6</a:t>
            </a: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EAA6F16-BF0D-4E95-8C99-D5FD5CC50166}"/>
              </a:ext>
            </a:extLst>
          </p:cNvPr>
          <p:cNvSpPr/>
          <p:nvPr/>
        </p:nvSpPr>
        <p:spPr bwMode="white">
          <a:xfrm>
            <a:off x="3518680" y="496734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EFF61BC-8323-4F03-9270-9B18520334B5}"/>
              </a:ext>
            </a:extLst>
          </p:cNvPr>
          <p:cNvSpPr/>
          <p:nvPr/>
        </p:nvSpPr>
        <p:spPr bwMode="white">
          <a:xfrm>
            <a:off x="3665756" y="490975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335EC7B-B952-4BF8-A85A-3E8E59085FA3}"/>
              </a:ext>
            </a:extLst>
          </p:cNvPr>
          <p:cNvSpPr/>
          <p:nvPr/>
        </p:nvSpPr>
        <p:spPr bwMode="white">
          <a:xfrm>
            <a:off x="4367657" y="475092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E5D42D7-5C64-43A2-8497-B0061B94D52B}"/>
              </a:ext>
            </a:extLst>
          </p:cNvPr>
          <p:cNvSpPr/>
          <p:nvPr/>
        </p:nvSpPr>
        <p:spPr bwMode="white">
          <a:xfrm>
            <a:off x="3633670" y="5121775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52AC2E3-E936-4F57-95C0-75ED4B6C06E9}"/>
              </a:ext>
            </a:extLst>
          </p:cNvPr>
          <p:cNvSpPr/>
          <p:nvPr/>
        </p:nvSpPr>
        <p:spPr bwMode="white">
          <a:xfrm>
            <a:off x="3633670" y="512177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1F6FA88-21C7-48DE-B46E-E633763286C0}"/>
              </a:ext>
            </a:extLst>
          </p:cNvPr>
          <p:cNvSpPr txBox="1"/>
          <p:nvPr/>
        </p:nvSpPr>
        <p:spPr>
          <a:xfrm>
            <a:off x="1764439" y="1896481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주어진 데이터 세트</a:t>
            </a:r>
            <a:endParaRPr lang="ko-KR" altLang="en-US" sz="1600" baseline="30000" dirty="0"/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F573F8C5-6F49-4CAF-B82F-EA1F6A13811D}"/>
              </a:ext>
            </a:extLst>
          </p:cNvPr>
          <p:cNvCxnSpPr>
            <a:cxnSpLocks/>
          </p:cNvCxnSpPr>
          <p:nvPr/>
        </p:nvCxnSpPr>
        <p:spPr>
          <a:xfrm>
            <a:off x="2037475" y="2313548"/>
            <a:ext cx="201794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758D773D-8774-43EF-AA73-6EF56D2829DC}"/>
              </a:ext>
            </a:extLst>
          </p:cNvPr>
          <p:cNvSpPr txBox="1"/>
          <p:nvPr/>
        </p:nvSpPr>
        <p:spPr>
          <a:xfrm>
            <a:off x="7111075" y="1896481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랜덤 포레스트</a:t>
            </a:r>
            <a:endParaRPr lang="ko-KR" altLang="en-US" sz="1600" baseline="30000" dirty="0"/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B81540A-DF0B-433C-9071-DD6C4794F4BE}"/>
              </a:ext>
            </a:extLst>
          </p:cNvPr>
          <p:cNvCxnSpPr>
            <a:cxnSpLocks/>
          </p:cNvCxnSpPr>
          <p:nvPr/>
        </p:nvCxnSpPr>
        <p:spPr>
          <a:xfrm>
            <a:off x="6793950" y="2313548"/>
            <a:ext cx="3327455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BBB51F21-0312-42AA-8E01-CAD9C8888998}"/>
              </a:ext>
            </a:extLst>
          </p:cNvPr>
          <p:cNvSpPr/>
          <p:nvPr/>
        </p:nvSpPr>
        <p:spPr bwMode="white">
          <a:xfrm>
            <a:off x="3038694" y="4425097"/>
            <a:ext cx="134814" cy="128416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0C903C5-872F-4542-A069-F34D299EB83F}"/>
              </a:ext>
            </a:extLst>
          </p:cNvPr>
          <p:cNvSpPr/>
          <p:nvPr/>
        </p:nvSpPr>
        <p:spPr bwMode="white">
          <a:xfrm>
            <a:off x="9605132" y="294836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E2BA60B-FCFF-451B-8256-B5410B7C07D9}"/>
              </a:ext>
            </a:extLst>
          </p:cNvPr>
          <p:cNvSpPr/>
          <p:nvPr/>
        </p:nvSpPr>
        <p:spPr bwMode="white">
          <a:xfrm>
            <a:off x="9605132" y="415189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B06BE7FA-2568-4AC1-A94F-37465E328A30}"/>
              </a:ext>
            </a:extLst>
          </p:cNvPr>
          <p:cNvSpPr/>
          <p:nvPr/>
        </p:nvSpPr>
        <p:spPr bwMode="white">
          <a:xfrm>
            <a:off x="9605132" y="549189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1ABE99C7-F961-4F62-A5F2-8B0FE208D500}"/>
              </a:ext>
            </a:extLst>
          </p:cNvPr>
          <p:cNvSpPr/>
          <p:nvPr/>
        </p:nvSpPr>
        <p:spPr bwMode="white">
          <a:xfrm>
            <a:off x="10920321" y="415546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8C2E37A-A9D9-4E3D-AEE3-E49A2BDB23A9}"/>
              </a:ext>
            </a:extLst>
          </p:cNvPr>
          <p:cNvSpPr txBox="1"/>
          <p:nvPr/>
        </p:nvSpPr>
        <p:spPr>
          <a:xfrm>
            <a:off x="10491009" y="3149354"/>
            <a:ext cx="998960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/>
              <a:t>빨강으로 예측</a:t>
            </a:r>
            <a:endParaRPr lang="ko-KR" altLang="en-US" sz="1400" dirty="0"/>
          </a:p>
        </p:txBody>
      </p:sp>
      <p:sp>
        <p:nvSpPr>
          <p:cNvPr id="150" name="오른쪽 중괄호 149">
            <a:extLst>
              <a:ext uri="{FF2B5EF4-FFF2-40B4-BE49-F238E27FC236}">
                <a16:creationId xmlns:a16="http://schemas.microsoft.com/office/drawing/2014/main" id="{C5012FA3-CF58-4E1B-928D-30D74CEF2C16}"/>
              </a:ext>
            </a:extLst>
          </p:cNvPr>
          <p:cNvSpPr/>
          <p:nvPr/>
        </p:nvSpPr>
        <p:spPr>
          <a:xfrm>
            <a:off x="9966757" y="2833884"/>
            <a:ext cx="506878" cy="2786424"/>
          </a:xfrm>
          <a:prstGeom prst="rightBrace">
            <a:avLst>
              <a:gd name="adj1" fmla="val 31140"/>
              <a:gd name="adj2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70">
            <a:extLst>
              <a:ext uri="{FF2B5EF4-FFF2-40B4-BE49-F238E27FC236}">
                <a16:creationId xmlns:a16="http://schemas.microsoft.com/office/drawing/2014/main" id="{1E16E62D-D85A-41F7-87FE-BB499BDF405F}"/>
              </a:ext>
            </a:extLst>
          </p:cNvPr>
          <p:cNvGrpSpPr/>
          <p:nvPr/>
        </p:nvGrpSpPr>
        <p:grpSpPr>
          <a:xfrm>
            <a:off x="6165668" y="2739654"/>
            <a:ext cx="656974" cy="656974"/>
            <a:chOff x="713429" y="2444097"/>
            <a:chExt cx="3123197" cy="312319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3C3EDE6-51E6-4346-BC60-98CBD3D555C7}"/>
                </a:ext>
              </a:extLst>
            </p:cNvPr>
            <p:cNvSpPr/>
            <p:nvPr/>
          </p:nvSpPr>
          <p:spPr bwMode="white">
            <a:xfrm>
              <a:off x="713429" y="2444097"/>
              <a:ext cx="3123197" cy="31231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DB250E1-8E6D-4531-97C5-D671B28BE159}"/>
                </a:ext>
              </a:extLst>
            </p:cNvPr>
            <p:cNvSpPr/>
            <p:nvPr/>
          </p:nvSpPr>
          <p:spPr bwMode="white">
            <a:xfrm>
              <a:off x="1025529" y="4746038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728F39B-BD87-42C4-89E4-C5C1044A3B6E}"/>
                </a:ext>
              </a:extLst>
            </p:cNvPr>
            <p:cNvSpPr/>
            <p:nvPr/>
          </p:nvSpPr>
          <p:spPr bwMode="white">
            <a:xfrm>
              <a:off x="1727105" y="3692178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3307278E-E6E1-44EC-A10B-441567A18926}"/>
                </a:ext>
              </a:extLst>
            </p:cNvPr>
            <p:cNvSpPr/>
            <p:nvPr/>
          </p:nvSpPr>
          <p:spPr bwMode="white">
            <a:xfrm>
              <a:off x="2229072" y="2706514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782CE640-28AD-4D6F-A31C-72B40F118283}"/>
                </a:ext>
              </a:extLst>
            </p:cNvPr>
            <p:cNvSpPr/>
            <p:nvPr/>
          </p:nvSpPr>
          <p:spPr bwMode="white">
            <a:xfrm>
              <a:off x="1249446" y="4530000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EB8E46A-2C14-4B18-AE25-BFB44D8171A8}"/>
                </a:ext>
              </a:extLst>
            </p:cNvPr>
            <p:cNvSpPr/>
            <p:nvPr/>
          </p:nvSpPr>
          <p:spPr bwMode="white">
            <a:xfrm>
              <a:off x="1572098" y="3050067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449B1C47-B530-4F76-A7D3-DC0A12A9B0A3}"/>
                </a:ext>
              </a:extLst>
            </p:cNvPr>
            <p:cNvSpPr/>
            <p:nvPr/>
          </p:nvSpPr>
          <p:spPr bwMode="white">
            <a:xfrm>
              <a:off x="1873703" y="2888095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0A64CB93-E848-4E4B-916E-85C9F3F6E40C}"/>
                </a:ext>
              </a:extLst>
            </p:cNvPr>
            <p:cNvSpPr/>
            <p:nvPr/>
          </p:nvSpPr>
          <p:spPr bwMode="white">
            <a:xfrm>
              <a:off x="2434364" y="2645198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CDAFA83-C891-48C9-9C2C-850CD6616FC8}"/>
                </a:ext>
              </a:extLst>
            </p:cNvPr>
            <p:cNvSpPr/>
            <p:nvPr/>
          </p:nvSpPr>
          <p:spPr bwMode="white">
            <a:xfrm>
              <a:off x="1875527" y="3488733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F5B0E824-CF62-463F-97A3-CA448F2E7832}"/>
                </a:ext>
              </a:extLst>
            </p:cNvPr>
            <p:cNvSpPr/>
            <p:nvPr/>
          </p:nvSpPr>
          <p:spPr bwMode="white">
            <a:xfrm>
              <a:off x="2214558" y="4690470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1EFE8E2-EBEE-4793-AE48-90CF2DE6FD75}"/>
                </a:ext>
              </a:extLst>
            </p:cNvPr>
            <p:cNvSpPr/>
            <p:nvPr/>
          </p:nvSpPr>
          <p:spPr bwMode="white">
            <a:xfrm>
              <a:off x="2366958" y="4842870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DACDFF9-9311-4632-93A3-F15B878476FF}"/>
                </a:ext>
              </a:extLst>
            </p:cNvPr>
            <p:cNvSpPr/>
            <p:nvPr/>
          </p:nvSpPr>
          <p:spPr bwMode="white">
            <a:xfrm>
              <a:off x="2991319" y="4530000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AFF1054-5F8D-4B2C-88EB-67215E796D11}"/>
                </a:ext>
              </a:extLst>
            </p:cNvPr>
            <p:cNvSpPr/>
            <p:nvPr/>
          </p:nvSpPr>
          <p:spPr bwMode="white">
            <a:xfrm>
              <a:off x="3291036" y="4140715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0D63F694-7490-41B0-BBE3-367EEB0A2254}"/>
                </a:ext>
              </a:extLst>
            </p:cNvPr>
            <p:cNvSpPr/>
            <p:nvPr/>
          </p:nvSpPr>
          <p:spPr bwMode="white">
            <a:xfrm>
              <a:off x="3627960" y="4247405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8DAB6B01-1BA4-4747-AB42-E0BCA8FF9823}"/>
                </a:ext>
              </a:extLst>
            </p:cNvPr>
            <p:cNvSpPr/>
            <p:nvPr/>
          </p:nvSpPr>
          <p:spPr bwMode="white">
            <a:xfrm>
              <a:off x="2972716" y="3963212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01A905E-E808-44BF-AE3A-6F11B4B584FA}"/>
                </a:ext>
              </a:extLst>
            </p:cNvPr>
            <p:cNvSpPr/>
            <p:nvPr/>
          </p:nvSpPr>
          <p:spPr bwMode="white">
            <a:xfrm>
              <a:off x="3583886" y="4562234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A66B2624-79DB-4385-9CDE-A4463B882B73}"/>
                </a:ext>
              </a:extLst>
            </p:cNvPr>
            <p:cNvSpPr/>
            <p:nvPr/>
          </p:nvSpPr>
          <p:spPr bwMode="white">
            <a:xfrm>
              <a:off x="2849899" y="4933089"/>
              <a:ext cx="134814" cy="128416"/>
            </a:xfrm>
            <a:prstGeom prst="ellipse">
              <a:avLst/>
            </a:prstGeom>
            <a:solidFill>
              <a:srgbClr val="FFC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56ACA15C-C08C-48C5-B7C2-84A0249E090E}"/>
                </a:ext>
              </a:extLst>
            </p:cNvPr>
            <p:cNvSpPr/>
            <p:nvPr/>
          </p:nvSpPr>
          <p:spPr bwMode="white">
            <a:xfrm>
              <a:off x="2849899" y="4933089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119">
            <a:extLst>
              <a:ext uri="{FF2B5EF4-FFF2-40B4-BE49-F238E27FC236}">
                <a16:creationId xmlns:a16="http://schemas.microsoft.com/office/drawing/2014/main" id="{046B9922-D40F-489B-80D7-3862FD3D1838}"/>
              </a:ext>
            </a:extLst>
          </p:cNvPr>
          <p:cNvGrpSpPr/>
          <p:nvPr/>
        </p:nvGrpSpPr>
        <p:grpSpPr>
          <a:xfrm>
            <a:off x="6162615" y="3941557"/>
            <a:ext cx="656974" cy="656974"/>
            <a:chOff x="4378976" y="2444097"/>
            <a:chExt cx="3123197" cy="3123197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A7C9F74-3D94-41FD-BC14-D0AD0E23DF85}"/>
                </a:ext>
              </a:extLst>
            </p:cNvPr>
            <p:cNvSpPr/>
            <p:nvPr/>
          </p:nvSpPr>
          <p:spPr bwMode="white">
            <a:xfrm>
              <a:off x="4378976" y="2444097"/>
              <a:ext cx="3123197" cy="31231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2E84F5C-B920-44EB-B6D2-4B4A674C294D}"/>
                </a:ext>
              </a:extLst>
            </p:cNvPr>
            <p:cNvSpPr/>
            <p:nvPr/>
          </p:nvSpPr>
          <p:spPr bwMode="white">
            <a:xfrm>
              <a:off x="4691076" y="4746038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B0B3A85-507F-417F-898B-D51A0F119A29}"/>
                </a:ext>
              </a:extLst>
            </p:cNvPr>
            <p:cNvSpPr/>
            <p:nvPr/>
          </p:nvSpPr>
          <p:spPr bwMode="white">
            <a:xfrm>
              <a:off x="5894619" y="2706514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6308755-9BEC-4BA1-B76A-AA1B8B41C4AB}"/>
                </a:ext>
              </a:extLst>
            </p:cNvPr>
            <p:cNvSpPr/>
            <p:nvPr/>
          </p:nvSpPr>
          <p:spPr bwMode="white">
            <a:xfrm>
              <a:off x="5365363" y="4113443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C64EBA8-B9A1-493E-9C33-B0701EB66D23}"/>
                </a:ext>
              </a:extLst>
            </p:cNvPr>
            <p:cNvSpPr/>
            <p:nvPr/>
          </p:nvSpPr>
          <p:spPr bwMode="white">
            <a:xfrm>
              <a:off x="6099911" y="2645198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304B0DA-244A-4702-ACCD-3BBFE4729D5E}"/>
                </a:ext>
              </a:extLst>
            </p:cNvPr>
            <p:cNvSpPr/>
            <p:nvPr/>
          </p:nvSpPr>
          <p:spPr bwMode="white">
            <a:xfrm>
              <a:off x="5541074" y="3488733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E70D9E4-8DB8-4123-8E3F-BDD6BFC74E08}"/>
                </a:ext>
              </a:extLst>
            </p:cNvPr>
            <p:cNvSpPr/>
            <p:nvPr/>
          </p:nvSpPr>
          <p:spPr bwMode="white">
            <a:xfrm>
              <a:off x="5880105" y="4690470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DACC64C-34C4-4EA4-8589-9685DD6D93B9}"/>
                </a:ext>
              </a:extLst>
            </p:cNvPr>
            <p:cNvSpPr/>
            <p:nvPr/>
          </p:nvSpPr>
          <p:spPr bwMode="white">
            <a:xfrm>
              <a:off x="6032505" y="4842870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4434D1AA-7C7C-48EA-9E9D-15440F58CFB8}"/>
                </a:ext>
              </a:extLst>
            </p:cNvPr>
            <p:cNvSpPr/>
            <p:nvPr/>
          </p:nvSpPr>
          <p:spPr bwMode="white">
            <a:xfrm>
              <a:off x="6656866" y="4530000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8D4AECFB-68ED-4702-A66D-26DF10FEA440}"/>
                </a:ext>
              </a:extLst>
            </p:cNvPr>
            <p:cNvSpPr/>
            <p:nvPr/>
          </p:nvSpPr>
          <p:spPr bwMode="white">
            <a:xfrm>
              <a:off x="6956583" y="4140715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2C524E9D-373E-43DB-8713-A948051B8189}"/>
                </a:ext>
              </a:extLst>
            </p:cNvPr>
            <p:cNvSpPr/>
            <p:nvPr/>
          </p:nvSpPr>
          <p:spPr bwMode="white">
            <a:xfrm>
              <a:off x="7293507" y="4247405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3B309503-F6D7-4BEA-AFAD-12BF2300A471}"/>
                </a:ext>
              </a:extLst>
            </p:cNvPr>
            <p:cNvSpPr/>
            <p:nvPr/>
          </p:nvSpPr>
          <p:spPr bwMode="white">
            <a:xfrm>
              <a:off x="6638263" y="3963212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C868FF8-031A-41CA-B829-FF0DFE36B2AA}"/>
                </a:ext>
              </a:extLst>
            </p:cNvPr>
            <p:cNvSpPr/>
            <p:nvPr/>
          </p:nvSpPr>
          <p:spPr bwMode="white">
            <a:xfrm>
              <a:off x="5006432" y="4842870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E295925-B0F6-4DE8-8875-3AF3D3A2027A}"/>
                </a:ext>
              </a:extLst>
            </p:cNvPr>
            <p:cNvSpPr/>
            <p:nvPr/>
          </p:nvSpPr>
          <p:spPr bwMode="white">
            <a:xfrm>
              <a:off x="6400456" y="4778662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96F22F8-9556-483F-92AD-915A2274DD05}"/>
                </a:ext>
              </a:extLst>
            </p:cNvPr>
            <p:cNvSpPr/>
            <p:nvPr/>
          </p:nvSpPr>
          <p:spPr bwMode="white">
            <a:xfrm>
              <a:off x="6547532" y="4721072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B4D0D69-64AE-4FC3-86C5-19B3E2BBD814}"/>
                </a:ext>
              </a:extLst>
            </p:cNvPr>
            <p:cNvSpPr/>
            <p:nvPr/>
          </p:nvSpPr>
          <p:spPr bwMode="white">
            <a:xfrm>
              <a:off x="7249433" y="4562234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00011ABB-20CF-4CD6-9404-7BE8415D9FC4}"/>
                </a:ext>
              </a:extLst>
            </p:cNvPr>
            <p:cNvSpPr/>
            <p:nvPr/>
          </p:nvSpPr>
          <p:spPr bwMode="white">
            <a:xfrm>
              <a:off x="6515446" y="4933089"/>
              <a:ext cx="134814" cy="128416"/>
            </a:xfrm>
            <a:prstGeom prst="ellipse">
              <a:avLst/>
            </a:prstGeom>
            <a:solidFill>
              <a:srgbClr val="FFC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079DB190-B326-46A2-944E-68218602DA18}"/>
                </a:ext>
              </a:extLst>
            </p:cNvPr>
            <p:cNvSpPr/>
            <p:nvPr/>
          </p:nvSpPr>
          <p:spPr bwMode="white">
            <a:xfrm>
              <a:off x="6515446" y="4933089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158">
            <a:extLst>
              <a:ext uri="{FF2B5EF4-FFF2-40B4-BE49-F238E27FC236}">
                <a16:creationId xmlns:a16="http://schemas.microsoft.com/office/drawing/2014/main" id="{F2D8951B-4B85-4BA0-A186-22DA8E70490A}"/>
              </a:ext>
            </a:extLst>
          </p:cNvPr>
          <p:cNvGrpSpPr/>
          <p:nvPr/>
        </p:nvGrpSpPr>
        <p:grpSpPr>
          <a:xfrm>
            <a:off x="6166659" y="5007572"/>
            <a:ext cx="656974" cy="656974"/>
            <a:chOff x="7964237" y="2444097"/>
            <a:chExt cx="3123197" cy="3123197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90A112C2-424B-4774-97E5-5C3DBA264025}"/>
                </a:ext>
              </a:extLst>
            </p:cNvPr>
            <p:cNvSpPr/>
            <p:nvPr/>
          </p:nvSpPr>
          <p:spPr bwMode="white">
            <a:xfrm>
              <a:off x="7964237" y="2444097"/>
              <a:ext cx="3123197" cy="31231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D2A4B3FD-EF4E-4B41-BA9E-E2EA684D059E}"/>
                </a:ext>
              </a:extLst>
            </p:cNvPr>
            <p:cNvSpPr/>
            <p:nvPr/>
          </p:nvSpPr>
          <p:spPr bwMode="white">
            <a:xfrm>
              <a:off x="8276337" y="4746038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8BF85BD6-D706-4FE4-B768-153B451785E1}"/>
                </a:ext>
              </a:extLst>
            </p:cNvPr>
            <p:cNvSpPr/>
            <p:nvPr/>
          </p:nvSpPr>
          <p:spPr bwMode="white">
            <a:xfrm>
              <a:off x="8977913" y="3692178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B207F3D3-A8FD-4296-9470-94324FEBC1D4}"/>
                </a:ext>
              </a:extLst>
            </p:cNvPr>
            <p:cNvSpPr/>
            <p:nvPr/>
          </p:nvSpPr>
          <p:spPr bwMode="white">
            <a:xfrm>
              <a:off x="9479880" y="2706514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E4E2E8DD-C07A-48A5-BA93-8274F82D8A87}"/>
                </a:ext>
              </a:extLst>
            </p:cNvPr>
            <p:cNvSpPr/>
            <p:nvPr/>
          </p:nvSpPr>
          <p:spPr bwMode="white">
            <a:xfrm>
              <a:off x="8884863" y="3335122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9C88116B-B7FC-4AC3-84D3-9D50C82F2FEC}"/>
                </a:ext>
              </a:extLst>
            </p:cNvPr>
            <p:cNvSpPr/>
            <p:nvPr/>
          </p:nvSpPr>
          <p:spPr bwMode="white">
            <a:xfrm>
              <a:off x="8822906" y="3050067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3B65ABD-C2E7-4074-8459-4FFB835536F5}"/>
                </a:ext>
              </a:extLst>
            </p:cNvPr>
            <p:cNvSpPr/>
            <p:nvPr/>
          </p:nvSpPr>
          <p:spPr bwMode="white">
            <a:xfrm>
              <a:off x="9124511" y="2888095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AD3A6256-C23B-437F-A18F-A8FCE6A0D20D}"/>
                </a:ext>
              </a:extLst>
            </p:cNvPr>
            <p:cNvSpPr/>
            <p:nvPr/>
          </p:nvSpPr>
          <p:spPr bwMode="white">
            <a:xfrm>
              <a:off x="9685172" y="2645198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E0CF3EF-727D-4F32-B545-635572DC029D}"/>
                </a:ext>
              </a:extLst>
            </p:cNvPr>
            <p:cNvSpPr/>
            <p:nvPr/>
          </p:nvSpPr>
          <p:spPr bwMode="white">
            <a:xfrm>
              <a:off x="9126335" y="3488733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9D3A8B17-1E6F-4A8B-A47E-DDD31FBFA23B}"/>
                </a:ext>
              </a:extLst>
            </p:cNvPr>
            <p:cNvSpPr/>
            <p:nvPr/>
          </p:nvSpPr>
          <p:spPr bwMode="white">
            <a:xfrm>
              <a:off x="9465366" y="4690470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222755D-6389-4EFB-BFF2-4004391C7FB8}"/>
                </a:ext>
              </a:extLst>
            </p:cNvPr>
            <p:cNvSpPr/>
            <p:nvPr/>
          </p:nvSpPr>
          <p:spPr bwMode="white">
            <a:xfrm>
              <a:off x="9617766" y="4842870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A60A8754-51A0-4EDC-ADA6-E4C0A493945B}"/>
                </a:ext>
              </a:extLst>
            </p:cNvPr>
            <p:cNvSpPr/>
            <p:nvPr/>
          </p:nvSpPr>
          <p:spPr bwMode="white">
            <a:xfrm>
              <a:off x="9841441" y="4581926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44F17C9-366E-46DB-AF37-7D0842CE083E}"/>
                </a:ext>
              </a:extLst>
            </p:cNvPr>
            <p:cNvSpPr/>
            <p:nvPr/>
          </p:nvSpPr>
          <p:spPr bwMode="white">
            <a:xfrm>
              <a:off x="10541844" y="4140715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D43DCD9C-F458-439B-A18C-E66C4E95BC33}"/>
                </a:ext>
              </a:extLst>
            </p:cNvPr>
            <p:cNvSpPr/>
            <p:nvPr/>
          </p:nvSpPr>
          <p:spPr bwMode="white">
            <a:xfrm>
              <a:off x="10878768" y="4247405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E6BB4313-CAF6-4711-84CD-AD6287F83A87}"/>
                </a:ext>
              </a:extLst>
            </p:cNvPr>
            <p:cNvSpPr/>
            <p:nvPr/>
          </p:nvSpPr>
          <p:spPr bwMode="white">
            <a:xfrm>
              <a:off x="10101712" y="4151075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20DE1C0-5D90-4C38-9B34-D84C1499B045}"/>
                </a:ext>
              </a:extLst>
            </p:cNvPr>
            <p:cNvSpPr/>
            <p:nvPr/>
          </p:nvSpPr>
          <p:spPr bwMode="white">
            <a:xfrm>
              <a:off x="10223524" y="3963212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81FA3A9C-D5C4-4187-990A-302AF9DCC370}"/>
                </a:ext>
              </a:extLst>
            </p:cNvPr>
            <p:cNvSpPr/>
            <p:nvPr/>
          </p:nvSpPr>
          <p:spPr bwMode="white">
            <a:xfrm>
              <a:off x="10834694" y="4562234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25F646D9-A880-4BB4-A913-10D952766D31}"/>
              </a:ext>
            </a:extLst>
          </p:cNvPr>
          <p:cNvCxnSpPr/>
          <p:nvPr/>
        </p:nvCxnSpPr>
        <p:spPr>
          <a:xfrm>
            <a:off x="5217886" y="3076781"/>
            <a:ext cx="51525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536065B2-25B0-4221-853A-F0EA6AFBF692}"/>
              </a:ext>
            </a:extLst>
          </p:cNvPr>
          <p:cNvCxnSpPr/>
          <p:nvPr/>
        </p:nvCxnSpPr>
        <p:spPr>
          <a:xfrm>
            <a:off x="5217886" y="4280110"/>
            <a:ext cx="51525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35E75CB-F772-4A03-877C-C3E82ABF71FF}"/>
              </a:ext>
            </a:extLst>
          </p:cNvPr>
          <p:cNvCxnSpPr/>
          <p:nvPr/>
        </p:nvCxnSpPr>
        <p:spPr>
          <a:xfrm>
            <a:off x="5217886" y="5468517"/>
            <a:ext cx="51525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DBDBE54-B73F-4E63-B42F-B17054D521C2}"/>
              </a:ext>
            </a:extLst>
          </p:cNvPr>
          <p:cNvSpPr txBox="1"/>
          <p:nvPr/>
        </p:nvSpPr>
        <p:spPr>
          <a:xfrm>
            <a:off x="5776954" y="5757213"/>
            <a:ext cx="1495330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데이터 세트의 서브셋 샘플링</a:t>
            </a:r>
            <a:endParaRPr lang="en-US" altLang="ko-KR" sz="1400" dirty="0"/>
          </a:p>
        </p:txBody>
      </p:sp>
      <p:pic>
        <p:nvPicPr>
          <p:cNvPr id="5" name="그래픽 4" descr="낙엽수">
            <a:extLst>
              <a:ext uri="{FF2B5EF4-FFF2-40B4-BE49-F238E27FC236}">
                <a16:creationId xmlns:a16="http://schemas.microsoft.com/office/drawing/2014/main" id="{1F53A341-1757-2169-892D-F47697E51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092015" y="2652586"/>
            <a:ext cx="701485" cy="701485"/>
          </a:xfrm>
          <a:prstGeom prst="rect">
            <a:avLst/>
          </a:prstGeom>
        </p:spPr>
      </p:pic>
      <p:pic>
        <p:nvPicPr>
          <p:cNvPr id="9" name="그래픽 8" descr="낙엽수">
            <a:extLst>
              <a:ext uri="{FF2B5EF4-FFF2-40B4-BE49-F238E27FC236}">
                <a16:creationId xmlns:a16="http://schemas.microsoft.com/office/drawing/2014/main" id="{90570007-5B04-8073-3241-FAA27686D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092015" y="3897046"/>
            <a:ext cx="701485" cy="701485"/>
          </a:xfrm>
          <a:prstGeom prst="rect">
            <a:avLst/>
          </a:prstGeom>
        </p:spPr>
      </p:pic>
      <p:pic>
        <p:nvPicPr>
          <p:cNvPr id="10" name="그래픽 9" descr="낙엽수">
            <a:extLst>
              <a:ext uri="{FF2B5EF4-FFF2-40B4-BE49-F238E27FC236}">
                <a16:creationId xmlns:a16="http://schemas.microsoft.com/office/drawing/2014/main" id="{1D341706-5786-BAF5-0251-73939367C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092015" y="4998932"/>
            <a:ext cx="701485" cy="701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D139A-12A1-DAF7-96A9-81B097A5BB4C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338198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4BD66-D39E-45B7-BB6C-9D2333EF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r>
              <a:rPr lang="en-US" altLang="ko-KR" dirty="0"/>
              <a:t>(Artificial Intelligence, AI)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EEBC8-4839-467B-9943-3A2FA6AA5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latinLnBrk="0" hangingPunct="0"/>
            <a:r>
              <a:rPr lang="ko-KR" altLang="en-US" dirty="0"/>
              <a:t>인공지능</a:t>
            </a:r>
            <a:r>
              <a:rPr lang="en-US" altLang="ko-KR" dirty="0"/>
              <a:t>(Artificial Intelligence, AI)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인간이 가지고 있는 지적 능력을 컴퓨터에서 구현하는 기술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B7ABDD-3983-408E-ACD6-F6E01592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7FF04D-1F66-457B-B25A-8FFFDDF0E10C}" type="slidenum">
              <a:rPr kumimoji="0" lang="en-US" altLang="ko-KR" sz="11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E319E5-61A1-4A66-87CF-396634449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99" y="2266616"/>
            <a:ext cx="3954820" cy="3256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CC4A12-182B-44A6-B108-B4A45A082890}"/>
              </a:ext>
            </a:extLst>
          </p:cNvPr>
          <p:cNvSpPr txBox="1"/>
          <p:nvPr/>
        </p:nvSpPr>
        <p:spPr>
          <a:xfrm>
            <a:off x="1399636" y="5798256"/>
            <a:ext cx="271516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http://www.tcpschool.com/deep2018/intro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3C18E-D2D1-4276-BC19-7AB406C02816}"/>
              </a:ext>
            </a:extLst>
          </p:cNvPr>
          <p:cNvSpPr/>
          <p:nvPr/>
        </p:nvSpPr>
        <p:spPr bwMode="white">
          <a:xfrm>
            <a:off x="5357559" y="2266615"/>
            <a:ext cx="5831457" cy="325691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인공지능</a:t>
            </a:r>
            <a:r>
              <a:rPr lang="en-US" altLang="ko-KR" sz="1400" dirty="0">
                <a:solidFill>
                  <a:schemeClr val="bg1"/>
                </a:solidFill>
              </a:rPr>
              <a:t>(AI)</a:t>
            </a:r>
            <a:r>
              <a:rPr lang="ko-KR" altLang="en-US" sz="1400" dirty="0">
                <a:solidFill>
                  <a:schemeClr val="bg1"/>
                </a:solidFill>
              </a:rPr>
              <a:t>은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학습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문제 해결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패턴 인식 등과 같이 주로 인간 지능과 연결된 인지 문제를 해결하는 데 주력하는 컴퓨터 공학 분야이다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AI</a:t>
            </a:r>
            <a:r>
              <a:rPr lang="ko-KR" altLang="en-US" sz="1400" dirty="0">
                <a:solidFill>
                  <a:schemeClr val="bg1"/>
                </a:solidFill>
              </a:rPr>
              <a:t>로 줄여서 부르는 인공지능은 로봇 공학이나 미래의 모습을 담고 있을 수도 있지만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인공지능은 공상 과학 소설에 나오는 로봇을 넘어 첨단 컴퓨터 공학의 현실이 되고 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49898-C84D-422A-9712-ECE2EB8E97B9}"/>
              </a:ext>
            </a:extLst>
          </p:cNvPr>
          <p:cNvSpPr txBox="1"/>
          <p:nvPr/>
        </p:nvSpPr>
        <p:spPr>
          <a:xfrm>
            <a:off x="6411061" y="5798255"/>
            <a:ext cx="372445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https://aws.amazon.com/ko/machine-learning/what-is-ai/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F57A25-CD5D-F75B-DD6C-666BA5D35B32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extLst>
      <p:ext uri="{BB962C8B-B14F-4D97-AF65-F5344CB8AC3E}">
        <p14:creationId xmlns:p14="http://schemas.microsoft.com/office/powerpoint/2010/main" val="478493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B9E89-EBBD-47A1-B81F-91F5F60D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</a:t>
            </a:r>
            <a:r>
              <a:rPr lang="ko-KR" altLang="en-US" dirty="0"/>
              <a:t> 랜덤 포레스트 </a:t>
            </a:r>
            <a:r>
              <a:rPr lang="en-US" altLang="ko-KR" dirty="0"/>
              <a:t>-</a:t>
            </a:r>
            <a:r>
              <a:rPr lang="ko-KR" altLang="en-US" dirty="0"/>
              <a:t> 배깅 </a:t>
            </a:r>
            <a:r>
              <a:rPr lang="en-US" altLang="ko-KR" dirty="0"/>
              <a:t>vs </a:t>
            </a:r>
            <a:r>
              <a:rPr lang="ko-KR" altLang="en-US" dirty="0"/>
              <a:t>페이스팅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1B1EC-7E61-4FD8-9C45-2AE23ED00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배깅 </a:t>
            </a:r>
            <a:r>
              <a:rPr lang="en-US" altLang="ko-KR" dirty="0"/>
              <a:t>: </a:t>
            </a:r>
            <a:r>
              <a:rPr lang="ko-KR" altLang="en-US" dirty="0"/>
              <a:t>샘플링 시 중복을 허용하는 방식</a:t>
            </a:r>
            <a:br>
              <a:rPr lang="en-US" altLang="ko-KR" dirty="0"/>
            </a:br>
            <a:r>
              <a:rPr lang="ko-KR" altLang="en-US" dirty="0" err="1"/>
              <a:t>페이스팅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샘플링 시</a:t>
            </a:r>
            <a:r>
              <a:rPr lang="en-US" altLang="ko-KR" dirty="0"/>
              <a:t> </a:t>
            </a:r>
            <a:r>
              <a:rPr lang="ko-KR" altLang="en-US" dirty="0"/>
              <a:t>중복을 허용하지 않는 방식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A1D492-5D71-4461-AA38-6D50D2A9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60</a:t>
            </a:fld>
            <a:endParaRPr lang="en-US" altLang="ko-KR" dirty="0"/>
          </a:p>
        </p:txBody>
      </p:sp>
      <p:grpSp>
        <p:nvGrpSpPr>
          <p:cNvPr id="33" name="그룹 33">
            <a:extLst>
              <a:ext uri="{FF2B5EF4-FFF2-40B4-BE49-F238E27FC236}">
                <a16:creationId xmlns:a16="http://schemas.microsoft.com/office/drawing/2014/main" id="{2F1252AE-B3AA-4E14-99B3-0BD7736D07EF}"/>
              </a:ext>
            </a:extLst>
          </p:cNvPr>
          <p:cNvGrpSpPr/>
          <p:nvPr/>
        </p:nvGrpSpPr>
        <p:grpSpPr>
          <a:xfrm>
            <a:off x="713666" y="2767217"/>
            <a:ext cx="2628151" cy="2628151"/>
            <a:chOff x="1497200" y="2632783"/>
            <a:chExt cx="3123197" cy="31231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03EC4CC-BF92-46AA-8B38-132F1D402FCA}"/>
                </a:ext>
              </a:extLst>
            </p:cNvPr>
            <p:cNvSpPr/>
            <p:nvPr/>
          </p:nvSpPr>
          <p:spPr bwMode="white">
            <a:xfrm>
              <a:off x="1497200" y="2632783"/>
              <a:ext cx="3123197" cy="31231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B35EBA2-C69C-4E3A-A2E2-28E3454D745B}"/>
                </a:ext>
              </a:extLst>
            </p:cNvPr>
            <p:cNvSpPr/>
            <p:nvPr/>
          </p:nvSpPr>
          <p:spPr bwMode="white">
            <a:xfrm>
              <a:off x="1809300" y="4934724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7FA6520-82EB-4AC3-8E40-865943E71401}"/>
                </a:ext>
              </a:extLst>
            </p:cNvPr>
            <p:cNvSpPr/>
            <p:nvPr/>
          </p:nvSpPr>
          <p:spPr bwMode="white">
            <a:xfrm>
              <a:off x="2510876" y="3880864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069981B-7D37-4D82-AFF7-EC84660B83B2}"/>
                </a:ext>
              </a:extLst>
            </p:cNvPr>
            <p:cNvSpPr/>
            <p:nvPr/>
          </p:nvSpPr>
          <p:spPr bwMode="white">
            <a:xfrm>
              <a:off x="3012843" y="2895200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E0BBAED-3952-4BA5-8732-DF16090FA33A}"/>
                </a:ext>
              </a:extLst>
            </p:cNvPr>
            <p:cNvSpPr/>
            <p:nvPr/>
          </p:nvSpPr>
          <p:spPr bwMode="white">
            <a:xfrm>
              <a:off x="2483587" y="4302129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6E8BE4C-2FFB-4923-BB3A-2BB32845D0A6}"/>
                </a:ext>
              </a:extLst>
            </p:cNvPr>
            <p:cNvSpPr/>
            <p:nvPr/>
          </p:nvSpPr>
          <p:spPr bwMode="white">
            <a:xfrm>
              <a:off x="2033217" y="4718686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FC81D15-7533-4CA6-B5EC-3755320F4B2F}"/>
                </a:ext>
              </a:extLst>
            </p:cNvPr>
            <p:cNvSpPr/>
            <p:nvPr/>
          </p:nvSpPr>
          <p:spPr bwMode="white">
            <a:xfrm>
              <a:off x="2417826" y="3523808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A9B097D-C7E9-4D66-8372-6D8D9401C4E2}"/>
                </a:ext>
              </a:extLst>
            </p:cNvPr>
            <p:cNvSpPr/>
            <p:nvPr/>
          </p:nvSpPr>
          <p:spPr bwMode="white">
            <a:xfrm>
              <a:off x="2355869" y="3238753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CB7DE17-FD88-40C2-A13B-DE5156A02C19}"/>
                </a:ext>
              </a:extLst>
            </p:cNvPr>
            <p:cNvSpPr/>
            <p:nvPr/>
          </p:nvSpPr>
          <p:spPr bwMode="white">
            <a:xfrm>
              <a:off x="2657474" y="3076781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50C09E6-94C8-4829-A5DF-99C7D9EB9B20}"/>
                </a:ext>
              </a:extLst>
            </p:cNvPr>
            <p:cNvSpPr/>
            <p:nvPr/>
          </p:nvSpPr>
          <p:spPr bwMode="white">
            <a:xfrm>
              <a:off x="3218135" y="2833884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1613001-8064-4737-8B98-40B13430763A}"/>
                </a:ext>
              </a:extLst>
            </p:cNvPr>
            <p:cNvSpPr/>
            <p:nvPr/>
          </p:nvSpPr>
          <p:spPr bwMode="white">
            <a:xfrm>
              <a:off x="2726705" y="3374190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3281688-5268-492A-B0C7-73038E87A4A6}"/>
                </a:ext>
              </a:extLst>
            </p:cNvPr>
            <p:cNvSpPr/>
            <p:nvPr/>
          </p:nvSpPr>
          <p:spPr bwMode="white">
            <a:xfrm>
              <a:off x="2659298" y="3677419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30BFAF4-EED0-44B8-94DD-2B619579E169}"/>
                </a:ext>
              </a:extLst>
            </p:cNvPr>
            <p:cNvSpPr/>
            <p:nvPr/>
          </p:nvSpPr>
          <p:spPr bwMode="white">
            <a:xfrm>
              <a:off x="2998329" y="4879156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D943172-02AB-4BA6-B315-F8A626AA315A}"/>
                </a:ext>
              </a:extLst>
            </p:cNvPr>
            <p:cNvSpPr/>
            <p:nvPr/>
          </p:nvSpPr>
          <p:spPr bwMode="white">
            <a:xfrm>
              <a:off x="3150729" y="5031556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DDF9881-6E72-4309-AA99-DE2E7CEECCDB}"/>
                </a:ext>
              </a:extLst>
            </p:cNvPr>
            <p:cNvSpPr/>
            <p:nvPr/>
          </p:nvSpPr>
          <p:spPr bwMode="white">
            <a:xfrm>
              <a:off x="3374404" y="4770612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89496B4-8BC2-48E9-9F8B-209F22277D88}"/>
                </a:ext>
              </a:extLst>
            </p:cNvPr>
            <p:cNvSpPr/>
            <p:nvPr/>
          </p:nvSpPr>
          <p:spPr bwMode="white">
            <a:xfrm>
              <a:off x="3775090" y="4718686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F7CEAB3-23CE-4F63-B03F-E4F53F265A96}"/>
                </a:ext>
              </a:extLst>
            </p:cNvPr>
            <p:cNvSpPr/>
            <p:nvPr/>
          </p:nvSpPr>
          <p:spPr bwMode="white">
            <a:xfrm>
              <a:off x="4074807" y="4329401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554CF8-F9F5-4C8A-A6E3-FC1B4CA31382}"/>
                </a:ext>
              </a:extLst>
            </p:cNvPr>
            <p:cNvSpPr/>
            <p:nvPr/>
          </p:nvSpPr>
          <p:spPr bwMode="white">
            <a:xfrm>
              <a:off x="4103835" y="4622504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A0302F4-0064-4D0E-8BC0-19502C6CC753}"/>
                </a:ext>
              </a:extLst>
            </p:cNvPr>
            <p:cNvSpPr/>
            <p:nvPr/>
          </p:nvSpPr>
          <p:spPr bwMode="white">
            <a:xfrm>
              <a:off x="4411731" y="4436091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BDFCFE-987A-4178-BBF1-7DEF9D47B977}"/>
                </a:ext>
              </a:extLst>
            </p:cNvPr>
            <p:cNvSpPr/>
            <p:nvPr/>
          </p:nvSpPr>
          <p:spPr bwMode="white">
            <a:xfrm>
              <a:off x="3991415" y="4814948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E5F56F7-CC5E-46ED-B03E-4DA50A9C3102}"/>
                </a:ext>
              </a:extLst>
            </p:cNvPr>
            <p:cNvSpPr/>
            <p:nvPr/>
          </p:nvSpPr>
          <p:spPr bwMode="white">
            <a:xfrm>
              <a:off x="3634675" y="4339761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7202B7-35A1-4AB5-A03F-4AE710340E49}"/>
                </a:ext>
              </a:extLst>
            </p:cNvPr>
            <p:cNvSpPr/>
            <p:nvPr/>
          </p:nvSpPr>
          <p:spPr bwMode="white">
            <a:xfrm>
              <a:off x="3756487" y="4151898"/>
              <a:ext cx="134814" cy="128416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7FCCA39-A6D7-4B35-8F87-F54A03383FE3}"/>
                </a:ext>
              </a:extLst>
            </p:cNvPr>
            <p:cNvSpPr/>
            <p:nvPr/>
          </p:nvSpPr>
          <p:spPr bwMode="white">
            <a:xfrm>
              <a:off x="2124656" y="5031556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226A7B1-7123-4620-8257-14A270DB17BE}"/>
                </a:ext>
              </a:extLst>
            </p:cNvPr>
            <p:cNvSpPr/>
            <p:nvPr/>
          </p:nvSpPr>
          <p:spPr bwMode="white">
            <a:xfrm>
              <a:off x="3518680" y="4967348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4F48381-03AC-47A9-A529-F6F9A62A7398}"/>
                </a:ext>
              </a:extLst>
            </p:cNvPr>
            <p:cNvSpPr/>
            <p:nvPr/>
          </p:nvSpPr>
          <p:spPr bwMode="white">
            <a:xfrm>
              <a:off x="3665756" y="4909758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185672B-E241-492F-9150-B35C1071378D}"/>
                </a:ext>
              </a:extLst>
            </p:cNvPr>
            <p:cNvSpPr/>
            <p:nvPr/>
          </p:nvSpPr>
          <p:spPr bwMode="white">
            <a:xfrm>
              <a:off x="4367657" y="4750920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3302C02-2397-469A-A25F-F3C72AAAD37C}"/>
                </a:ext>
              </a:extLst>
            </p:cNvPr>
            <p:cNvSpPr/>
            <p:nvPr/>
          </p:nvSpPr>
          <p:spPr bwMode="white">
            <a:xfrm>
              <a:off x="3633670" y="5121775"/>
              <a:ext cx="134814" cy="128416"/>
            </a:xfrm>
            <a:prstGeom prst="ellipse">
              <a:avLst/>
            </a:prstGeom>
            <a:solidFill>
              <a:srgbClr val="FFC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B9E19CA-9828-4D94-96BB-398AF025EC8F}"/>
                </a:ext>
              </a:extLst>
            </p:cNvPr>
            <p:cNvSpPr/>
            <p:nvPr/>
          </p:nvSpPr>
          <p:spPr bwMode="white">
            <a:xfrm>
              <a:off x="3633670" y="5121775"/>
              <a:ext cx="134814" cy="12841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57A057-4559-4422-B6E6-B9EE277769A4}"/>
              </a:ext>
            </a:extLst>
          </p:cNvPr>
          <p:cNvSpPr/>
          <p:nvPr/>
        </p:nvSpPr>
        <p:spPr bwMode="white">
          <a:xfrm>
            <a:off x="5535284" y="2189513"/>
            <a:ext cx="1613020" cy="16130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6CA9EEB-0C9D-4D7C-91A4-E77FDC1C3EB5}"/>
              </a:ext>
            </a:extLst>
          </p:cNvPr>
          <p:cNvSpPr/>
          <p:nvPr/>
        </p:nvSpPr>
        <p:spPr bwMode="white">
          <a:xfrm>
            <a:off x="5696473" y="3378384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7C802F-3BD3-4293-9630-BFD01E2A8F06}"/>
              </a:ext>
            </a:extLst>
          </p:cNvPr>
          <p:cNvSpPr/>
          <p:nvPr/>
        </p:nvSpPr>
        <p:spPr bwMode="white">
          <a:xfrm>
            <a:off x="6058812" y="2834102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40B0B92-A475-45F6-9BBB-90E7BFBF97C1}"/>
              </a:ext>
            </a:extLst>
          </p:cNvPr>
          <p:cNvSpPr/>
          <p:nvPr/>
        </p:nvSpPr>
        <p:spPr bwMode="white">
          <a:xfrm>
            <a:off x="6318060" y="2325042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80A0473-12AA-4784-8EF4-4B5A5364795F}"/>
              </a:ext>
            </a:extLst>
          </p:cNvPr>
          <p:cNvSpPr/>
          <p:nvPr/>
        </p:nvSpPr>
        <p:spPr bwMode="white">
          <a:xfrm>
            <a:off x="5812118" y="3266808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980159A-7CC6-461E-BC3A-C4EF2BF5AD7A}"/>
              </a:ext>
            </a:extLst>
          </p:cNvPr>
          <p:cNvSpPr/>
          <p:nvPr/>
        </p:nvSpPr>
        <p:spPr bwMode="white">
          <a:xfrm>
            <a:off x="5978756" y="2502475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A045410-D2A1-4B7A-9DFC-929080CE9221}"/>
              </a:ext>
            </a:extLst>
          </p:cNvPr>
          <p:cNvSpPr/>
          <p:nvPr/>
        </p:nvSpPr>
        <p:spPr bwMode="white">
          <a:xfrm>
            <a:off x="6134524" y="2418822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80C139D-0A8B-4651-80EE-69BD20F6E8EA}"/>
              </a:ext>
            </a:extLst>
          </p:cNvPr>
          <p:cNvSpPr/>
          <p:nvPr/>
        </p:nvSpPr>
        <p:spPr bwMode="white">
          <a:xfrm>
            <a:off x="6424086" y="2293375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4B54435-5462-4562-9CA6-4B5EAC77D623}"/>
              </a:ext>
            </a:extLst>
          </p:cNvPr>
          <p:cNvSpPr/>
          <p:nvPr/>
        </p:nvSpPr>
        <p:spPr bwMode="white">
          <a:xfrm>
            <a:off x="6135466" y="2729030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DC8B8DD-8CEA-4394-854B-9AE28B7B8D33}"/>
              </a:ext>
            </a:extLst>
          </p:cNvPr>
          <p:cNvSpPr/>
          <p:nvPr/>
        </p:nvSpPr>
        <p:spPr bwMode="white">
          <a:xfrm>
            <a:off x="6310564" y="3349685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DB6D56E-C74A-4835-A63C-3066E2D29E40}"/>
              </a:ext>
            </a:extLst>
          </p:cNvPr>
          <p:cNvSpPr/>
          <p:nvPr/>
        </p:nvSpPr>
        <p:spPr bwMode="white">
          <a:xfrm>
            <a:off x="6389273" y="3428394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CC3A1CE-F369-4AA5-A6FA-DFE021796F8F}"/>
              </a:ext>
            </a:extLst>
          </p:cNvPr>
          <p:cNvSpPr/>
          <p:nvPr/>
        </p:nvSpPr>
        <p:spPr bwMode="white">
          <a:xfrm>
            <a:off x="6711733" y="3266808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146C4EA-C3E7-4B3D-93A9-900156BA62B7}"/>
              </a:ext>
            </a:extLst>
          </p:cNvPr>
          <p:cNvSpPr/>
          <p:nvPr/>
        </p:nvSpPr>
        <p:spPr bwMode="white">
          <a:xfrm>
            <a:off x="6866526" y="3065756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BEE76EE-DD0A-496D-8247-F72411422F95}"/>
              </a:ext>
            </a:extLst>
          </p:cNvPr>
          <p:cNvSpPr/>
          <p:nvPr/>
        </p:nvSpPr>
        <p:spPr bwMode="white">
          <a:xfrm>
            <a:off x="7040535" y="3120857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49909CB-C404-4816-B6FF-45EACF2B805F}"/>
              </a:ext>
            </a:extLst>
          </p:cNvPr>
          <p:cNvSpPr/>
          <p:nvPr/>
        </p:nvSpPr>
        <p:spPr bwMode="white">
          <a:xfrm>
            <a:off x="6702125" y="2974082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4E19753-2556-4978-8448-2689DC71395B}"/>
              </a:ext>
            </a:extLst>
          </p:cNvPr>
          <p:cNvSpPr/>
          <p:nvPr/>
        </p:nvSpPr>
        <p:spPr bwMode="white">
          <a:xfrm>
            <a:off x="7017773" y="3283455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EA75BB-EF72-4BA7-A743-B1D93465A4AE}"/>
              </a:ext>
            </a:extLst>
          </p:cNvPr>
          <p:cNvSpPr/>
          <p:nvPr/>
        </p:nvSpPr>
        <p:spPr bwMode="white">
          <a:xfrm>
            <a:off x="6638695" y="3474989"/>
            <a:ext cx="69627" cy="66322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889531B-D23F-4CE9-9721-CBFA01E28D25}"/>
              </a:ext>
            </a:extLst>
          </p:cNvPr>
          <p:cNvSpPr/>
          <p:nvPr/>
        </p:nvSpPr>
        <p:spPr bwMode="white">
          <a:xfrm>
            <a:off x="6638695" y="3474989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AAE594-BDDB-4DBD-889B-B3F9B29FC92E}"/>
              </a:ext>
            </a:extLst>
          </p:cNvPr>
          <p:cNvSpPr/>
          <p:nvPr/>
        </p:nvSpPr>
        <p:spPr bwMode="white">
          <a:xfrm>
            <a:off x="7469303" y="2186180"/>
            <a:ext cx="1613020" cy="16130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7629AB-CE71-4EB6-BA7F-6552DBFC69F3}"/>
              </a:ext>
            </a:extLst>
          </p:cNvPr>
          <p:cNvSpPr/>
          <p:nvPr/>
        </p:nvSpPr>
        <p:spPr bwMode="white">
          <a:xfrm>
            <a:off x="7630492" y="3375051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5A23282-70CA-480E-8AF8-354907DF058E}"/>
              </a:ext>
            </a:extLst>
          </p:cNvPr>
          <p:cNvSpPr/>
          <p:nvPr/>
        </p:nvSpPr>
        <p:spPr bwMode="white">
          <a:xfrm>
            <a:off x="8252079" y="2321709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70E1C02-EFCD-4826-8A03-98D8214323FA}"/>
              </a:ext>
            </a:extLst>
          </p:cNvPr>
          <p:cNvSpPr/>
          <p:nvPr/>
        </p:nvSpPr>
        <p:spPr bwMode="white">
          <a:xfrm>
            <a:off x="7978737" y="3048338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0AAD848-44BA-4EC8-BDE8-DDBB0013E58C}"/>
              </a:ext>
            </a:extLst>
          </p:cNvPr>
          <p:cNvSpPr/>
          <p:nvPr/>
        </p:nvSpPr>
        <p:spPr bwMode="white">
          <a:xfrm>
            <a:off x="8358105" y="2290042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BD74AC9-8ECD-4A64-920A-0857EAFC40EC}"/>
              </a:ext>
            </a:extLst>
          </p:cNvPr>
          <p:cNvSpPr/>
          <p:nvPr/>
        </p:nvSpPr>
        <p:spPr bwMode="white">
          <a:xfrm>
            <a:off x="8069485" y="2725697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D9C164F-9CE5-4B0D-A14D-004CDB3A9624}"/>
              </a:ext>
            </a:extLst>
          </p:cNvPr>
          <p:cNvSpPr/>
          <p:nvPr/>
        </p:nvSpPr>
        <p:spPr bwMode="white">
          <a:xfrm>
            <a:off x="8244583" y="3346352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32D9D6E-7552-49D6-B630-DDCF04D41A38}"/>
              </a:ext>
            </a:extLst>
          </p:cNvPr>
          <p:cNvSpPr/>
          <p:nvPr/>
        </p:nvSpPr>
        <p:spPr bwMode="white">
          <a:xfrm>
            <a:off x="8323292" y="3425061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E771BFB-3E12-4209-9C44-A432E5C3D217}"/>
              </a:ext>
            </a:extLst>
          </p:cNvPr>
          <p:cNvSpPr/>
          <p:nvPr/>
        </p:nvSpPr>
        <p:spPr bwMode="white">
          <a:xfrm>
            <a:off x="8645752" y="3263475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F219F24-F536-4EAA-8EF2-085277110B6C}"/>
              </a:ext>
            </a:extLst>
          </p:cNvPr>
          <p:cNvSpPr/>
          <p:nvPr/>
        </p:nvSpPr>
        <p:spPr bwMode="white">
          <a:xfrm>
            <a:off x="8800545" y="3062423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CA737B8-F32C-4FA6-92EF-1992C3468CE1}"/>
              </a:ext>
            </a:extLst>
          </p:cNvPr>
          <p:cNvSpPr/>
          <p:nvPr/>
        </p:nvSpPr>
        <p:spPr bwMode="white">
          <a:xfrm>
            <a:off x="8974554" y="3117524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32240EC-E449-4F16-9BA9-11CF3042D790}"/>
              </a:ext>
            </a:extLst>
          </p:cNvPr>
          <p:cNvSpPr/>
          <p:nvPr/>
        </p:nvSpPr>
        <p:spPr bwMode="white">
          <a:xfrm>
            <a:off x="8636144" y="2970749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BFA81A0-B5C9-451E-A924-8F0D2A14C4CD}"/>
              </a:ext>
            </a:extLst>
          </p:cNvPr>
          <p:cNvSpPr/>
          <p:nvPr/>
        </p:nvSpPr>
        <p:spPr bwMode="white">
          <a:xfrm>
            <a:off x="7793362" y="3425061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FD85A4B-3592-4238-83C5-7E51F1D858F8}"/>
              </a:ext>
            </a:extLst>
          </p:cNvPr>
          <p:cNvSpPr/>
          <p:nvPr/>
        </p:nvSpPr>
        <p:spPr bwMode="white">
          <a:xfrm>
            <a:off x="8513325" y="3391900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3E86BC4-8F18-4C2A-81E4-5BF004D2403A}"/>
              </a:ext>
            </a:extLst>
          </p:cNvPr>
          <p:cNvSpPr/>
          <p:nvPr/>
        </p:nvSpPr>
        <p:spPr bwMode="white">
          <a:xfrm>
            <a:off x="8589285" y="3362156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AF83078-CFD0-4AA6-A65A-571158D5E84F}"/>
              </a:ext>
            </a:extLst>
          </p:cNvPr>
          <p:cNvSpPr/>
          <p:nvPr/>
        </p:nvSpPr>
        <p:spPr bwMode="white">
          <a:xfrm>
            <a:off x="8951792" y="3280122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BA4EB32-BB56-4082-A3CA-6A0E628BA5A7}"/>
              </a:ext>
            </a:extLst>
          </p:cNvPr>
          <p:cNvSpPr/>
          <p:nvPr/>
        </p:nvSpPr>
        <p:spPr bwMode="white">
          <a:xfrm>
            <a:off x="8572714" y="3471656"/>
            <a:ext cx="69627" cy="66322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6E13A30-0159-46B0-8FEA-82245225F7D1}"/>
              </a:ext>
            </a:extLst>
          </p:cNvPr>
          <p:cNvSpPr/>
          <p:nvPr/>
        </p:nvSpPr>
        <p:spPr bwMode="white">
          <a:xfrm>
            <a:off x="8572714" y="3471656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5DE97F7-6262-46EE-9EBF-C270320D5625}"/>
              </a:ext>
            </a:extLst>
          </p:cNvPr>
          <p:cNvSpPr/>
          <p:nvPr/>
        </p:nvSpPr>
        <p:spPr bwMode="white">
          <a:xfrm>
            <a:off x="9403323" y="2189513"/>
            <a:ext cx="1613020" cy="16130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B552C6E-995D-4DCD-A097-0713EB9536C4}"/>
              </a:ext>
            </a:extLst>
          </p:cNvPr>
          <p:cNvSpPr/>
          <p:nvPr/>
        </p:nvSpPr>
        <p:spPr bwMode="white">
          <a:xfrm>
            <a:off x="9564512" y="3378384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D9576FB-6648-48BC-B3A8-80DD99C07EB9}"/>
              </a:ext>
            </a:extLst>
          </p:cNvPr>
          <p:cNvSpPr/>
          <p:nvPr/>
        </p:nvSpPr>
        <p:spPr bwMode="white">
          <a:xfrm>
            <a:off x="9926851" y="2834102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2320CE19-359F-4928-B54B-4084E26D5E7B}"/>
              </a:ext>
            </a:extLst>
          </p:cNvPr>
          <p:cNvSpPr/>
          <p:nvPr/>
        </p:nvSpPr>
        <p:spPr bwMode="white">
          <a:xfrm>
            <a:off x="10186099" y="2325042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32F51C4-E87C-4B0B-9D9D-3B4A8544582A}"/>
              </a:ext>
            </a:extLst>
          </p:cNvPr>
          <p:cNvSpPr/>
          <p:nvPr/>
        </p:nvSpPr>
        <p:spPr bwMode="white">
          <a:xfrm>
            <a:off x="9878794" y="2649696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E696BC5-567C-4052-B4CE-351D93597DE5}"/>
              </a:ext>
            </a:extLst>
          </p:cNvPr>
          <p:cNvSpPr/>
          <p:nvPr/>
        </p:nvSpPr>
        <p:spPr bwMode="white">
          <a:xfrm>
            <a:off x="9846795" y="2502475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A2EC17F-DCF6-4F59-BC6E-53DB29B7289F}"/>
              </a:ext>
            </a:extLst>
          </p:cNvPr>
          <p:cNvSpPr/>
          <p:nvPr/>
        </p:nvSpPr>
        <p:spPr bwMode="white">
          <a:xfrm>
            <a:off x="10002563" y="2418822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E470BFF-9B83-43F5-A745-A27A1066C7DA}"/>
              </a:ext>
            </a:extLst>
          </p:cNvPr>
          <p:cNvSpPr/>
          <p:nvPr/>
        </p:nvSpPr>
        <p:spPr bwMode="white">
          <a:xfrm>
            <a:off x="10292125" y="2293375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2375706-8CEC-4F15-932B-CA19E2BF1F69}"/>
              </a:ext>
            </a:extLst>
          </p:cNvPr>
          <p:cNvSpPr/>
          <p:nvPr/>
        </p:nvSpPr>
        <p:spPr bwMode="white">
          <a:xfrm>
            <a:off x="10003505" y="2729030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863AE49-B5F2-4764-B35C-58F933DD4C68}"/>
              </a:ext>
            </a:extLst>
          </p:cNvPr>
          <p:cNvSpPr/>
          <p:nvPr/>
        </p:nvSpPr>
        <p:spPr bwMode="white">
          <a:xfrm>
            <a:off x="10178603" y="3349685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CFF0F24-284D-4459-9E63-DD15369AD69E}"/>
              </a:ext>
            </a:extLst>
          </p:cNvPr>
          <p:cNvSpPr/>
          <p:nvPr/>
        </p:nvSpPr>
        <p:spPr bwMode="white">
          <a:xfrm>
            <a:off x="10257312" y="3428394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780930E-6532-42B8-8F70-D85E86B71AF1}"/>
              </a:ext>
            </a:extLst>
          </p:cNvPr>
          <p:cNvSpPr/>
          <p:nvPr/>
        </p:nvSpPr>
        <p:spPr bwMode="white">
          <a:xfrm>
            <a:off x="10372832" y="3293626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4ECDDC5-DAB2-44A0-9FCF-D6B590BB79C8}"/>
              </a:ext>
            </a:extLst>
          </p:cNvPr>
          <p:cNvSpPr/>
          <p:nvPr/>
        </p:nvSpPr>
        <p:spPr bwMode="white">
          <a:xfrm>
            <a:off x="10734565" y="3065756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7D6E6A4-9304-4DE8-887C-7D70AEEDF311}"/>
              </a:ext>
            </a:extLst>
          </p:cNvPr>
          <p:cNvSpPr/>
          <p:nvPr/>
        </p:nvSpPr>
        <p:spPr bwMode="white">
          <a:xfrm>
            <a:off x="10908574" y="3120857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CA2E3E4-DD95-4620-B28C-486694376065}"/>
              </a:ext>
            </a:extLst>
          </p:cNvPr>
          <p:cNvSpPr/>
          <p:nvPr/>
        </p:nvSpPr>
        <p:spPr bwMode="white">
          <a:xfrm>
            <a:off x="10507253" y="3071106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E8408D6-54DC-4C40-ACAF-20844132088C}"/>
              </a:ext>
            </a:extLst>
          </p:cNvPr>
          <p:cNvSpPr/>
          <p:nvPr/>
        </p:nvSpPr>
        <p:spPr bwMode="white">
          <a:xfrm>
            <a:off x="10570164" y="2974082"/>
            <a:ext cx="69627" cy="66322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42239187-12F1-41FC-9D63-1DCE04254D00}"/>
              </a:ext>
            </a:extLst>
          </p:cNvPr>
          <p:cNvSpPr/>
          <p:nvPr/>
        </p:nvSpPr>
        <p:spPr bwMode="white">
          <a:xfrm>
            <a:off x="10885812" y="3283455"/>
            <a:ext cx="69627" cy="66322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D0AE2B5-9279-488D-A58A-A536B600F4DD}"/>
              </a:ext>
            </a:extLst>
          </p:cNvPr>
          <p:cNvSpPr/>
          <p:nvPr/>
        </p:nvSpPr>
        <p:spPr bwMode="white">
          <a:xfrm>
            <a:off x="5535283" y="4192804"/>
            <a:ext cx="1593185" cy="15931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6E59FCE-9E05-442B-96E0-32CC7036735B}"/>
              </a:ext>
            </a:extLst>
          </p:cNvPr>
          <p:cNvSpPr/>
          <p:nvPr/>
        </p:nvSpPr>
        <p:spPr bwMode="white">
          <a:xfrm>
            <a:off x="7469302" y="4178280"/>
            <a:ext cx="1593185" cy="15931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EF7874A-600D-4457-BFDE-670A91201881}"/>
              </a:ext>
            </a:extLst>
          </p:cNvPr>
          <p:cNvSpPr/>
          <p:nvPr/>
        </p:nvSpPr>
        <p:spPr bwMode="white">
          <a:xfrm>
            <a:off x="9434190" y="4187330"/>
            <a:ext cx="1593185" cy="15931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10D59F73-D13D-4BC6-B20D-D30721496D0E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 flipV="1">
            <a:off x="3341817" y="2996023"/>
            <a:ext cx="2193467" cy="1085270"/>
          </a:xfrm>
          <a:prstGeom prst="bentConnector3">
            <a:avLst/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332F64EC-566D-46C4-A0FD-F82EC5B5A7EB}"/>
              </a:ext>
            </a:extLst>
          </p:cNvPr>
          <p:cNvCxnSpPr>
            <a:cxnSpLocks/>
            <a:stCxn id="5" idx="3"/>
            <a:endCxn id="92" idx="1"/>
          </p:cNvCxnSpPr>
          <p:nvPr/>
        </p:nvCxnSpPr>
        <p:spPr>
          <a:xfrm>
            <a:off x="3341817" y="4081293"/>
            <a:ext cx="2193466" cy="9081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D8842416-72DC-4673-872D-9E11AC6D5721}"/>
              </a:ext>
            </a:extLst>
          </p:cNvPr>
          <p:cNvSpPr txBox="1"/>
          <p:nvPr/>
        </p:nvSpPr>
        <p:spPr>
          <a:xfrm>
            <a:off x="3775707" y="2111122"/>
            <a:ext cx="998960" cy="68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/>
              <a:t>배깅 </a:t>
            </a:r>
            <a:r>
              <a:rPr lang="en-US" altLang="ko-KR" sz="1400" dirty="0"/>
              <a:t>(bagging)</a:t>
            </a:r>
            <a:endParaRPr lang="ko-KR" altLang="en-US" sz="1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C83D400-C84F-4B4F-A93A-69EDA929F3BB}"/>
              </a:ext>
            </a:extLst>
          </p:cNvPr>
          <p:cNvSpPr txBox="1"/>
          <p:nvPr/>
        </p:nvSpPr>
        <p:spPr>
          <a:xfrm>
            <a:off x="3775707" y="5051548"/>
            <a:ext cx="998960" cy="68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/>
              <a:t>페이스팅 </a:t>
            </a:r>
            <a:r>
              <a:rPr lang="en-US" altLang="ko-KR" sz="1400" dirty="0"/>
              <a:t>(pasting)</a:t>
            </a:r>
            <a:endParaRPr lang="ko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196301E-BA34-42AE-9C00-12FEFC5CEE4D}"/>
              </a:ext>
            </a:extLst>
          </p:cNvPr>
          <p:cNvSpPr txBox="1"/>
          <p:nvPr/>
        </p:nvSpPr>
        <p:spPr>
          <a:xfrm>
            <a:off x="459648" y="6181955"/>
            <a:ext cx="5964437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*Bagging (bootstrap aggregating) : </a:t>
            </a:r>
            <a:r>
              <a:rPr lang="ko-KR" altLang="en-US" sz="1400" dirty="0"/>
              <a:t>중복을 허용하는 샘플링</a:t>
            </a:r>
            <a:r>
              <a:rPr lang="en-US" altLang="ko-KR" sz="1400" dirty="0"/>
              <a:t>(</a:t>
            </a:r>
            <a:r>
              <a:rPr lang="ko-KR" altLang="en-US" sz="1400" dirty="0"/>
              <a:t>복원추출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44EE7B7-26E5-4A67-BCC8-30395BB58E8E}"/>
              </a:ext>
            </a:extLst>
          </p:cNvPr>
          <p:cNvSpPr/>
          <p:nvPr/>
        </p:nvSpPr>
        <p:spPr bwMode="white">
          <a:xfrm>
            <a:off x="9550904" y="5388480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BC183E5B-25A7-4435-A587-E410FDF36A34}"/>
              </a:ext>
            </a:extLst>
          </p:cNvPr>
          <p:cNvSpPr/>
          <p:nvPr/>
        </p:nvSpPr>
        <p:spPr bwMode="white">
          <a:xfrm>
            <a:off x="9913243" y="4847838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8F1F3EE8-7602-422F-B45E-026FDFA42918}"/>
              </a:ext>
            </a:extLst>
          </p:cNvPr>
          <p:cNvSpPr/>
          <p:nvPr/>
        </p:nvSpPr>
        <p:spPr bwMode="white">
          <a:xfrm>
            <a:off x="8276654" y="4399523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C550E65-632F-4833-AA86-3C72EF5F93F6}"/>
              </a:ext>
            </a:extLst>
          </p:cNvPr>
          <p:cNvSpPr/>
          <p:nvPr/>
        </p:nvSpPr>
        <p:spPr bwMode="white">
          <a:xfrm>
            <a:off x="9899149" y="5063952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EBAEE396-1E2F-4E95-AF72-CA48B61A6BFA}"/>
              </a:ext>
            </a:extLst>
          </p:cNvPr>
          <p:cNvSpPr/>
          <p:nvPr/>
        </p:nvSpPr>
        <p:spPr bwMode="white">
          <a:xfrm>
            <a:off x="7770712" y="5334992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634F2971-C0B6-461F-B4C4-88D76DC61B46}"/>
              </a:ext>
            </a:extLst>
          </p:cNvPr>
          <p:cNvSpPr/>
          <p:nvPr/>
        </p:nvSpPr>
        <p:spPr bwMode="white">
          <a:xfrm>
            <a:off x="9865186" y="4664664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B364BEDB-242B-49A4-8BAC-006F2C0F38A8}"/>
              </a:ext>
            </a:extLst>
          </p:cNvPr>
          <p:cNvSpPr/>
          <p:nvPr/>
        </p:nvSpPr>
        <p:spPr bwMode="white">
          <a:xfrm>
            <a:off x="7937350" y="4575770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7E5BD6CC-F454-49B4-B54E-318BA7ACD503}"/>
              </a:ext>
            </a:extLst>
          </p:cNvPr>
          <p:cNvSpPr/>
          <p:nvPr/>
        </p:nvSpPr>
        <p:spPr bwMode="white">
          <a:xfrm>
            <a:off x="9988955" y="4435334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6A73607-E825-4A03-94FA-87BB69622EF2}"/>
              </a:ext>
            </a:extLst>
          </p:cNvPr>
          <p:cNvSpPr/>
          <p:nvPr/>
        </p:nvSpPr>
        <p:spPr bwMode="white">
          <a:xfrm>
            <a:off x="10278517" y="4310725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89A2422-2DDB-4881-BBB9-2995E5206C0A}"/>
              </a:ext>
            </a:extLst>
          </p:cNvPr>
          <p:cNvSpPr/>
          <p:nvPr/>
        </p:nvSpPr>
        <p:spPr bwMode="white">
          <a:xfrm>
            <a:off x="6144042" y="4414971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78D0EF3F-18C4-415F-B5CA-03E367C9BD0C}"/>
              </a:ext>
            </a:extLst>
          </p:cNvPr>
          <p:cNvSpPr/>
          <p:nvPr/>
        </p:nvSpPr>
        <p:spPr bwMode="white">
          <a:xfrm>
            <a:off x="8094060" y="4800810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3FB29B33-E205-4490-B843-6A32A03193BD}"/>
              </a:ext>
            </a:extLst>
          </p:cNvPr>
          <p:cNvSpPr/>
          <p:nvPr/>
        </p:nvSpPr>
        <p:spPr bwMode="white">
          <a:xfrm>
            <a:off x="6284326" y="5187036"/>
            <a:ext cx="69627" cy="65879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7020FD1-FDF4-4406-A6C3-2F7F99B2C637}"/>
              </a:ext>
            </a:extLst>
          </p:cNvPr>
          <p:cNvSpPr/>
          <p:nvPr/>
        </p:nvSpPr>
        <p:spPr bwMode="white">
          <a:xfrm>
            <a:off x="10243704" y="5438156"/>
            <a:ext cx="69627" cy="65879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DE3C45BA-0B10-47CE-A017-E0EFAF5D7207}"/>
              </a:ext>
            </a:extLst>
          </p:cNvPr>
          <p:cNvSpPr/>
          <p:nvPr/>
        </p:nvSpPr>
        <p:spPr bwMode="white">
          <a:xfrm>
            <a:off x="10359224" y="5304289"/>
            <a:ext cx="69627" cy="65879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2B0EFB08-7572-4BFF-A58C-D20A9D1F832F}"/>
              </a:ext>
            </a:extLst>
          </p:cNvPr>
          <p:cNvSpPr/>
          <p:nvPr/>
        </p:nvSpPr>
        <p:spPr bwMode="white">
          <a:xfrm>
            <a:off x="8670327" y="5334992"/>
            <a:ext cx="69627" cy="65879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0E04FC0-3DE2-402F-AB08-287B1E0826BA}"/>
              </a:ext>
            </a:extLst>
          </p:cNvPr>
          <p:cNvSpPr/>
          <p:nvPr/>
        </p:nvSpPr>
        <p:spPr bwMode="white">
          <a:xfrm>
            <a:off x="6840288" y="4905006"/>
            <a:ext cx="69627" cy="65879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D95E4E3-3B5D-4B55-BAE2-09DA212F4532}"/>
              </a:ext>
            </a:extLst>
          </p:cNvPr>
          <p:cNvSpPr/>
          <p:nvPr/>
        </p:nvSpPr>
        <p:spPr bwMode="white">
          <a:xfrm>
            <a:off x="8840112" y="5285650"/>
            <a:ext cx="69627" cy="65879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BC71B28-CE8F-4E6E-93AB-D82CA5C9CAD7}"/>
              </a:ext>
            </a:extLst>
          </p:cNvPr>
          <p:cNvSpPr/>
          <p:nvPr/>
        </p:nvSpPr>
        <p:spPr bwMode="white">
          <a:xfrm>
            <a:off x="10894966" y="5132676"/>
            <a:ext cx="69627" cy="65879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310144AA-8424-46BF-AF4B-A3E6499DA09F}"/>
              </a:ext>
            </a:extLst>
          </p:cNvPr>
          <p:cNvSpPr/>
          <p:nvPr/>
        </p:nvSpPr>
        <p:spPr bwMode="white">
          <a:xfrm>
            <a:off x="6797219" y="5154097"/>
            <a:ext cx="69627" cy="65879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8B651E69-800F-4A35-BEB1-81BFFE58CD76}"/>
              </a:ext>
            </a:extLst>
          </p:cNvPr>
          <p:cNvSpPr/>
          <p:nvPr/>
        </p:nvSpPr>
        <p:spPr bwMode="white">
          <a:xfrm>
            <a:off x="10493645" y="5083257"/>
            <a:ext cx="69627" cy="65879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2B59BAB1-66B6-401B-82DF-29D143CA3116}"/>
              </a:ext>
            </a:extLst>
          </p:cNvPr>
          <p:cNvSpPr/>
          <p:nvPr/>
        </p:nvSpPr>
        <p:spPr bwMode="white">
          <a:xfrm>
            <a:off x="10556556" y="4986881"/>
            <a:ext cx="69627" cy="65879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BED5774E-E661-4C1E-8303-8614D0280F2F}"/>
              </a:ext>
            </a:extLst>
          </p:cNvPr>
          <p:cNvSpPr/>
          <p:nvPr/>
        </p:nvSpPr>
        <p:spPr bwMode="white">
          <a:xfrm>
            <a:off x="5833105" y="5265219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A78257B4-81BF-415E-8FEC-2AA0CDAAB298}"/>
              </a:ext>
            </a:extLst>
          </p:cNvPr>
          <p:cNvSpPr/>
          <p:nvPr/>
        </p:nvSpPr>
        <p:spPr bwMode="white">
          <a:xfrm>
            <a:off x="8537900" y="5462559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758E8FA3-D766-4A5E-86DB-F06787C259CE}"/>
              </a:ext>
            </a:extLst>
          </p:cNvPr>
          <p:cNvSpPr/>
          <p:nvPr/>
        </p:nvSpPr>
        <p:spPr bwMode="white">
          <a:xfrm>
            <a:off x="10509697" y="5375672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5F9D670D-D892-40A2-AB9D-F7FEED4D9DDF}"/>
              </a:ext>
            </a:extLst>
          </p:cNvPr>
          <p:cNvSpPr/>
          <p:nvPr/>
        </p:nvSpPr>
        <p:spPr bwMode="white">
          <a:xfrm>
            <a:off x="10872204" y="5294187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EB580C3-6439-4B60-B8AB-55E4F6F7A16E}"/>
              </a:ext>
            </a:extLst>
          </p:cNvPr>
          <p:cNvSpPr/>
          <p:nvPr/>
        </p:nvSpPr>
        <p:spPr bwMode="white">
          <a:xfrm>
            <a:off x="6612457" y="5311503"/>
            <a:ext cx="69627" cy="6587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F022821D-4D8F-4EEA-9630-5B9B9DFC0DCA}"/>
              </a:ext>
            </a:extLst>
          </p:cNvPr>
          <p:cNvSpPr/>
          <p:nvPr/>
        </p:nvSpPr>
        <p:spPr bwMode="white">
          <a:xfrm>
            <a:off x="6034799" y="2076179"/>
            <a:ext cx="613989" cy="5932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2C9E26C7-F0DC-4001-85CD-4B3D5E6BF35D}"/>
              </a:ext>
            </a:extLst>
          </p:cNvPr>
          <p:cNvSpPr/>
          <p:nvPr/>
        </p:nvSpPr>
        <p:spPr bwMode="white">
          <a:xfrm>
            <a:off x="8044923" y="2076179"/>
            <a:ext cx="613989" cy="5932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5D170CB5-6A0E-4F17-ACDA-162AF91DCF87}"/>
              </a:ext>
            </a:extLst>
          </p:cNvPr>
          <p:cNvSpPr/>
          <p:nvPr/>
        </p:nvSpPr>
        <p:spPr bwMode="white">
          <a:xfrm>
            <a:off x="5846931" y="4134154"/>
            <a:ext cx="613989" cy="5932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B0C9E04C-4CA1-4885-9880-FCD437C213C1}"/>
              </a:ext>
            </a:extLst>
          </p:cNvPr>
          <p:cNvSpPr/>
          <p:nvPr/>
        </p:nvSpPr>
        <p:spPr bwMode="white">
          <a:xfrm>
            <a:off x="7596473" y="4134154"/>
            <a:ext cx="613989" cy="5932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25F2F8-179C-E6B8-E07D-745961E4E196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827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67D0B-1562-4291-9CE6-9D482289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 파라미터</a:t>
            </a:r>
            <a:r>
              <a:rPr lang="en-US" altLang="ko-KR" dirty="0"/>
              <a:t>(Hyper Parameter)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EDCF7-234E-459D-A64D-FFAF5ED2F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하이퍼 파라미터는 모델링할 때 사용자가 직접 조정 및 세팅하는 값을 말합니다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의사결정나무에서 나무의 깊이를 지정할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3208D-2EDA-488B-9059-FF76AC4B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61</a:t>
            </a:fld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061CA3-6662-4600-831E-D3E26A05C44A}"/>
              </a:ext>
            </a:extLst>
          </p:cNvPr>
          <p:cNvSpPr txBox="1"/>
          <p:nvPr/>
        </p:nvSpPr>
        <p:spPr>
          <a:xfrm>
            <a:off x="950212" y="5088969"/>
            <a:ext cx="2685616" cy="108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의사결정나무 최대 깊이 </a:t>
            </a:r>
            <a:r>
              <a:rPr lang="en-US" altLang="ko-KR" sz="1400" dirty="0"/>
              <a:t>(max depth) : </a:t>
            </a:r>
            <a:r>
              <a:rPr lang="ko-KR" altLang="en-US" sz="1400" dirty="0"/>
              <a:t>학습 데이터에 과대 적합을 방지</a:t>
            </a:r>
            <a:endParaRPr lang="en-US" altLang="ko-KR" sz="1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F0CE83EB-D077-4C8A-8605-09C233E8E8C0}"/>
              </a:ext>
            </a:extLst>
          </p:cNvPr>
          <p:cNvSpPr/>
          <p:nvPr/>
        </p:nvSpPr>
        <p:spPr>
          <a:xfrm>
            <a:off x="1281039" y="3086091"/>
            <a:ext cx="1613602" cy="1116689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의사결정나무의 최대 깊이는 몇으로 정할까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B3859A40-0E46-4C9B-AF7C-707F672D6507}"/>
              </a:ext>
            </a:extLst>
          </p:cNvPr>
          <p:cNvSpPr/>
          <p:nvPr/>
        </p:nvSpPr>
        <p:spPr>
          <a:xfrm>
            <a:off x="3957600" y="3086091"/>
            <a:ext cx="1613602" cy="1116689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랜덤포레스트에 의사결정나무를 몇 개 적용할까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19DD6501-2185-493B-8C03-579BD24E22DE}"/>
              </a:ext>
            </a:extLst>
          </p:cNvPr>
          <p:cNvSpPr/>
          <p:nvPr/>
        </p:nvSpPr>
        <p:spPr>
          <a:xfrm>
            <a:off x="6634161" y="3086091"/>
            <a:ext cx="1613602" cy="1116689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랜덤포레스트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샘플링 시 중복</a:t>
            </a:r>
            <a:r>
              <a:rPr lang="en-US" altLang="ko-KR" sz="1400" baseline="30000" dirty="0">
                <a:solidFill>
                  <a:schemeClr val="tx1"/>
                </a:solidFill>
              </a:rPr>
              <a:t>*</a:t>
            </a:r>
            <a:r>
              <a:rPr lang="ko-KR" altLang="en-US" sz="1400" dirty="0">
                <a:solidFill>
                  <a:schemeClr val="tx1"/>
                </a:solidFill>
              </a:rPr>
              <a:t>을 허용할까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D696ADE1-3B00-4D5E-AD1C-1AA529EA67E2}"/>
              </a:ext>
            </a:extLst>
          </p:cNvPr>
          <p:cNvSpPr/>
          <p:nvPr/>
        </p:nvSpPr>
        <p:spPr>
          <a:xfrm>
            <a:off x="9297359" y="3086091"/>
            <a:ext cx="1613602" cy="1116689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리프 노드에 포함해야 할 최소 샘플의 수는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9959D-55CC-4C84-B30A-4F93D6BEC072}"/>
              </a:ext>
            </a:extLst>
          </p:cNvPr>
          <p:cNvSpPr txBox="1"/>
          <p:nvPr/>
        </p:nvSpPr>
        <p:spPr>
          <a:xfrm>
            <a:off x="6247927" y="5088969"/>
            <a:ext cx="2685616" cy="108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랜덤포레스트 샘플링 시 중복 허용 → 배깅 </a:t>
            </a:r>
            <a:r>
              <a:rPr lang="en-US" altLang="ko-KR" sz="1400" dirty="0"/>
              <a:t>(bootstrap aggregating) </a:t>
            </a:r>
            <a:r>
              <a:rPr lang="ko-KR" altLang="en-US" sz="1400" dirty="0"/>
              <a:t>방식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5ADE9-2798-19BB-BA88-B8917C944959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2070477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CBEE2B-FF75-4138-8EEE-E84B0C71C6F3}"/>
              </a:ext>
            </a:extLst>
          </p:cNvPr>
          <p:cNvSpPr/>
          <p:nvPr/>
        </p:nvSpPr>
        <p:spPr>
          <a:xfrm>
            <a:off x="1549168" y="2782536"/>
            <a:ext cx="4163736" cy="6093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수집 및 이해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1166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3D17F1-E0FC-6E18-E1A0-C30289AAA8C9}"/>
              </a:ext>
            </a:extLst>
          </p:cNvPr>
          <p:cNvSpPr/>
          <p:nvPr/>
        </p:nvSpPr>
        <p:spPr>
          <a:xfrm>
            <a:off x="2924338" y="2242732"/>
            <a:ext cx="1957750" cy="38585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로켓 발사 관련 날씨 데이터 및 발사 데이터를 수집합니다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63</a:t>
            </a:fld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AC81B-29F3-041D-1969-B794D42E11F0}"/>
              </a:ext>
            </a:extLst>
          </p:cNvPr>
          <p:cNvSpPr txBox="1"/>
          <p:nvPr/>
        </p:nvSpPr>
        <p:spPr>
          <a:xfrm>
            <a:off x="843476" y="3527448"/>
            <a:ext cx="1643048" cy="245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로켓 발사 관련 기상 조건 검토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로켓발사 사례 검토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알고리즘 </a:t>
            </a:r>
            <a:r>
              <a:rPr lang="en-US" altLang="ko-KR" sz="1400" dirty="0"/>
              <a:t>(</a:t>
            </a:r>
            <a:r>
              <a:rPr lang="ko-KR" altLang="en-US" sz="1400" dirty="0"/>
              <a:t>의사결정나무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 err="1"/>
              <a:t>랜덤포레스트</a:t>
            </a:r>
            <a:r>
              <a:rPr lang="ko-KR" altLang="en-US" sz="1400" dirty="0"/>
              <a:t> </a:t>
            </a:r>
            <a:r>
              <a:rPr lang="en-US" altLang="ko-KR" sz="14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2A6631-A151-7177-F3FD-E43394B48103}"/>
              </a:ext>
            </a:extLst>
          </p:cNvPr>
          <p:cNvSpPr/>
          <p:nvPr/>
        </p:nvSpPr>
        <p:spPr>
          <a:xfrm>
            <a:off x="846155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문제 정의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931075-3D51-2E7C-E001-0C3E8B7B5F29}"/>
              </a:ext>
            </a:extLst>
          </p:cNvPr>
          <p:cNvSpPr/>
          <p:nvPr/>
        </p:nvSpPr>
        <p:spPr>
          <a:xfrm>
            <a:off x="5561570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준비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04F0B8-EAEA-F7F1-291A-A61FD6BBAD1F}"/>
              </a:ext>
            </a:extLst>
          </p:cNvPr>
          <p:cNvSpPr/>
          <p:nvPr/>
        </p:nvSpPr>
        <p:spPr>
          <a:xfrm>
            <a:off x="7664414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 모델링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768FED-B87B-8B12-9267-F1A5B5A58C9E}"/>
              </a:ext>
            </a:extLst>
          </p:cNvPr>
          <p:cNvSpPr/>
          <p:nvPr/>
        </p:nvSpPr>
        <p:spPr>
          <a:xfrm>
            <a:off x="976725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모델링 평가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6128148-0E9C-CC1F-64EC-D4EF59EE91E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986716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C713108-5876-7DAA-A601-FAF141D3617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9089560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13ABA4-D969-5801-4369-EF53DF5564CC}"/>
              </a:ext>
            </a:extLst>
          </p:cNvPr>
          <p:cNvSpPr txBox="1"/>
          <p:nvPr/>
        </p:nvSpPr>
        <p:spPr>
          <a:xfrm>
            <a:off x="5496722" y="3527448"/>
            <a:ext cx="1558004" cy="144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분리 </a:t>
            </a:r>
            <a:r>
              <a:rPr lang="en-US" altLang="ko-KR" sz="1400" dirty="0"/>
              <a:t>(</a:t>
            </a:r>
            <a:r>
              <a:rPr lang="ko-KR" altLang="en-US" sz="1400" dirty="0"/>
              <a:t>학습 및 테스트</a:t>
            </a:r>
            <a:r>
              <a:rPr lang="en-US" altLang="ko-KR" sz="14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052D7-4B7F-7868-09E9-A87991EA7BAC}"/>
              </a:ext>
            </a:extLst>
          </p:cNvPr>
          <p:cNvSpPr txBox="1"/>
          <p:nvPr/>
        </p:nvSpPr>
        <p:spPr>
          <a:xfrm>
            <a:off x="7559711" y="3527448"/>
            <a:ext cx="1692491" cy="14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알고리즘 선택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 훈련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 조정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C7AA5-F35A-AF52-4737-2DD84479425C}"/>
              </a:ext>
            </a:extLst>
          </p:cNvPr>
          <p:cNvSpPr txBox="1"/>
          <p:nvPr/>
        </p:nvSpPr>
        <p:spPr>
          <a:xfrm>
            <a:off x="9821627" y="3527448"/>
            <a:ext cx="1558004" cy="112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테스트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결과 평가</a:t>
            </a:r>
            <a:endParaRPr lang="en-US" altLang="ko-KR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A92C22-3585-88FA-5DB9-29BC71B9F81C}"/>
              </a:ext>
            </a:extLst>
          </p:cNvPr>
          <p:cNvSpPr/>
          <p:nvPr/>
        </p:nvSpPr>
        <p:spPr>
          <a:xfrm>
            <a:off x="317667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수집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및 이해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3FA44-2678-A5C3-3AEF-02638A6AE45A}"/>
              </a:ext>
            </a:extLst>
          </p:cNvPr>
          <p:cNvSpPr txBox="1"/>
          <p:nvPr/>
        </p:nvSpPr>
        <p:spPr>
          <a:xfrm>
            <a:off x="3140393" y="3527448"/>
            <a:ext cx="1486422" cy="79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수집 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이해</a:t>
            </a:r>
            <a:endParaRPr lang="en-US" altLang="ko-KR" sz="1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1918CB-B08A-01A7-ECFC-774BDAF47667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2271301" y="2924733"/>
            <a:ext cx="905377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6B9F28-1BF8-C03D-CCF1-70EF9DD92187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>
            <a:off x="4601824" y="2924733"/>
            <a:ext cx="959746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44D1E61-84A9-59C1-9B05-29BDD9A3C9CE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2814756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B83647A-D952-4823-9BF1-EC02CA4931DF}"/>
              </a:ext>
            </a:extLst>
          </p:cNvPr>
          <p:cNvSpPr txBox="1"/>
          <p:nvPr/>
        </p:nvSpPr>
        <p:spPr>
          <a:xfrm>
            <a:off x="9554951" y="2639871"/>
            <a:ext cx="144889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전기장</a:t>
            </a:r>
            <a:r>
              <a:rPr lang="en-US" altLang="ko-KR" sz="1400" dirty="0"/>
              <a:t> (</a:t>
            </a:r>
            <a:r>
              <a:rPr lang="ko-KR" altLang="en-US" sz="1400" dirty="0"/>
              <a:t>번개</a:t>
            </a:r>
            <a:r>
              <a:rPr lang="en-US" altLang="ko-KR" sz="14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A5AB7A-8DDA-4134-BF82-4E80DEF50FC6}"/>
              </a:ext>
            </a:extLst>
          </p:cNvPr>
          <p:cNvSpPr txBox="1"/>
          <p:nvPr/>
        </p:nvSpPr>
        <p:spPr>
          <a:xfrm>
            <a:off x="9554951" y="5020855"/>
            <a:ext cx="144889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가시거리</a:t>
            </a: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F4CCF-276E-4DDD-97BE-57994957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4FF80-B516-47A5-86C9-83A77902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64</a:t>
            </a:fld>
            <a:endParaRPr lang="en-US" altLang="ko-KR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53C8671-D7B4-4390-9287-5514BAC659E3}"/>
              </a:ext>
            </a:extLst>
          </p:cNvPr>
          <p:cNvSpPr/>
          <p:nvPr/>
        </p:nvSpPr>
        <p:spPr>
          <a:xfrm>
            <a:off x="2542861" y="2761002"/>
            <a:ext cx="1714270" cy="1234622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어떤 날씨 데이터를 수집해야 할까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9A551-7730-49D1-A5F9-01C6D101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19" y="2738493"/>
            <a:ext cx="1438476" cy="1514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292DC-023D-4119-A358-44000178B8D9}"/>
              </a:ext>
            </a:extLst>
          </p:cNvPr>
          <p:cNvSpPr txBox="1"/>
          <p:nvPr/>
        </p:nvSpPr>
        <p:spPr>
          <a:xfrm>
            <a:off x="1057562" y="4690472"/>
            <a:ext cx="2791609" cy="67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ko-KR" altLang="en-US" dirty="0"/>
              <a:t>쉽게 접근 가능한 날씨 데이터를 수집하여 머신러닝을 학습에 활용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86172-E5C2-4CA5-A162-05AE89D03E02}"/>
              </a:ext>
            </a:extLst>
          </p:cNvPr>
          <p:cNvSpPr txBox="1"/>
          <p:nvPr/>
        </p:nvSpPr>
        <p:spPr>
          <a:xfrm>
            <a:off x="9554951" y="3821629"/>
            <a:ext cx="144889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구름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A5917D-00AA-4E18-9A66-6BBAF8F5712A}"/>
              </a:ext>
            </a:extLst>
          </p:cNvPr>
          <p:cNvSpPr txBox="1"/>
          <p:nvPr/>
        </p:nvSpPr>
        <p:spPr>
          <a:xfrm>
            <a:off x="6907728" y="3854420"/>
            <a:ext cx="144889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강수량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E72CCD-BA2F-4259-9347-031DACEF3BBD}"/>
              </a:ext>
            </a:extLst>
          </p:cNvPr>
          <p:cNvSpPr txBox="1"/>
          <p:nvPr/>
        </p:nvSpPr>
        <p:spPr>
          <a:xfrm>
            <a:off x="6907728" y="2805778"/>
            <a:ext cx="144889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온도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F70E8-D902-481C-8D1F-652D8C3C6382}"/>
              </a:ext>
            </a:extLst>
          </p:cNvPr>
          <p:cNvSpPr txBox="1"/>
          <p:nvPr/>
        </p:nvSpPr>
        <p:spPr>
          <a:xfrm>
            <a:off x="6907728" y="4863559"/>
            <a:ext cx="1448894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풍향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풍속</a:t>
            </a:r>
            <a:endParaRPr lang="en-US" altLang="ko-KR" sz="1400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06D819C-0F70-4DDB-9294-2C5B9E8A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로켓 발사 예측을 위해 쉽게 접근할 수 있는 날씨 데이터를 수집하도록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103B22-BB68-4986-A24F-226C1D599C6A}"/>
              </a:ext>
            </a:extLst>
          </p:cNvPr>
          <p:cNvSpPr txBox="1"/>
          <p:nvPr/>
        </p:nvSpPr>
        <p:spPr>
          <a:xfrm>
            <a:off x="7004234" y="1875652"/>
            <a:ext cx="2302922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400"/>
              <a:t>수집 대상 날씨 데이터</a:t>
            </a:r>
            <a:endParaRPr lang="ko-KR" altLang="en-US" sz="14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5D4A067-B8D2-4059-9E64-75267055A8B7}"/>
              </a:ext>
            </a:extLst>
          </p:cNvPr>
          <p:cNvCxnSpPr>
            <a:cxnSpLocks/>
          </p:cNvCxnSpPr>
          <p:nvPr/>
        </p:nvCxnSpPr>
        <p:spPr>
          <a:xfrm>
            <a:off x="7115548" y="2271069"/>
            <a:ext cx="2041007" cy="0"/>
          </a:xfrm>
          <a:prstGeom prst="line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래픽 2" descr="대상">
            <a:extLst>
              <a:ext uri="{FF2B5EF4-FFF2-40B4-BE49-F238E27FC236}">
                <a16:creationId xmlns:a16="http://schemas.microsoft.com/office/drawing/2014/main" id="{3C397D55-04F9-9118-4FDC-74C28C73D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1356" y="4859273"/>
            <a:ext cx="914400" cy="9144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6C8C1A3-725A-DC94-651F-757D4A77B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8163" y="4892336"/>
            <a:ext cx="885623" cy="885623"/>
          </a:xfrm>
          <a:prstGeom prst="rect">
            <a:avLst/>
          </a:prstGeom>
        </p:spPr>
      </p:pic>
      <p:pic>
        <p:nvPicPr>
          <p:cNvPr id="13" name="그래픽 12" descr="구름">
            <a:extLst>
              <a:ext uri="{FF2B5EF4-FFF2-40B4-BE49-F238E27FC236}">
                <a16:creationId xmlns:a16="http://schemas.microsoft.com/office/drawing/2014/main" id="{813E5D35-61FE-419E-1139-74C6A03A80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2597" y="3469981"/>
            <a:ext cx="1234623" cy="1234623"/>
          </a:xfrm>
          <a:prstGeom prst="rect">
            <a:avLst/>
          </a:prstGeom>
        </p:spPr>
      </p:pic>
      <p:pic>
        <p:nvPicPr>
          <p:cNvPr id="14" name="그래픽 13" descr="비">
            <a:extLst>
              <a:ext uri="{FF2B5EF4-FFF2-40B4-BE49-F238E27FC236}">
                <a16:creationId xmlns:a16="http://schemas.microsoft.com/office/drawing/2014/main" id="{4D35DF02-09D0-6A96-D2A2-435551B54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00641" y="3659276"/>
            <a:ext cx="914400" cy="914400"/>
          </a:xfrm>
          <a:prstGeom prst="rect">
            <a:avLst/>
          </a:prstGeom>
        </p:spPr>
      </p:pic>
      <p:pic>
        <p:nvPicPr>
          <p:cNvPr id="18" name="내용 개체 틀 28" descr="온도계">
            <a:extLst>
              <a:ext uri="{FF2B5EF4-FFF2-40B4-BE49-F238E27FC236}">
                <a16:creationId xmlns:a16="http://schemas.microsoft.com/office/drawing/2014/main" id="{151BA976-5A64-1134-3062-36BDA65942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15876" y="2428677"/>
            <a:ext cx="914400" cy="914400"/>
          </a:xfrm>
          <a:prstGeom prst="rect">
            <a:avLst/>
          </a:prstGeom>
        </p:spPr>
      </p:pic>
      <p:pic>
        <p:nvPicPr>
          <p:cNvPr id="19" name="그래픽 18" descr="번개 표시">
            <a:extLst>
              <a:ext uri="{FF2B5EF4-FFF2-40B4-BE49-F238E27FC236}">
                <a16:creationId xmlns:a16="http://schemas.microsoft.com/office/drawing/2014/main" id="{55164283-0C99-EAC3-777C-F9C34229E4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42155" y="2513719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6646F4-4D7B-4F38-F771-40FD43DCFAC9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847689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F4CCF-276E-4DDD-97BE-57994957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 </a:t>
            </a:r>
            <a:r>
              <a:rPr lang="ko-KR" altLang="en-US" dirty="0"/>
              <a:t>미국 해양 대기청 </a:t>
            </a:r>
            <a:r>
              <a:rPr lang="en-US" altLang="ko-KR" dirty="0"/>
              <a:t>(NOAA)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4FF80-B516-47A5-86C9-83A77902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65</a:t>
            </a:fld>
            <a:endParaRPr lang="en-US" altLang="ko-KR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06D819C-0F70-4DDB-9294-2C5B9E8A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로켓 발사 장소인 플로리다 지역의 온도 및 바람 관련한 날씨 정보는 미국 해양 대기청에서 수집합니다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2EF6D-9F7C-41A0-BC74-5315FFE612F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136" y="1852468"/>
            <a:ext cx="7192214" cy="39982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1B7133-D139-4A85-A0E8-198E6A8729FE}"/>
              </a:ext>
            </a:extLst>
          </p:cNvPr>
          <p:cNvSpPr txBox="1"/>
          <p:nvPr/>
        </p:nvSpPr>
        <p:spPr>
          <a:xfrm>
            <a:off x="8955427" y="3611722"/>
            <a:ext cx="1991376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미국 해양 대기청</a:t>
            </a:r>
            <a:r>
              <a:rPr lang="en-US" altLang="ko-KR" sz="1400" dirty="0"/>
              <a:t> NOAA</a:t>
            </a:r>
            <a:r>
              <a:rPr lang="en-US" altLang="ko-KR" sz="1400" baseline="30000" dirty="0"/>
              <a:t>*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E125A6C-EE42-41C4-AE42-E442CA54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934" y="2057481"/>
            <a:ext cx="1371519" cy="137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DEDAB6-D4C2-46A6-A6D8-44BAB31C4553}"/>
              </a:ext>
            </a:extLst>
          </p:cNvPr>
          <p:cNvSpPr txBox="1"/>
          <p:nvPr/>
        </p:nvSpPr>
        <p:spPr>
          <a:xfrm>
            <a:off x="8955427" y="4637817"/>
            <a:ext cx="1991376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웹사이트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5" action="ppaction://hlinkfile"/>
              </a:rPr>
              <a:t>noaa.gov</a:t>
            </a:r>
            <a:r>
              <a:rPr lang="en-US" altLang="ko-KR" sz="1400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0F92C5-AEDA-4DD5-B29E-D1BFF611154A}"/>
              </a:ext>
            </a:extLst>
          </p:cNvPr>
          <p:cNvSpPr txBox="1"/>
          <p:nvPr/>
        </p:nvSpPr>
        <p:spPr>
          <a:xfrm>
            <a:off x="491945" y="6097239"/>
            <a:ext cx="4186049" cy="35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* NOAA : National Oceanic and Atmospheric Administration)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8A134-2A7B-B53A-7B84-DEE0E1706ABB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2962423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F4CCF-276E-4DDD-97BE-57994957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 </a:t>
            </a:r>
            <a:r>
              <a:rPr lang="ko-KR" altLang="en-US" dirty="0"/>
              <a:t>미국 해양 대기청 </a:t>
            </a:r>
            <a:r>
              <a:rPr lang="en-US" altLang="ko-KR" dirty="0"/>
              <a:t>(NOAA)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4FF80-B516-47A5-86C9-83A77902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66</a:t>
            </a:fld>
            <a:endParaRPr lang="en-US" altLang="ko-KR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06D819C-0F70-4DDB-9294-2C5B9E8A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미국 해양 대기청에서는 최고</a:t>
            </a:r>
            <a:r>
              <a:rPr lang="en-US" altLang="ko-KR" dirty="0"/>
              <a:t>, </a:t>
            </a:r>
            <a:r>
              <a:rPr lang="ko-KR" altLang="en-US" dirty="0"/>
              <a:t>최저 및 평균 온도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풍향</a:t>
            </a:r>
            <a:r>
              <a:rPr lang="en-US" altLang="ko-KR" dirty="0"/>
              <a:t>, </a:t>
            </a:r>
            <a:r>
              <a:rPr lang="ko-KR" altLang="en-US" dirty="0"/>
              <a:t>풍속 및 최대 풍속 등의 날씨 관련 데이터를 수집할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BBDD1C-6DDA-4BE6-A8B6-8A0968286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6" y="2724705"/>
            <a:ext cx="5582429" cy="32865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D5DAD12-11B3-44C1-AF36-AFE9BAAF6F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7" t="-1663" r="-1355" b="1663"/>
          <a:stretch/>
        </p:blipFill>
        <p:spPr>
          <a:xfrm>
            <a:off x="6328743" y="3729772"/>
            <a:ext cx="4752000" cy="22915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D7F6767-23F2-414A-BA49-A7B1BD563216}"/>
              </a:ext>
            </a:extLst>
          </p:cNvPr>
          <p:cNvSpPr txBox="1"/>
          <p:nvPr/>
        </p:nvSpPr>
        <p:spPr>
          <a:xfrm>
            <a:off x="2974120" y="191174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미국 해양 대기청 </a:t>
            </a:r>
            <a:r>
              <a:rPr lang="en-US" altLang="ko-KR" sz="1600" dirty="0"/>
              <a:t>(NOAA)</a:t>
            </a:r>
            <a:endParaRPr lang="ko-KR" altLang="en-US" sz="16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C4E311-340D-4A3F-8038-638354E77337}"/>
              </a:ext>
            </a:extLst>
          </p:cNvPr>
          <p:cNvCxnSpPr>
            <a:cxnSpLocks/>
          </p:cNvCxnSpPr>
          <p:nvPr/>
        </p:nvCxnSpPr>
        <p:spPr>
          <a:xfrm>
            <a:off x="2965257" y="2323028"/>
            <a:ext cx="254000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3B1DC3-0E36-4549-A722-2AEA0F71E4FF}"/>
              </a:ext>
            </a:extLst>
          </p:cNvPr>
          <p:cNvSpPr/>
          <p:nvPr/>
        </p:nvSpPr>
        <p:spPr bwMode="white">
          <a:xfrm>
            <a:off x="1603828" y="3788229"/>
            <a:ext cx="2525486" cy="5442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BF3509-AEBF-40F0-940E-7C6113F6C2D8}"/>
              </a:ext>
            </a:extLst>
          </p:cNvPr>
          <p:cNvSpPr/>
          <p:nvPr/>
        </p:nvSpPr>
        <p:spPr bwMode="white">
          <a:xfrm>
            <a:off x="6255657" y="3788229"/>
            <a:ext cx="1473200" cy="5442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D5AF14-27E6-4125-A461-A8D4F65E0BE2}"/>
              </a:ext>
            </a:extLst>
          </p:cNvPr>
          <p:cNvSpPr/>
          <p:nvPr/>
        </p:nvSpPr>
        <p:spPr bwMode="white">
          <a:xfrm>
            <a:off x="8422215" y="3788229"/>
            <a:ext cx="2731613" cy="5442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659B8-0CB1-2FC1-9925-1086EC2CEF25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2700691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F4CCF-276E-4DDD-97BE-57994957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 </a:t>
            </a:r>
            <a:r>
              <a:rPr lang="ko-KR" altLang="en-US" dirty="0"/>
              <a:t>웨더 언더그라운드 </a:t>
            </a:r>
            <a:r>
              <a:rPr lang="en-US" altLang="ko-KR" dirty="0"/>
              <a:t>(Weather Underground)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4FF80-B516-47A5-86C9-83A77902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67</a:t>
            </a:fld>
            <a:endParaRPr lang="en-US" altLang="ko-KR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06D819C-0F70-4DDB-9294-2C5B9E8A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구름 및 번개 등 추가적인 날씨 데이터는 웨더 언더그라운드 웹페이지에서 수집합니다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1B7133-D139-4A85-A0E8-198E6A8729FE}"/>
              </a:ext>
            </a:extLst>
          </p:cNvPr>
          <p:cNvSpPr txBox="1"/>
          <p:nvPr/>
        </p:nvSpPr>
        <p:spPr>
          <a:xfrm>
            <a:off x="8337909" y="3522655"/>
            <a:ext cx="1991376" cy="108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웨더 언더그라운드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IBM</a:t>
            </a:r>
            <a:r>
              <a:rPr lang="ko-KR" altLang="en-US" sz="1400" dirty="0"/>
              <a:t> 자회사 더 웨더 컴퍼니 소속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DEDAB6-D4C2-46A6-A6D8-44BAB31C4553}"/>
              </a:ext>
            </a:extLst>
          </p:cNvPr>
          <p:cNvSpPr txBox="1"/>
          <p:nvPr/>
        </p:nvSpPr>
        <p:spPr>
          <a:xfrm>
            <a:off x="8292253" y="4669641"/>
            <a:ext cx="3780859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웹사이트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https://www.wunderground.com/history</a:t>
            </a:r>
            <a:r>
              <a:rPr lang="en-US" altLang="ko-KR" sz="1400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CC282C-616C-43A0-A8CB-2E8B8AB66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339" y="2085811"/>
            <a:ext cx="1428066" cy="12051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488C5D-36F1-417A-B325-E46393C6E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30" y="2270559"/>
            <a:ext cx="7151419" cy="35593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D7FAD-FDED-3A3B-E02D-E11B626B385B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3155606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F4CCF-276E-4DDD-97BE-57994957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 </a:t>
            </a:r>
            <a:r>
              <a:rPr lang="ko-KR" altLang="en-US" dirty="0" err="1"/>
              <a:t>웨더</a:t>
            </a:r>
            <a:r>
              <a:rPr lang="ko-KR" altLang="en-US" dirty="0"/>
              <a:t> 언더그라운드 </a:t>
            </a:r>
            <a:r>
              <a:rPr lang="en-US" altLang="ko-KR" dirty="0"/>
              <a:t>(Weather Underground)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4FF80-B516-47A5-86C9-83A77902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68</a:t>
            </a:fld>
            <a:endParaRPr lang="en-US" altLang="ko-KR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06D819C-0F70-4DDB-9294-2C5B9E8A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웨더 언더그라운드는 온도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바람 등의 기본적인 날씨 데이터에 추가하여 </a:t>
            </a:r>
            <a:br>
              <a:rPr lang="en-US" altLang="ko-KR" dirty="0"/>
            </a:br>
            <a:r>
              <a:rPr lang="ko-KR" altLang="en-US" b="1" dirty="0"/>
              <a:t>과거 온도</a:t>
            </a:r>
            <a:r>
              <a:rPr lang="en-US" altLang="ko-KR" b="1" dirty="0"/>
              <a:t>, </a:t>
            </a:r>
            <a:r>
              <a:rPr lang="ko-KR" altLang="en-US" b="1" dirty="0"/>
              <a:t>가시거리</a:t>
            </a:r>
            <a:r>
              <a:rPr lang="en-US" altLang="ko-KR" b="1" dirty="0"/>
              <a:t>, </a:t>
            </a:r>
            <a:r>
              <a:rPr lang="ko-KR" altLang="en-US" b="1" dirty="0"/>
              <a:t>기상 조건</a:t>
            </a:r>
            <a:r>
              <a:rPr lang="en-US" altLang="ko-KR" b="1" dirty="0"/>
              <a:t>(</a:t>
            </a:r>
            <a:r>
              <a:rPr lang="ko-KR" altLang="en-US" b="1" dirty="0"/>
              <a:t>맑음 </a:t>
            </a:r>
            <a:r>
              <a:rPr lang="en-US" altLang="ko-KR" b="1" dirty="0"/>
              <a:t>/ </a:t>
            </a:r>
            <a:r>
              <a:rPr lang="ko-KR" altLang="en-US" b="1" dirty="0"/>
              <a:t>구름 </a:t>
            </a:r>
            <a:r>
              <a:rPr lang="en-US" altLang="ko-KR" b="1" dirty="0"/>
              <a:t>/ </a:t>
            </a:r>
            <a:r>
              <a:rPr lang="ko-KR" altLang="en-US" b="1" dirty="0"/>
              <a:t>번개 등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ko-KR" altLang="en-US" dirty="0"/>
              <a:t>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3D5BAD-38CC-416B-AEB6-4BF3829DD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6" t="1" r="-4177" b="-1095"/>
          <a:stretch/>
        </p:blipFill>
        <p:spPr>
          <a:xfrm>
            <a:off x="6107876" y="2437635"/>
            <a:ext cx="5478075" cy="2952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351800-D5AA-4D87-B4E4-70EA1149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41466"/>
          <a:stretch/>
        </p:blipFill>
        <p:spPr>
          <a:xfrm>
            <a:off x="6024632" y="2437634"/>
            <a:ext cx="4320000" cy="292004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CFA74A-075E-4E2F-A6AF-5D945D0E9247}"/>
              </a:ext>
            </a:extLst>
          </p:cNvPr>
          <p:cNvSpPr/>
          <p:nvPr/>
        </p:nvSpPr>
        <p:spPr bwMode="white">
          <a:xfrm>
            <a:off x="10344632" y="2351919"/>
            <a:ext cx="1188306" cy="30751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9A24A2-003A-44F7-AAD3-2E59A5336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00" y="2119755"/>
            <a:ext cx="5341991" cy="19596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D1A866-DA08-431A-81FD-4E2936AA9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59" y="4292936"/>
            <a:ext cx="5328082" cy="8802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61F97D-2093-44F5-8665-4B135705F7DF}"/>
              </a:ext>
            </a:extLst>
          </p:cNvPr>
          <p:cNvSpPr/>
          <p:nvPr/>
        </p:nvSpPr>
        <p:spPr bwMode="white">
          <a:xfrm>
            <a:off x="4919570" y="2351919"/>
            <a:ext cx="1188306" cy="30751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AF7B51-8736-4357-8A08-CB41D2AF89D1}"/>
              </a:ext>
            </a:extLst>
          </p:cNvPr>
          <p:cNvSpPr/>
          <p:nvPr/>
        </p:nvSpPr>
        <p:spPr bwMode="white">
          <a:xfrm>
            <a:off x="455057" y="4895281"/>
            <a:ext cx="1188306" cy="3298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F96ED-78AA-4768-9F44-41052D6637DF}"/>
              </a:ext>
            </a:extLst>
          </p:cNvPr>
          <p:cNvSpPr txBox="1"/>
          <p:nvPr/>
        </p:nvSpPr>
        <p:spPr>
          <a:xfrm>
            <a:off x="5267372" y="5578078"/>
            <a:ext cx="6511917" cy="84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/>
              <a:t>맑음 </a:t>
            </a:r>
            <a:r>
              <a:rPr lang="en-US" altLang="ko-KR" sz="1600" dirty="0"/>
              <a:t>(Fair) / </a:t>
            </a:r>
            <a:r>
              <a:rPr lang="ko-KR" altLang="en-US" sz="1600" dirty="0"/>
              <a:t>약간 흐림 </a:t>
            </a:r>
            <a:r>
              <a:rPr lang="en-US" altLang="ko-KR" sz="1600" dirty="0"/>
              <a:t>(Partly Cloudy) / </a:t>
            </a:r>
            <a:r>
              <a:rPr lang="ko-KR" altLang="en-US" sz="1600" dirty="0"/>
              <a:t>많이 흐림 </a:t>
            </a:r>
            <a:r>
              <a:rPr lang="en-US" altLang="ko-KR" sz="1600" dirty="0"/>
              <a:t>(Mostly Cloudy) / </a:t>
            </a:r>
            <a:r>
              <a:rPr lang="ko-KR" altLang="en-US" sz="1600" dirty="0"/>
              <a:t>흐림 </a:t>
            </a:r>
            <a:r>
              <a:rPr lang="en-US" altLang="ko-KR" sz="1600" dirty="0"/>
              <a:t>(Cloudy) / </a:t>
            </a:r>
            <a:r>
              <a:rPr lang="ko-KR" altLang="en-US" sz="1600" dirty="0"/>
              <a:t>천둥번개 </a:t>
            </a:r>
            <a:r>
              <a:rPr lang="en-US" altLang="ko-KR" sz="1600" dirty="0"/>
              <a:t>(T-storm)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1AFF5-D174-29D1-DE89-E2C7C54B334D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2807110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F4CCF-276E-4DDD-97BE-57994957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 NASA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4FF80-B516-47A5-86C9-83A77902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69</a:t>
            </a:fld>
            <a:endParaRPr lang="en-US" altLang="ko-KR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06D819C-0F70-4DDB-9294-2C5B9E8A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나사에서는 다양한 우주 탐사 미션을 수행하였습니다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DBED6B-3E4E-48C3-8A3F-7BFB68F1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1" y="1684861"/>
            <a:ext cx="1486690" cy="1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C2A5432-2922-4849-AB7C-7E122BA5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62" y="1684861"/>
            <a:ext cx="1630726" cy="18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6B363A-AD02-4518-9B2A-514B22F3F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r="9979"/>
          <a:stretch/>
        </p:blipFill>
        <p:spPr bwMode="auto">
          <a:xfrm>
            <a:off x="5214417" y="1684861"/>
            <a:ext cx="20520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8D7C3-07F8-4F47-8A5A-A4BC19DFBF29}"/>
              </a:ext>
            </a:extLst>
          </p:cNvPr>
          <p:cNvSpPr txBox="1"/>
          <p:nvPr/>
        </p:nvSpPr>
        <p:spPr>
          <a:xfrm>
            <a:off x="5214417" y="3497479"/>
            <a:ext cx="236113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화성 </a:t>
            </a:r>
            <a:r>
              <a:rPr lang="en-US" altLang="ko-KR" sz="1400" dirty="0"/>
              <a:t>: </a:t>
            </a:r>
            <a:r>
              <a:rPr lang="ko-KR" altLang="en-US" sz="1400" dirty="0"/>
              <a:t>마리너 </a:t>
            </a:r>
            <a:r>
              <a:rPr lang="en-US" altLang="ko-KR" sz="1400" dirty="0"/>
              <a:t>9 (1971)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F32DD4-1229-407E-904B-56E136B027D2}"/>
              </a:ext>
            </a:extLst>
          </p:cNvPr>
          <p:cNvSpPr txBox="1"/>
          <p:nvPr/>
        </p:nvSpPr>
        <p:spPr>
          <a:xfrm>
            <a:off x="842464" y="3487164"/>
            <a:ext cx="1789745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달 </a:t>
            </a:r>
            <a:r>
              <a:rPr lang="en-US" altLang="ko-KR" sz="1400" dirty="0"/>
              <a:t>: </a:t>
            </a:r>
            <a:r>
              <a:rPr lang="ko-KR" altLang="en-US" sz="1400" dirty="0"/>
              <a:t>레인저 </a:t>
            </a:r>
            <a:r>
              <a:rPr lang="en-US" altLang="ko-KR" sz="1400" dirty="0"/>
              <a:t>7 (1964)</a:t>
            </a:r>
          </a:p>
        </p:txBody>
      </p:sp>
      <p:pic>
        <p:nvPicPr>
          <p:cNvPr id="2056" name="Picture 8" descr="NASA's Mars Rover Curiosity">
            <a:extLst>
              <a:ext uri="{FF2B5EF4-FFF2-40B4-BE49-F238E27FC236}">
                <a16:creationId xmlns:a16="http://schemas.microsoft.com/office/drawing/2014/main" id="{3E17F9F5-C257-409C-ABD6-B7FEAD41E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r="11232"/>
          <a:stretch/>
        </p:blipFill>
        <p:spPr bwMode="auto">
          <a:xfrm>
            <a:off x="7856474" y="1678204"/>
            <a:ext cx="2664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 image of a spacecraft, with two solar panels on either end, and a collection system in the open position, visible on the top of the spacecraft, with the lid open.">
            <a:extLst>
              <a:ext uri="{FF2B5EF4-FFF2-40B4-BE49-F238E27FC236}">
                <a16:creationId xmlns:a16="http://schemas.microsoft.com/office/drawing/2014/main" id="{39297972-D13B-4573-94C0-81E6523AE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65" y="4027817"/>
            <a:ext cx="2532989" cy="179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EDD2A3-BCB7-411B-8295-AD2311D44E64}"/>
              </a:ext>
            </a:extLst>
          </p:cNvPr>
          <p:cNvSpPr txBox="1"/>
          <p:nvPr/>
        </p:nvSpPr>
        <p:spPr>
          <a:xfrm>
            <a:off x="809900" y="5848691"/>
            <a:ext cx="285133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태양 </a:t>
            </a:r>
            <a:r>
              <a:rPr lang="en-US" altLang="ko-KR" sz="1400" dirty="0"/>
              <a:t>: </a:t>
            </a:r>
            <a:r>
              <a:rPr lang="ko-KR" altLang="en-US" sz="1400" dirty="0"/>
              <a:t>제네시스</a:t>
            </a:r>
            <a:r>
              <a:rPr lang="en-US" altLang="ko-KR" sz="1400" dirty="0"/>
              <a:t> (2001)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13B117CF-102A-4FF3-AC19-EB99B24CB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417" y="4027817"/>
            <a:ext cx="2095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679D588-39BF-4856-B9BB-BF98265BACB3}"/>
              </a:ext>
            </a:extLst>
          </p:cNvPr>
          <p:cNvSpPr txBox="1"/>
          <p:nvPr/>
        </p:nvSpPr>
        <p:spPr>
          <a:xfrm>
            <a:off x="5214417" y="5513791"/>
            <a:ext cx="222183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목성 </a:t>
            </a:r>
            <a:r>
              <a:rPr lang="en-US" altLang="ko-KR" sz="1400" dirty="0"/>
              <a:t>: </a:t>
            </a:r>
            <a:r>
              <a:rPr lang="ko-KR" altLang="en-US" sz="1400" dirty="0"/>
              <a:t>주노</a:t>
            </a:r>
            <a:r>
              <a:rPr lang="en-US" altLang="ko-KR" sz="1400" dirty="0"/>
              <a:t> (2011)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ADF03F0A-9DE0-47C0-8F3D-FCEA9BD9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86" y="4027817"/>
            <a:ext cx="1471188" cy="181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4CD65996-DE77-41B9-BEBA-03BBBCC44FD2}"/>
              </a:ext>
            </a:extLst>
          </p:cNvPr>
          <p:cNvSpPr txBox="1"/>
          <p:nvPr/>
        </p:nvSpPr>
        <p:spPr>
          <a:xfrm>
            <a:off x="2905317" y="3487164"/>
            <a:ext cx="2092422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달 </a:t>
            </a:r>
            <a:r>
              <a:rPr lang="en-US" altLang="ko-KR" sz="1400" dirty="0"/>
              <a:t>: </a:t>
            </a:r>
            <a:r>
              <a:rPr lang="ko-KR" altLang="en-US" sz="1400" dirty="0"/>
              <a:t>서베이어 </a:t>
            </a:r>
            <a:r>
              <a:rPr lang="en-US" altLang="ko-KR" sz="1400" dirty="0"/>
              <a:t>7 (1968)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8CD269F-ECFC-41C7-AA3A-C13496F8F9F8}"/>
              </a:ext>
            </a:extLst>
          </p:cNvPr>
          <p:cNvSpPr txBox="1"/>
          <p:nvPr/>
        </p:nvSpPr>
        <p:spPr>
          <a:xfrm>
            <a:off x="7740095" y="3497479"/>
            <a:ext cx="2780380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화성 </a:t>
            </a:r>
            <a:r>
              <a:rPr lang="en-US" altLang="ko-KR" sz="1400" dirty="0"/>
              <a:t>: </a:t>
            </a:r>
            <a:r>
              <a:rPr lang="ko-KR" altLang="en-US" sz="1400" dirty="0"/>
              <a:t>큐리오시티 로버</a:t>
            </a:r>
            <a:r>
              <a:rPr lang="en-US" altLang="ko-KR" sz="1400" dirty="0"/>
              <a:t> (2012)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F7D6ED5-CF9D-444D-826B-ED5EDE53CD20}"/>
              </a:ext>
            </a:extLst>
          </p:cNvPr>
          <p:cNvSpPr txBox="1"/>
          <p:nvPr/>
        </p:nvSpPr>
        <p:spPr>
          <a:xfrm>
            <a:off x="9493951" y="5236792"/>
            <a:ext cx="1824649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명왕성 </a:t>
            </a:r>
            <a:r>
              <a:rPr lang="en-US" altLang="ko-KR" sz="1400" dirty="0"/>
              <a:t>: </a:t>
            </a:r>
            <a:br>
              <a:rPr lang="en-US" altLang="ko-KR" sz="1400" dirty="0"/>
            </a:br>
            <a:r>
              <a:rPr lang="ko-KR" altLang="en-US" sz="1400" dirty="0"/>
              <a:t>뉴 호라이즌</a:t>
            </a:r>
            <a:r>
              <a:rPr lang="en-US" altLang="ko-KR" sz="1400" dirty="0"/>
              <a:t> (2006)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29324D-D969-4B81-8E65-CE3A4E0729D4}"/>
              </a:ext>
            </a:extLst>
          </p:cNvPr>
          <p:cNvSpPr txBox="1"/>
          <p:nvPr/>
        </p:nvSpPr>
        <p:spPr>
          <a:xfrm>
            <a:off x="449765" y="6178674"/>
            <a:ext cx="3571600" cy="3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>
                <a:hlinkClick r:id="rId10"/>
              </a:rPr>
              <a:t>https://en.wikipedia.org/wiki/List_of_NASA_missions</a:t>
            </a:r>
            <a:endParaRPr lang="en-US" altLang="ko-KR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20F6B-1A4A-F280-8429-A4A7B7A32F11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281948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89887-3D89-402B-BDF2-207F23BD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발전 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863A9-9114-4137-B0CD-8244F389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빅데이터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최근 몇년간 데이터의 막대한 증대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스마트폰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SNS)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클라우드 컴퓨팅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강력한 컴퓨팅 파워로의 손쉬운 접근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딥러닝 알고리즘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인공신경망 기술의 급격한 발전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40AE5B-A4C3-4DB4-ABA7-722AB8B4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7</a:t>
            </a:fld>
            <a:endParaRPr lang="en-US" altLang="ko-KR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CA2368B-C9D7-4611-B4ED-5ECD51A7D03C}"/>
              </a:ext>
            </a:extLst>
          </p:cNvPr>
          <p:cNvSpPr/>
          <p:nvPr/>
        </p:nvSpPr>
        <p:spPr>
          <a:xfrm>
            <a:off x="701290" y="3312437"/>
            <a:ext cx="3391200" cy="678244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빅데이터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7B56E7-F6D7-4E9D-9CDD-E0EE615F6CE3}"/>
              </a:ext>
            </a:extLst>
          </p:cNvPr>
          <p:cNvSpPr/>
          <p:nvPr/>
        </p:nvSpPr>
        <p:spPr>
          <a:xfrm>
            <a:off x="215900" y="3224693"/>
            <a:ext cx="871666" cy="845916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E361112-5F55-4BC1-90FC-32C72ED38B97}"/>
              </a:ext>
            </a:extLst>
          </p:cNvPr>
          <p:cNvSpPr/>
          <p:nvPr/>
        </p:nvSpPr>
        <p:spPr>
          <a:xfrm>
            <a:off x="8583796" y="2062239"/>
            <a:ext cx="3392304" cy="678244"/>
          </a:xfrm>
          <a:prstGeom prst="roundRect">
            <a:avLst/>
          </a:prstGeom>
          <a:solidFill>
            <a:srgbClr val="1D629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딥러닝 알고리즘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16760D-6536-4221-9D09-EC07672D26F0}"/>
              </a:ext>
            </a:extLst>
          </p:cNvPr>
          <p:cNvGrpSpPr/>
          <p:nvPr/>
        </p:nvGrpSpPr>
        <p:grpSpPr>
          <a:xfrm>
            <a:off x="8098404" y="1979951"/>
            <a:ext cx="845916" cy="845916"/>
            <a:chOff x="295005" y="4996197"/>
            <a:chExt cx="845916" cy="845916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57E6788-DA1B-4497-89F8-A412B4B4B6D8}"/>
                </a:ext>
              </a:extLst>
            </p:cNvPr>
            <p:cNvSpPr/>
            <p:nvPr/>
          </p:nvSpPr>
          <p:spPr>
            <a:xfrm>
              <a:off x="295005" y="4996197"/>
              <a:ext cx="845916" cy="845916"/>
            </a:xfrm>
            <a:prstGeom prst="ellipse">
              <a:avLst/>
            </a:prstGeom>
            <a:solidFill>
              <a:srgbClr val="1D6295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9F40FB8-DB18-44B9-B429-91983FB4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03" y="5144395"/>
              <a:ext cx="549520" cy="54952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B2A821B-55CA-4509-8D0A-1F5229215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47" y="4043565"/>
            <a:ext cx="3004266" cy="209653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943130-1AB4-4C8D-B88B-284B667127F8}"/>
              </a:ext>
            </a:extLst>
          </p:cNvPr>
          <p:cNvSpPr/>
          <p:nvPr/>
        </p:nvSpPr>
        <p:spPr>
          <a:xfrm>
            <a:off x="4657382" y="2770873"/>
            <a:ext cx="3391200" cy="678244"/>
          </a:xfrm>
          <a:prstGeom prst="roundRect">
            <a:avLst/>
          </a:prstGeom>
          <a:solidFill>
            <a:srgbClr val="3075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클라우드 컴퓨팅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FF2F26-3B5C-4D02-BC6C-DA8CF680567F}"/>
              </a:ext>
            </a:extLst>
          </p:cNvPr>
          <p:cNvGrpSpPr/>
          <p:nvPr/>
        </p:nvGrpSpPr>
        <p:grpSpPr>
          <a:xfrm>
            <a:off x="4142313" y="2677669"/>
            <a:ext cx="845916" cy="845916"/>
            <a:chOff x="265327" y="3852337"/>
            <a:chExt cx="845916" cy="84591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BB1A683-1308-4F98-9299-7C2D5B3A3C54}"/>
                </a:ext>
              </a:extLst>
            </p:cNvPr>
            <p:cNvSpPr/>
            <p:nvPr/>
          </p:nvSpPr>
          <p:spPr>
            <a:xfrm>
              <a:off x="265327" y="3852337"/>
              <a:ext cx="845916" cy="845916"/>
            </a:xfrm>
            <a:prstGeom prst="ellipse">
              <a:avLst/>
            </a:prstGeom>
            <a:solidFill>
              <a:srgbClr val="3075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6ECF5A9-ED74-40AE-A3BE-4AFF19FB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32" y="4001842"/>
              <a:ext cx="546907" cy="54690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3BC5608-CDD5-40D3-8698-36DFDE4E4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073" y="3631888"/>
            <a:ext cx="2724530" cy="21005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293454-294E-4498-B8A1-8D3C128B1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2948" y="2866598"/>
            <a:ext cx="3392304" cy="2096531"/>
          </a:xfrm>
          <a:prstGeom prst="rect">
            <a:avLst/>
          </a:prstGeom>
        </p:spPr>
      </p:pic>
      <p:pic>
        <p:nvPicPr>
          <p:cNvPr id="18" name="내용 개체 틀 20">
            <a:extLst>
              <a:ext uri="{FF2B5EF4-FFF2-40B4-BE49-F238E27FC236}">
                <a16:creationId xmlns:a16="http://schemas.microsoft.com/office/drawing/2014/main" id="{4DA13997-1D67-4021-B075-9EE9F939B5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3" y="3394101"/>
            <a:ext cx="507101" cy="5071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6E9553-8863-4393-93A4-F0EBFAC210B8}"/>
              </a:ext>
            </a:extLst>
          </p:cNvPr>
          <p:cNvSpPr txBox="1"/>
          <p:nvPr/>
        </p:nvSpPr>
        <p:spPr>
          <a:xfrm>
            <a:off x="515938" y="6416495"/>
            <a:ext cx="81622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출처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https: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//www.epnc.co.kr/news/articleView.html?idxno=91021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http://blogsabo.ahnlab.com/1300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https://cyberx.tistory.com/128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2D2F0-560D-698D-D3AB-CDA26A982566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extLst>
      <p:ext uri="{BB962C8B-B14F-4D97-AF65-F5344CB8AC3E}">
        <p14:creationId xmlns:p14="http://schemas.microsoft.com/office/powerpoint/2010/main" val="28660176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25F16-57D9-4639-AC7C-D6432242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 NASA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A43F7D-A44E-4CFA-9934-8CC720C93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1958</a:t>
            </a:r>
            <a:r>
              <a:rPr lang="ko-KR" altLang="en-US" dirty="0"/>
              <a:t>년부터 </a:t>
            </a:r>
            <a:r>
              <a:rPr lang="en-US" altLang="ko-KR" dirty="0"/>
              <a:t>2020</a:t>
            </a:r>
            <a:r>
              <a:rPr lang="ko-KR" altLang="en-US" dirty="0"/>
              <a:t>년 사이에 나사에서 발사한 유인 또는 무인 로켓 발사 기록 총 </a:t>
            </a:r>
            <a:r>
              <a:rPr lang="en-US" altLang="ko-KR" dirty="0"/>
              <a:t>60</a:t>
            </a:r>
            <a:r>
              <a:rPr lang="ko-KR" altLang="en-US" dirty="0"/>
              <a:t>건을 수집합니다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85059-EA55-4BC1-A011-6D47AC2D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70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864A1B-A0A2-4B69-941B-EE7AD537E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" t="-4" r="40565" b="57127"/>
          <a:stretch/>
        </p:blipFill>
        <p:spPr>
          <a:xfrm>
            <a:off x="860454" y="1799590"/>
            <a:ext cx="5182107" cy="4455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2DFE14-7ECB-4D62-92E5-C5214921CE71}"/>
              </a:ext>
            </a:extLst>
          </p:cNvPr>
          <p:cNvSpPr txBox="1"/>
          <p:nvPr/>
        </p:nvSpPr>
        <p:spPr>
          <a:xfrm>
            <a:off x="7804399" y="2325114"/>
            <a:ext cx="2984141" cy="121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/>
              <a:t>총 </a:t>
            </a:r>
            <a:r>
              <a:rPr lang="en-US" altLang="ko-KR" sz="1600" dirty="0"/>
              <a:t>60</a:t>
            </a:r>
            <a:r>
              <a:rPr lang="ko-KR" altLang="en-US" sz="1600" dirty="0"/>
              <a:t> 건의 로켓 발사 기록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기간 </a:t>
            </a:r>
            <a:r>
              <a:rPr lang="en-US" altLang="ko-KR" sz="1600" dirty="0"/>
              <a:t>: 1958</a:t>
            </a:r>
            <a:r>
              <a:rPr lang="ko-KR" altLang="en-US" sz="1600" dirty="0"/>
              <a:t>년 </a:t>
            </a:r>
            <a:r>
              <a:rPr lang="en-US" altLang="ko-KR" sz="1600" dirty="0"/>
              <a:t>~ 2020</a:t>
            </a:r>
            <a:r>
              <a:rPr lang="ko-KR" altLang="en-US" sz="1600" dirty="0"/>
              <a:t>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유인 또는 무인 우주선</a:t>
            </a:r>
            <a:endParaRPr lang="en-US" altLang="ko-K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B34581-F4DE-43AA-9B50-B9C89E95BFD7}"/>
              </a:ext>
            </a:extLst>
          </p:cNvPr>
          <p:cNvSpPr txBox="1"/>
          <p:nvPr/>
        </p:nvSpPr>
        <p:spPr>
          <a:xfrm>
            <a:off x="7804399" y="4093448"/>
            <a:ext cx="2984141" cy="158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/>
              <a:t>데이터 건수 자체가 많지 않아 분석에 불리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로켓 발사 자체가 대부분 연기 또는 취소 없이 발사됨</a:t>
            </a:r>
            <a:endParaRPr lang="en-US" altLang="ko-KR" sz="1600" dirty="0"/>
          </a:p>
        </p:txBody>
      </p:sp>
      <p:pic>
        <p:nvPicPr>
          <p:cNvPr id="6" name="그래픽 5" descr="점검 목록">
            <a:extLst>
              <a:ext uri="{FF2B5EF4-FFF2-40B4-BE49-F238E27FC236}">
                <a16:creationId xmlns:a16="http://schemas.microsoft.com/office/drawing/2014/main" id="{2640580A-3C28-240E-B23E-3ED95A69B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0950" y="2471542"/>
            <a:ext cx="914400" cy="914400"/>
          </a:xfrm>
          <a:prstGeom prst="rect">
            <a:avLst/>
          </a:prstGeom>
        </p:spPr>
      </p:pic>
      <p:pic>
        <p:nvPicPr>
          <p:cNvPr id="8" name="그래픽 7" descr="금지 표지">
            <a:extLst>
              <a:ext uri="{FF2B5EF4-FFF2-40B4-BE49-F238E27FC236}">
                <a16:creationId xmlns:a16="http://schemas.microsoft.com/office/drawing/2014/main" id="{9F256099-8C6C-A5ED-23D6-9288E1634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7700" y="4222750"/>
            <a:ext cx="824500" cy="82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8D029-6AF2-B039-7C88-957AA433F60C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26344214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FC554-B57D-4996-8FE4-A50246154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 NASA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13AF2-90A7-4B09-B6A5-0FB78EEB0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발사 앞뒤로 </a:t>
            </a:r>
            <a:r>
              <a:rPr lang="en-US" altLang="ko-KR" dirty="0"/>
              <a:t>2</a:t>
            </a:r>
            <a:r>
              <a:rPr lang="ko-KR" altLang="en-US" dirty="0"/>
              <a:t>일 동안의 데이터를 추가 보충하여 분석을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CB2D2-7AF2-44DF-BAC1-7423F85F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71</a:t>
            </a:fld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84453A-EC27-47C3-95FA-DA723EB6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98" y="2288801"/>
            <a:ext cx="7034955" cy="11578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ECEF79-DDDC-4118-A85C-C61EBD140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98" y="3656562"/>
            <a:ext cx="7034957" cy="11578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177980-B9DC-4D85-AFD1-A5486C08C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98" y="5024323"/>
            <a:ext cx="7034955" cy="11578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EFD919-AEF5-47A7-82DB-0414CCCEA839}"/>
              </a:ext>
            </a:extLst>
          </p:cNvPr>
          <p:cNvSpPr txBox="1"/>
          <p:nvPr/>
        </p:nvSpPr>
        <p:spPr>
          <a:xfrm>
            <a:off x="8514445" y="2785052"/>
            <a:ext cx="2701800" cy="20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발사 당일 전후 </a:t>
            </a:r>
            <a:r>
              <a:rPr lang="en-US" altLang="ko-KR" sz="1400" dirty="0"/>
              <a:t>2</a:t>
            </a:r>
            <a:r>
              <a:rPr lang="ko-KR" altLang="en-US" sz="1400" dirty="0"/>
              <a:t>일간의 날씨 데이터를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로켓 발사일 당일은 나사가 최적의 날씨로 판단한 것으로 가정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5C345E-967E-4669-9B26-D3B6D0A62B99}"/>
              </a:ext>
            </a:extLst>
          </p:cNvPr>
          <p:cNvSpPr txBox="1"/>
          <p:nvPr/>
        </p:nvSpPr>
        <p:spPr>
          <a:xfrm>
            <a:off x="2926619" y="1703798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발사 전후 </a:t>
            </a:r>
            <a:r>
              <a:rPr lang="en-US" altLang="ko-KR" sz="1600" dirty="0"/>
              <a:t>2</a:t>
            </a:r>
            <a:r>
              <a:rPr lang="ko-KR" altLang="en-US" sz="1600" dirty="0"/>
              <a:t>일간의 데이터 추가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BE57B1-DBB6-4C0A-98A9-A2755CE32B77}"/>
              </a:ext>
            </a:extLst>
          </p:cNvPr>
          <p:cNvCxnSpPr>
            <a:cxnSpLocks/>
          </p:cNvCxnSpPr>
          <p:nvPr/>
        </p:nvCxnSpPr>
        <p:spPr>
          <a:xfrm>
            <a:off x="2668375" y="2115080"/>
            <a:ext cx="2972404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8B97BF-0C31-5880-B08D-E022D176738B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3667177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A68DF-962B-4CE0-BB1E-961DE824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 NASA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07287-5E6A-4BD9-8F00-07F5FDD0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로켓 발사가 연기되는 경우 중대한 결함이나 큰 기상 이변이 없다면 보통 </a:t>
            </a:r>
            <a:r>
              <a:rPr lang="en-US" altLang="ko-KR" dirty="0"/>
              <a:t>1~2</a:t>
            </a:r>
            <a:r>
              <a:rPr lang="ko-KR" altLang="en-US" dirty="0"/>
              <a:t>일 후에 다시 발사를 시도하는 경우가 주로 관찰됩니다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C39893-6DC4-4CEA-B148-7BA206E8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72</a:t>
            </a:fld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451500-AFD1-4948-88A0-AB3841B45F41}"/>
              </a:ext>
            </a:extLst>
          </p:cNvPr>
          <p:cNvGrpSpPr/>
          <p:nvPr/>
        </p:nvGrpSpPr>
        <p:grpSpPr>
          <a:xfrm>
            <a:off x="610702" y="2274003"/>
            <a:ext cx="8314430" cy="1894429"/>
            <a:chOff x="842270" y="2321709"/>
            <a:chExt cx="10113759" cy="230440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CFFAD0-2C94-4A61-8861-358E99C7D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270" y="2321709"/>
              <a:ext cx="10113759" cy="207011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699156-517C-476B-806E-AC9B0DB66847}"/>
                </a:ext>
              </a:extLst>
            </p:cNvPr>
            <p:cNvSpPr/>
            <p:nvPr/>
          </p:nvSpPr>
          <p:spPr bwMode="white">
            <a:xfrm>
              <a:off x="7143750" y="3225800"/>
              <a:ext cx="3812279" cy="1400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CDA2BAD-948A-4B5A-8094-B028EF3E9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10" y="4591442"/>
            <a:ext cx="4605872" cy="14970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E1842C-1629-4533-B1B7-E4E007E057FA}"/>
              </a:ext>
            </a:extLst>
          </p:cNvPr>
          <p:cNvSpPr/>
          <p:nvPr/>
        </p:nvSpPr>
        <p:spPr bwMode="white">
          <a:xfrm>
            <a:off x="653143" y="2274003"/>
            <a:ext cx="8651174" cy="16378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25E33D-3D24-4205-86FB-54606CE13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426" y="3640244"/>
            <a:ext cx="7161625" cy="177442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76166F-2336-4B45-90E4-90F60DE6249B}"/>
              </a:ext>
            </a:extLst>
          </p:cNvPr>
          <p:cNvSpPr/>
          <p:nvPr/>
        </p:nvSpPr>
        <p:spPr bwMode="white">
          <a:xfrm>
            <a:off x="7200241" y="2337990"/>
            <a:ext cx="1188306" cy="329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31B09F-3F0C-4D53-BED1-92D263C5DAC7}"/>
              </a:ext>
            </a:extLst>
          </p:cNvPr>
          <p:cNvSpPr/>
          <p:nvPr/>
        </p:nvSpPr>
        <p:spPr bwMode="white">
          <a:xfrm>
            <a:off x="3148942" y="3068076"/>
            <a:ext cx="829292" cy="329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BDF3B-78F0-4129-A7D5-E62BE52B0010}"/>
              </a:ext>
            </a:extLst>
          </p:cNvPr>
          <p:cNvSpPr/>
          <p:nvPr/>
        </p:nvSpPr>
        <p:spPr bwMode="white">
          <a:xfrm>
            <a:off x="2451434" y="3553455"/>
            <a:ext cx="625240" cy="329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B95EDD-6D0B-4720-80B5-0BD919FEAAC7}"/>
              </a:ext>
            </a:extLst>
          </p:cNvPr>
          <p:cNvSpPr/>
          <p:nvPr/>
        </p:nvSpPr>
        <p:spPr bwMode="white">
          <a:xfrm>
            <a:off x="8497439" y="3678271"/>
            <a:ext cx="907818" cy="329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54DA7-2D1A-4735-B371-EE2B1C70BAF0}"/>
              </a:ext>
            </a:extLst>
          </p:cNvPr>
          <p:cNvSpPr/>
          <p:nvPr/>
        </p:nvSpPr>
        <p:spPr bwMode="white">
          <a:xfrm>
            <a:off x="10241132" y="4008331"/>
            <a:ext cx="907818" cy="329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7E5D8B-C35B-4B93-A6FB-723555802F8B}"/>
              </a:ext>
            </a:extLst>
          </p:cNvPr>
          <p:cNvCxnSpPr/>
          <p:nvPr/>
        </p:nvCxnSpPr>
        <p:spPr>
          <a:xfrm>
            <a:off x="2256312" y="2903519"/>
            <a:ext cx="694706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43E3476-CC03-4D69-BE25-78EDA3405D79}"/>
              </a:ext>
            </a:extLst>
          </p:cNvPr>
          <p:cNvCxnSpPr>
            <a:cxnSpLocks/>
          </p:cNvCxnSpPr>
          <p:nvPr/>
        </p:nvCxnSpPr>
        <p:spPr>
          <a:xfrm>
            <a:off x="4708789" y="3975823"/>
            <a:ext cx="801610" cy="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51B975-EBCF-4577-B998-DDA9BEC6BDC9}"/>
              </a:ext>
            </a:extLst>
          </p:cNvPr>
          <p:cNvSpPr/>
          <p:nvPr/>
        </p:nvSpPr>
        <p:spPr bwMode="white">
          <a:xfrm>
            <a:off x="1421723" y="5569530"/>
            <a:ext cx="907818" cy="2517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BD673A-F4B4-4872-873E-F3CF2DE7135E}"/>
              </a:ext>
            </a:extLst>
          </p:cNvPr>
          <p:cNvSpPr/>
          <p:nvPr/>
        </p:nvSpPr>
        <p:spPr bwMode="white">
          <a:xfrm>
            <a:off x="1265365" y="5844438"/>
            <a:ext cx="907818" cy="2517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8B242-B290-E84D-3F02-3FE9F9B56041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2735228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 </a:t>
            </a:r>
            <a:r>
              <a:rPr lang="ko-KR" altLang="en-US" dirty="0"/>
              <a:t>최종본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앞서 수집한 데이터를 정리한 내용입니다</a:t>
            </a:r>
            <a:r>
              <a:rPr lang="en-US" altLang="ko-KR" dirty="0"/>
              <a:t>. (MS </a:t>
            </a:r>
            <a:r>
              <a:rPr lang="ko-KR" altLang="en-US" dirty="0"/>
              <a:t>수업 자료 기준</a:t>
            </a:r>
            <a:r>
              <a:rPr lang="en-US" altLang="ko-KR" dirty="0"/>
              <a:t>, </a:t>
            </a:r>
            <a:r>
              <a:rPr lang="ko-KR" altLang="en-US" dirty="0"/>
              <a:t>엑셀 및 </a:t>
            </a:r>
            <a:r>
              <a:rPr lang="en-US" altLang="ko-KR" dirty="0"/>
              <a:t>CSV)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73</a:t>
            </a:fld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BDA44D-F29B-4AB7-98D3-A4CA3C301BDC}"/>
              </a:ext>
            </a:extLst>
          </p:cNvPr>
          <p:cNvSpPr txBox="1"/>
          <p:nvPr/>
        </p:nvSpPr>
        <p:spPr>
          <a:xfrm>
            <a:off x="7879115" y="5084978"/>
            <a:ext cx="3783113" cy="122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해수면 압력 </a:t>
            </a:r>
            <a:r>
              <a:rPr lang="en-US" altLang="ko-KR" dirty="0"/>
              <a:t>(Sea Level Pressure)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과거 평균 해수면 압력 </a:t>
            </a:r>
            <a:r>
              <a:rPr lang="en-US" altLang="ko-KR" dirty="0"/>
              <a:t>(Hist Ave Sea Level Pressure)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낮의 길이 </a:t>
            </a:r>
            <a:r>
              <a:rPr lang="en-US" altLang="ko-KR" dirty="0"/>
              <a:t>(Day Length)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CF01C19-70D5-4CE2-B8D2-62725BA9FF15}"/>
              </a:ext>
            </a:extLst>
          </p:cNvPr>
          <p:cNvSpPr/>
          <p:nvPr/>
        </p:nvSpPr>
        <p:spPr>
          <a:xfrm>
            <a:off x="569518" y="1845666"/>
            <a:ext cx="1682177" cy="61913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60051C-F687-4471-9428-0645140B00AB}"/>
              </a:ext>
            </a:extLst>
          </p:cNvPr>
          <p:cNvSpPr txBox="1"/>
          <p:nvPr/>
        </p:nvSpPr>
        <p:spPr>
          <a:xfrm>
            <a:off x="2524664" y="1593599"/>
            <a:ext cx="3224187" cy="17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이름 </a:t>
            </a:r>
            <a:r>
              <a:rPr lang="en-US" altLang="ko-KR" dirty="0"/>
              <a:t>(Name)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날짜 </a:t>
            </a:r>
            <a:r>
              <a:rPr lang="en-US" altLang="ko-KR" dirty="0"/>
              <a:t>(Date)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시간 </a:t>
            </a:r>
            <a:r>
              <a:rPr lang="en-US" altLang="ko-KR" dirty="0"/>
              <a:t>(Time)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장소 </a:t>
            </a:r>
            <a:r>
              <a:rPr lang="en-US" altLang="ko-KR" dirty="0"/>
              <a:t>(Location)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유무인 </a:t>
            </a:r>
            <a:r>
              <a:rPr lang="en-US" altLang="ko-KR" dirty="0"/>
              <a:t>(Crewed / Uncrewed)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발사 여부 </a:t>
            </a:r>
            <a:r>
              <a:rPr lang="en-US" altLang="ko-KR" dirty="0"/>
              <a:t>(Launched)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C69546-68FE-4EFC-AFE8-5F5252EEBDF5}"/>
              </a:ext>
            </a:extLst>
          </p:cNvPr>
          <p:cNvSpPr/>
          <p:nvPr/>
        </p:nvSpPr>
        <p:spPr>
          <a:xfrm>
            <a:off x="569518" y="3947317"/>
            <a:ext cx="1682177" cy="61913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온도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1A550D-2DAF-49ED-B8E6-44D696660602}"/>
              </a:ext>
            </a:extLst>
          </p:cNvPr>
          <p:cNvSpPr txBox="1"/>
          <p:nvPr/>
        </p:nvSpPr>
        <p:spPr>
          <a:xfrm>
            <a:off x="2524664" y="3526235"/>
            <a:ext cx="3224187" cy="233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최고 온도 </a:t>
            </a:r>
            <a:r>
              <a:rPr lang="en-US" altLang="ko-KR" dirty="0"/>
              <a:t>(High Temp)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최저 온도 </a:t>
            </a:r>
            <a:r>
              <a:rPr lang="en-US" altLang="ko-KR" dirty="0"/>
              <a:t>(Low Temp)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평균 온도 </a:t>
            </a:r>
            <a:r>
              <a:rPr lang="en-US" altLang="ko-KR" dirty="0"/>
              <a:t>(Ave Temp)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발사 시 온도 </a:t>
            </a:r>
            <a:r>
              <a:rPr lang="en-US" altLang="ko-KR" dirty="0"/>
              <a:t>(Temp at Launch)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과거 최고 온도 </a:t>
            </a:r>
            <a:r>
              <a:rPr lang="en-US" altLang="ko-KR" dirty="0"/>
              <a:t>(Hist High Temp)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과거 최저 온도 </a:t>
            </a:r>
            <a:r>
              <a:rPr lang="en-US" altLang="ko-KR" dirty="0"/>
              <a:t>(Hist Low Temp)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과거 평균 온도 </a:t>
            </a:r>
            <a:r>
              <a:rPr lang="en-US" altLang="ko-KR" dirty="0"/>
              <a:t>(Hist Ave Temp)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E064D7-F9FC-4623-9D0E-8FD9EB73B822}"/>
              </a:ext>
            </a:extLst>
          </p:cNvPr>
          <p:cNvSpPr/>
          <p:nvPr/>
        </p:nvSpPr>
        <p:spPr>
          <a:xfrm>
            <a:off x="569518" y="5738922"/>
            <a:ext cx="1682177" cy="61913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강수량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99C239-8014-4ABC-B381-C35B30177539}"/>
              </a:ext>
            </a:extLst>
          </p:cNvPr>
          <p:cNvSpPr txBox="1"/>
          <p:nvPr/>
        </p:nvSpPr>
        <p:spPr>
          <a:xfrm>
            <a:off x="2524664" y="5711738"/>
            <a:ext cx="3224187" cy="67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발사 시 강수량 </a:t>
            </a:r>
            <a:r>
              <a:rPr lang="en-US" altLang="ko-KR" dirty="0"/>
              <a:t>(Precipitation)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과거 평균 강수량 </a:t>
            </a:r>
            <a:r>
              <a:rPr lang="en-US" altLang="ko-KR" dirty="0"/>
              <a:t>(Hist Ave Precipitation)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144695-12CF-4135-9387-C2DD94289CD8}"/>
              </a:ext>
            </a:extLst>
          </p:cNvPr>
          <p:cNvSpPr/>
          <p:nvPr/>
        </p:nvSpPr>
        <p:spPr>
          <a:xfrm>
            <a:off x="5923969" y="1845666"/>
            <a:ext cx="1682177" cy="61913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바람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A2D8D0-4E1B-4018-B597-EE64109556B6}"/>
              </a:ext>
            </a:extLst>
          </p:cNvPr>
          <p:cNvSpPr txBox="1"/>
          <p:nvPr/>
        </p:nvSpPr>
        <p:spPr>
          <a:xfrm>
            <a:off x="7879115" y="1593599"/>
            <a:ext cx="3783113" cy="17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풍향 </a:t>
            </a:r>
            <a:r>
              <a:rPr lang="en-US" altLang="ko-KR" dirty="0"/>
              <a:t>(Wind Direction)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최고 풍속 </a:t>
            </a:r>
            <a:r>
              <a:rPr lang="en-US" altLang="ko-KR" dirty="0"/>
              <a:t>(Max Wind Speed)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발사 시 풍속 </a:t>
            </a:r>
            <a:r>
              <a:rPr lang="en-US" altLang="ko-KR" dirty="0"/>
              <a:t>(Wind Speed at Launch)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가시성 </a:t>
            </a:r>
            <a:r>
              <a:rPr lang="en-US" altLang="ko-KR" dirty="0"/>
              <a:t>(Visibility)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과거 평균 최고 풍속 </a:t>
            </a:r>
            <a:r>
              <a:rPr lang="en-US" altLang="ko-KR" dirty="0"/>
              <a:t>(Hist Ave Max Wind Speed)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과거 평균 가시성 </a:t>
            </a:r>
            <a:r>
              <a:rPr lang="en-US" altLang="ko-KR" dirty="0"/>
              <a:t>(Hist Ave Visibility)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2685B4A-04A7-4475-BD55-D30C05BEDF7B}"/>
              </a:ext>
            </a:extLst>
          </p:cNvPr>
          <p:cNvSpPr/>
          <p:nvPr/>
        </p:nvSpPr>
        <p:spPr>
          <a:xfrm>
            <a:off x="5923969" y="3888371"/>
            <a:ext cx="1682177" cy="61913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조건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436C45-F7EB-4FD8-900F-F00FCD021BCF}"/>
              </a:ext>
            </a:extLst>
          </p:cNvPr>
          <p:cNvSpPr txBox="1"/>
          <p:nvPr/>
        </p:nvSpPr>
        <p:spPr>
          <a:xfrm>
            <a:off x="7879115" y="3733839"/>
            <a:ext cx="3783113" cy="95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맑음 </a:t>
            </a:r>
            <a:r>
              <a:rPr lang="en-US" altLang="ko-KR" dirty="0"/>
              <a:t>(Fair) / </a:t>
            </a:r>
            <a:r>
              <a:rPr lang="ko-KR" altLang="en-US" dirty="0"/>
              <a:t>약간 흐림 </a:t>
            </a:r>
            <a:r>
              <a:rPr lang="en-US" altLang="ko-KR" dirty="0"/>
              <a:t>(Partly Cloudy)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많이 흐림 </a:t>
            </a:r>
            <a:r>
              <a:rPr lang="en-US" altLang="ko-KR" dirty="0"/>
              <a:t>(Mostly Cloudy) / </a:t>
            </a:r>
            <a:r>
              <a:rPr lang="ko-KR" altLang="en-US" dirty="0"/>
              <a:t>흐림 </a:t>
            </a:r>
            <a:r>
              <a:rPr lang="en-US" altLang="ko-KR" dirty="0"/>
              <a:t>(Cloudy)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천둥 번개 </a:t>
            </a:r>
            <a:r>
              <a:rPr lang="en-US" altLang="ko-KR" dirty="0"/>
              <a:t>(T-storm)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DA09423-22C1-493F-A5F5-A0331E875767}"/>
              </a:ext>
            </a:extLst>
          </p:cNvPr>
          <p:cNvSpPr/>
          <p:nvPr/>
        </p:nvSpPr>
        <p:spPr>
          <a:xfrm>
            <a:off x="5923969" y="5447387"/>
            <a:ext cx="1682177" cy="61913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기타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618F9D6-BBC6-45D9-BF97-D9805A9A4224}"/>
              </a:ext>
            </a:extLst>
          </p:cNvPr>
          <p:cNvCxnSpPr>
            <a:cxnSpLocks/>
          </p:cNvCxnSpPr>
          <p:nvPr/>
        </p:nvCxnSpPr>
        <p:spPr>
          <a:xfrm>
            <a:off x="2613893" y="3483954"/>
            <a:ext cx="2131621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46757C2-ADD4-47FB-8E0B-F85E5C79FE17}"/>
              </a:ext>
            </a:extLst>
          </p:cNvPr>
          <p:cNvCxnSpPr>
            <a:cxnSpLocks/>
          </p:cNvCxnSpPr>
          <p:nvPr/>
        </p:nvCxnSpPr>
        <p:spPr>
          <a:xfrm>
            <a:off x="8125610" y="5039941"/>
            <a:ext cx="2131621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3A13B8A-EB55-43DE-B82B-2C24598F8110}"/>
              </a:ext>
            </a:extLst>
          </p:cNvPr>
          <p:cNvCxnSpPr>
            <a:cxnSpLocks/>
          </p:cNvCxnSpPr>
          <p:nvPr/>
        </p:nvCxnSpPr>
        <p:spPr>
          <a:xfrm>
            <a:off x="8125610" y="3548913"/>
            <a:ext cx="2131621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0BC7E4-4358-4B34-A915-9A29F76468F3}"/>
              </a:ext>
            </a:extLst>
          </p:cNvPr>
          <p:cNvCxnSpPr>
            <a:cxnSpLocks/>
          </p:cNvCxnSpPr>
          <p:nvPr/>
        </p:nvCxnSpPr>
        <p:spPr>
          <a:xfrm>
            <a:off x="2613893" y="5698962"/>
            <a:ext cx="2131621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BD8340-F0F9-8CCC-0ACC-B5FE4A24263D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8650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A68DF-962B-4CE0-BB1E-961DE824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 </a:t>
            </a:r>
            <a:r>
              <a:rPr lang="ko-KR" altLang="en-US" dirty="0"/>
              <a:t>최종본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07287-5E6A-4BD9-8F00-07F5FDD0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앞서 수집한 데이터를 하나의 엑셀 파일로 구성한 내용입니다</a:t>
            </a:r>
            <a:r>
              <a:rPr lang="en-US" altLang="ko-KR" dirty="0"/>
              <a:t>. </a:t>
            </a:r>
            <a:r>
              <a:rPr lang="ko-KR" altLang="en-US" dirty="0"/>
              <a:t>차후 </a:t>
            </a:r>
            <a:r>
              <a:rPr lang="en-US" altLang="ko-KR" dirty="0"/>
              <a:t>CSV </a:t>
            </a:r>
            <a:r>
              <a:rPr lang="ko-KR" altLang="en-US" dirty="0"/>
              <a:t>파일 형태로 실습을 수행할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C39893-6DC4-4CEA-B148-7BA206E8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74</a:t>
            </a:fld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FF99DE-DB20-4C41-AC94-BB175E17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99" y="1892321"/>
            <a:ext cx="9056915" cy="4029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81C2F2-629B-E323-9766-F78EB23A47E4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27561200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23EC2A-3B6B-4912-ABE4-051784D2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43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EE581-8C43-4205-A820-4EEF6D93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 </a:t>
            </a:r>
            <a:r>
              <a:rPr lang="ko-KR" altLang="en-US" dirty="0"/>
              <a:t>최종본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D53D7-924A-445C-98A5-778256B5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파일은 쉼표를 기준으로 항목을 구분하는 데이터 파일입니다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517215-14AD-47B6-A9B7-1A6D0608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76</a:t>
            </a:fld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D19E5-D0FD-4C6F-B8AE-C6D1AF406222}"/>
              </a:ext>
            </a:extLst>
          </p:cNvPr>
          <p:cNvSpPr txBox="1"/>
          <p:nvPr/>
        </p:nvSpPr>
        <p:spPr>
          <a:xfrm>
            <a:off x="1454079" y="1703798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엑셀 파일 </a:t>
            </a:r>
            <a:r>
              <a:rPr lang="en-US" altLang="ko-KR" sz="1600" dirty="0"/>
              <a:t>(.xls)</a:t>
            </a:r>
            <a:endParaRPr lang="ko-KR" altLang="en-US" sz="16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9C401C-DA01-4CF6-BE64-A02CDE3479D7}"/>
              </a:ext>
            </a:extLst>
          </p:cNvPr>
          <p:cNvCxnSpPr>
            <a:cxnSpLocks/>
          </p:cNvCxnSpPr>
          <p:nvPr/>
        </p:nvCxnSpPr>
        <p:spPr>
          <a:xfrm>
            <a:off x="1670848" y="2115080"/>
            <a:ext cx="1951126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D327EC-DDB0-4864-BED8-72B0506DE3BF}"/>
              </a:ext>
            </a:extLst>
          </p:cNvPr>
          <p:cNvSpPr txBox="1"/>
          <p:nvPr/>
        </p:nvSpPr>
        <p:spPr>
          <a:xfrm>
            <a:off x="6892978" y="1703798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ko-KR" sz="1600" dirty="0"/>
              <a:t>CSV </a:t>
            </a:r>
            <a:r>
              <a:rPr lang="ko-KR" altLang="en-US" sz="1600" dirty="0"/>
              <a:t>파일 </a:t>
            </a:r>
            <a:r>
              <a:rPr lang="en-US" altLang="ko-KR" sz="1600" dirty="0"/>
              <a:t>(.csv)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C2E4E9D-E33A-4DBF-B589-7EBE0B3D72F6}"/>
              </a:ext>
            </a:extLst>
          </p:cNvPr>
          <p:cNvCxnSpPr>
            <a:cxnSpLocks/>
          </p:cNvCxnSpPr>
          <p:nvPr/>
        </p:nvCxnSpPr>
        <p:spPr>
          <a:xfrm>
            <a:off x="7109747" y="2115080"/>
            <a:ext cx="1951126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9A8442E-8575-42C9-8111-850751960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65" y="2297875"/>
            <a:ext cx="4714103" cy="28109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58F630-26EC-4F57-97CD-3AFFCAC08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"/>
          <a:stretch/>
        </p:blipFill>
        <p:spPr>
          <a:xfrm>
            <a:off x="5753595" y="2298185"/>
            <a:ext cx="5964930" cy="2810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C70F1A-9EA4-49F8-AB92-9F4277416075}"/>
              </a:ext>
            </a:extLst>
          </p:cNvPr>
          <p:cNvSpPr txBox="1"/>
          <p:nvPr/>
        </p:nvSpPr>
        <p:spPr>
          <a:xfrm>
            <a:off x="1210858" y="5431101"/>
            <a:ext cx="9026093" cy="88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※ csv </a:t>
            </a:r>
            <a:r>
              <a:rPr lang="ko-KR" altLang="en-US" sz="1100" dirty="0"/>
              <a:t>파일 </a:t>
            </a:r>
            <a:r>
              <a:rPr lang="en-US" altLang="ko-KR" sz="1100" dirty="0"/>
              <a:t>(comma separated value)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쉼표를 기준으로 항목을 구분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스프레드시트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데이터베이스 등 데이터 관련 프로그램에서 주로 사용하며 엑셀</a:t>
            </a:r>
            <a:r>
              <a:rPr lang="en-US" altLang="ko-KR" sz="1100" dirty="0"/>
              <a:t>, </a:t>
            </a:r>
            <a:r>
              <a:rPr lang="ko-KR" altLang="en-US" sz="1100" dirty="0"/>
              <a:t>문서 편집기 등 여러 응용 프로그램간 호환 가능</a:t>
            </a:r>
            <a:endParaRPr lang="en-US" altLang="ko-KR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B93A1-8C23-1A23-3114-270014CE8A48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수집 및 이해</a:t>
            </a:r>
          </a:p>
        </p:txBody>
      </p:sp>
    </p:spTree>
    <p:extLst>
      <p:ext uri="{BB962C8B-B14F-4D97-AF65-F5344CB8AC3E}">
        <p14:creationId xmlns:p14="http://schemas.microsoft.com/office/powerpoint/2010/main" val="2274335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D386DB-8B11-21A3-AEF7-690609706689}"/>
              </a:ext>
            </a:extLst>
          </p:cNvPr>
          <p:cNvSpPr/>
          <p:nvPr/>
        </p:nvSpPr>
        <p:spPr>
          <a:xfrm>
            <a:off x="1549168" y="2787571"/>
            <a:ext cx="4163736" cy="6093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 준비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데이터 정리</a:t>
            </a:r>
            <a:endParaRPr lang="en-US" altLang="ko-KR" dirty="0"/>
          </a:p>
          <a:p>
            <a:r>
              <a:rPr lang="ko-KR" altLang="en-US" dirty="0"/>
              <a:t>데이터 분리 </a:t>
            </a:r>
            <a:r>
              <a:rPr lang="en-US" altLang="ko-KR" dirty="0"/>
              <a:t>(</a:t>
            </a:r>
            <a:r>
              <a:rPr lang="ko-KR" altLang="en-US" dirty="0"/>
              <a:t>학습 및 테스트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5335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3D17F1-E0FC-6E18-E1A0-C30289AAA8C9}"/>
              </a:ext>
            </a:extLst>
          </p:cNvPr>
          <p:cNvSpPr/>
          <p:nvPr/>
        </p:nvSpPr>
        <p:spPr>
          <a:xfrm>
            <a:off x="5317249" y="2242732"/>
            <a:ext cx="1957750" cy="38585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누락된 데이터를 보완 또는 데이터 타입 변경 등 모델링에 사용할 데이터를 정리합니다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78</a:t>
            </a:fld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AC81B-29F3-041D-1969-B794D42E11F0}"/>
              </a:ext>
            </a:extLst>
          </p:cNvPr>
          <p:cNvSpPr txBox="1"/>
          <p:nvPr/>
        </p:nvSpPr>
        <p:spPr>
          <a:xfrm>
            <a:off x="843476" y="3527448"/>
            <a:ext cx="1643048" cy="245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로켓 발사 관련 기상 조건 검토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로켓발사 사례 검토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알고리즘 </a:t>
            </a:r>
            <a:r>
              <a:rPr lang="en-US" altLang="ko-KR" sz="1400" dirty="0"/>
              <a:t>(</a:t>
            </a:r>
            <a:r>
              <a:rPr lang="ko-KR" altLang="en-US" sz="1400" dirty="0"/>
              <a:t>의사결정나무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 err="1"/>
              <a:t>랜덤포레스트</a:t>
            </a:r>
            <a:r>
              <a:rPr lang="ko-KR" altLang="en-US" sz="1400" dirty="0"/>
              <a:t> </a:t>
            </a:r>
            <a:r>
              <a:rPr lang="en-US" altLang="ko-KR" sz="14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2A6631-A151-7177-F3FD-E43394B48103}"/>
              </a:ext>
            </a:extLst>
          </p:cNvPr>
          <p:cNvSpPr/>
          <p:nvPr/>
        </p:nvSpPr>
        <p:spPr>
          <a:xfrm>
            <a:off x="846155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문제 정의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931075-3D51-2E7C-E001-0C3E8B7B5F29}"/>
              </a:ext>
            </a:extLst>
          </p:cNvPr>
          <p:cNvSpPr/>
          <p:nvPr/>
        </p:nvSpPr>
        <p:spPr>
          <a:xfrm>
            <a:off x="5561570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준비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04F0B8-EAEA-F7F1-291A-A61FD6BBAD1F}"/>
              </a:ext>
            </a:extLst>
          </p:cNvPr>
          <p:cNvSpPr/>
          <p:nvPr/>
        </p:nvSpPr>
        <p:spPr>
          <a:xfrm>
            <a:off x="7664414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 모델링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768FED-B87B-8B12-9267-F1A5B5A58C9E}"/>
              </a:ext>
            </a:extLst>
          </p:cNvPr>
          <p:cNvSpPr/>
          <p:nvPr/>
        </p:nvSpPr>
        <p:spPr>
          <a:xfrm>
            <a:off x="976725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모델링 평가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6128148-0E9C-CC1F-64EC-D4EF59EE91E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986716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C713108-5876-7DAA-A601-FAF141D3617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9089560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13ABA4-D969-5801-4369-EF53DF5564CC}"/>
              </a:ext>
            </a:extLst>
          </p:cNvPr>
          <p:cNvSpPr txBox="1"/>
          <p:nvPr/>
        </p:nvSpPr>
        <p:spPr>
          <a:xfrm>
            <a:off x="5496722" y="3527448"/>
            <a:ext cx="1558004" cy="144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분리 </a:t>
            </a:r>
            <a:r>
              <a:rPr lang="en-US" altLang="ko-KR" sz="1400" dirty="0"/>
              <a:t>(</a:t>
            </a:r>
            <a:r>
              <a:rPr lang="ko-KR" altLang="en-US" sz="1400" dirty="0"/>
              <a:t>학습 및 테스트</a:t>
            </a:r>
            <a:r>
              <a:rPr lang="en-US" altLang="ko-KR" sz="14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052D7-4B7F-7868-09E9-A87991EA7BAC}"/>
              </a:ext>
            </a:extLst>
          </p:cNvPr>
          <p:cNvSpPr txBox="1"/>
          <p:nvPr/>
        </p:nvSpPr>
        <p:spPr>
          <a:xfrm>
            <a:off x="7559711" y="3527448"/>
            <a:ext cx="1692491" cy="14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알고리즘 선택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 훈련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 조정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C7AA5-F35A-AF52-4737-2DD84479425C}"/>
              </a:ext>
            </a:extLst>
          </p:cNvPr>
          <p:cNvSpPr txBox="1"/>
          <p:nvPr/>
        </p:nvSpPr>
        <p:spPr>
          <a:xfrm>
            <a:off x="9821627" y="3527448"/>
            <a:ext cx="1558004" cy="112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테스트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결과 평가</a:t>
            </a:r>
            <a:endParaRPr lang="en-US" altLang="ko-KR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A92C22-3585-88FA-5DB9-29BC71B9F81C}"/>
              </a:ext>
            </a:extLst>
          </p:cNvPr>
          <p:cNvSpPr/>
          <p:nvPr/>
        </p:nvSpPr>
        <p:spPr>
          <a:xfrm>
            <a:off x="317667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수집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및 이해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3FA44-2678-A5C3-3AEF-02638A6AE45A}"/>
              </a:ext>
            </a:extLst>
          </p:cNvPr>
          <p:cNvSpPr txBox="1"/>
          <p:nvPr/>
        </p:nvSpPr>
        <p:spPr>
          <a:xfrm>
            <a:off x="3140393" y="3527448"/>
            <a:ext cx="1486422" cy="79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수집 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이해</a:t>
            </a:r>
            <a:endParaRPr lang="en-US" altLang="ko-KR" sz="1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1918CB-B08A-01A7-ECFC-774BDAF47667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2271301" y="2924733"/>
            <a:ext cx="905377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6B9F28-1BF8-C03D-CCF1-70EF9DD92187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>
            <a:off x="4601824" y="2924733"/>
            <a:ext cx="959746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44D1E61-84A9-59C1-9B05-29BDD9A3C9CE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23952507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A231A-F119-4F4D-A10F-95665D64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2AB57-C7E4-494B-94D6-0F8713EE2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세상에 존재하는 데이터는 보통 데이터 분석가가 원하는 형태로 있지 않습니다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분석가가 원하는 형태로 정제</a:t>
            </a:r>
            <a:r>
              <a:rPr lang="en-US" altLang="ko-KR" dirty="0"/>
              <a:t>, </a:t>
            </a:r>
            <a:r>
              <a:rPr lang="ko-KR" altLang="en-US" dirty="0"/>
              <a:t>변형 등 가공 작업이 필요합니다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40240-07E6-4442-8B68-DD8B5DA4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79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3BE40B-6D8E-4E06-916B-1C199CDC0B53}"/>
              </a:ext>
            </a:extLst>
          </p:cNvPr>
          <p:cNvSpPr/>
          <p:nvPr/>
        </p:nvSpPr>
        <p:spPr bwMode="white">
          <a:xfrm>
            <a:off x="2276565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38A3F8-A6A2-4916-9A5F-2379D2853660}"/>
              </a:ext>
            </a:extLst>
          </p:cNvPr>
          <p:cNvSpPr/>
          <p:nvPr/>
        </p:nvSpPr>
        <p:spPr bwMode="white">
          <a:xfrm>
            <a:off x="2662913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821AE5-5DCF-4F5D-A080-D56A5A051E10}"/>
              </a:ext>
            </a:extLst>
          </p:cNvPr>
          <p:cNvSpPr/>
          <p:nvPr/>
        </p:nvSpPr>
        <p:spPr bwMode="white">
          <a:xfrm>
            <a:off x="3049261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D2DDF0-11E9-4464-9DE6-3CD9C622F73E}"/>
              </a:ext>
            </a:extLst>
          </p:cNvPr>
          <p:cNvSpPr/>
          <p:nvPr/>
        </p:nvSpPr>
        <p:spPr bwMode="white">
          <a:xfrm>
            <a:off x="3435609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4F38DA-2653-47D1-BB9C-996E62CE3378}"/>
              </a:ext>
            </a:extLst>
          </p:cNvPr>
          <p:cNvSpPr/>
          <p:nvPr/>
        </p:nvSpPr>
        <p:spPr bwMode="white">
          <a:xfrm>
            <a:off x="3821957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52C25-4367-4132-A464-499A9C59E97C}"/>
              </a:ext>
            </a:extLst>
          </p:cNvPr>
          <p:cNvSpPr/>
          <p:nvPr/>
        </p:nvSpPr>
        <p:spPr bwMode="white">
          <a:xfrm>
            <a:off x="4208307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1C3C0E-5305-4B0A-9549-637C0DB6FE8A}"/>
              </a:ext>
            </a:extLst>
          </p:cNvPr>
          <p:cNvSpPr/>
          <p:nvPr/>
        </p:nvSpPr>
        <p:spPr bwMode="white">
          <a:xfrm>
            <a:off x="2276565" y="336345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BF2A59-3ACC-46DC-9BEC-6D45D078FB18}"/>
              </a:ext>
            </a:extLst>
          </p:cNvPr>
          <p:cNvSpPr/>
          <p:nvPr/>
        </p:nvSpPr>
        <p:spPr bwMode="white">
          <a:xfrm>
            <a:off x="2662913" y="336345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152CE-719B-4385-A1A9-10803B28E3DB}"/>
              </a:ext>
            </a:extLst>
          </p:cNvPr>
          <p:cNvSpPr/>
          <p:nvPr/>
        </p:nvSpPr>
        <p:spPr bwMode="white">
          <a:xfrm>
            <a:off x="3049261" y="336345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06554-228F-4CFF-A11F-62EF4FCE3EE8}"/>
              </a:ext>
            </a:extLst>
          </p:cNvPr>
          <p:cNvSpPr/>
          <p:nvPr/>
        </p:nvSpPr>
        <p:spPr bwMode="white">
          <a:xfrm>
            <a:off x="3435609" y="336345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893A5B-E429-4707-BBDD-346BB02FA064}"/>
              </a:ext>
            </a:extLst>
          </p:cNvPr>
          <p:cNvSpPr/>
          <p:nvPr/>
        </p:nvSpPr>
        <p:spPr bwMode="white">
          <a:xfrm>
            <a:off x="4208307" y="336345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F3C74E-660E-4A04-93F0-DB57342FAA39}"/>
              </a:ext>
            </a:extLst>
          </p:cNvPr>
          <p:cNvSpPr/>
          <p:nvPr/>
        </p:nvSpPr>
        <p:spPr bwMode="white">
          <a:xfrm>
            <a:off x="2276565" y="381303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8590BA-3A09-430B-B699-BB5FA98667D6}"/>
              </a:ext>
            </a:extLst>
          </p:cNvPr>
          <p:cNvSpPr/>
          <p:nvPr/>
        </p:nvSpPr>
        <p:spPr bwMode="white">
          <a:xfrm>
            <a:off x="3049261" y="381303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2E132-5533-4859-9D7D-ABEE76FB8D97}"/>
              </a:ext>
            </a:extLst>
          </p:cNvPr>
          <p:cNvSpPr/>
          <p:nvPr/>
        </p:nvSpPr>
        <p:spPr bwMode="white">
          <a:xfrm>
            <a:off x="3435609" y="381303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6BA3EF-9819-4E78-B907-EA676253AA20}"/>
              </a:ext>
            </a:extLst>
          </p:cNvPr>
          <p:cNvSpPr/>
          <p:nvPr/>
        </p:nvSpPr>
        <p:spPr bwMode="white">
          <a:xfrm>
            <a:off x="3821957" y="381303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2688F3-B4B1-4AD3-9AE4-E74743AEC02E}"/>
              </a:ext>
            </a:extLst>
          </p:cNvPr>
          <p:cNvSpPr/>
          <p:nvPr/>
        </p:nvSpPr>
        <p:spPr bwMode="white">
          <a:xfrm>
            <a:off x="4208307" y="381303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A9E0A7-4006-4810-ADC5-001D91E49925}"/>
              </a:ext>
            </a:extLst>
          </p:cNvPr>
          <p:cNvSpPr/>
          <p:nvPr/>
        </p:nvSpPr>
        <p:spPr bwMode="white">
          <a:xfrm>
            <a:off x="2276565" y="426261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3A24DA-D1FC-4F5B-977C-C0D14840B532}"/>
              </a:ext>
            </a:extLst>
          </p:cNvPr>
          <p:cNvSpPr/>
          <p:nvPr/>
        </p:nvSpPr>
        <p:spPr bwMode="white">
          <a:xfrm>
            <a:off x="2662913" y="426261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FAE574-3AC4-49FC-9ABB-A46F006EEB95}"/>
              </a:ext>
            </a:extLst>
          </p:cNvPr>
          <p:cNvSpPr/>
          <p:nvPr/>
        </p:nvSpPr>
        <p:spPr bwMode="white">
          <a:xfrm>
            <a:off x="3049261" y="426261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BE231D8-43A8-4E2A-AF90-233C0F3A63FA}"/>
              </a:ext>
            </a:extLst>
          </p:cNvPr>
          <p:cNvSpPr/>
          <p:nvPr/>
        </p:nvSpPr>
        <p:spPr bwMode="white">
          <a:xfrm>
            <a:off x="3821957" y="426261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6F48C1-D99C-425C-B7E2-C16C63899C64}"/>
              </a:ext>
            </a:extLst>
          </p:cNvPr>
          <p:cNvSpPr/>
          <p:nvPr/>
        </p:nvSpPr>
        <p:spPr bwMode="white">
          <a:xfrm>
            <a:off x="4208307" y="426261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5EAEE4-3379-4822-99AE-F7F7A7A0517F}"/>
              </a:ext>
            </a:extLst>
          </p:cNvPr>
          <p:cNvSpPr/>
          <p:nvPr/>
        </p:nvSpPr>
        <p:spPr bwMode="white">
          <a:xfrm>
            <a:off x="2276565" y="471219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2EE926-D2FB-4D84-843B-800084AD112B}"/>
              </a:ext>
            </a:extLst>
          </p:cNvPr>
          <p:cNvSpPr/>
          <p:nvPr/>
        </p:nvSpPr>
        <p:spPr bwMode="white">
          <a:xfrm>
            <a:off x="2662913" y="471219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3B82ECD-2BFE-40F6-9FC1-16126E72C0F4}"/>
              </a:ext>
            </a:extLst>
          </p:cNvPr>
          <p:cNvSpPr/>
          <p:nvPr/>
        </p:nvSpPr>
        <p:spPr bwMode="white">
          <a:xfrm>
            <a:off x="3435609" y="471219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F257ED-1C47-4A97-B331-02F55A100DF1}"/>
              </a:ext>
            </a:extLst>
          </p:cNvPr>
          <p:cNvSpPr/>
          <p:nvPr/>
        </p:nvSpPr>
        <p:spPr bwMode="white">
          <a:xfrm>
            <a:off x="3821957" y="471219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09C963-4064-4F46-A720-572640F4AD81}"/>
              </a:ext>
            </a:extLst>
          </p:cNvPr>
          <p:cNvSpPr/>
          <p:nvPr/>
        </p:nvSpPr>
        <p:spPr bwMode="white">
          <a:xfrm>
            <a:off x="4208307" y="471219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ABB171-7D54-486F-A0C3-C28B00179E20}"/>
              </a:ext>
            </a:extLst>
          </p:cNvPr>
          <p:cNvSpPr/>
          <p:nvPr/>
        </p:nvSpPr>
        <p:spPr bwMode="white">
          <a:xfrm>
            <a:off x="2276565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9BE79F-5769-4637-8DE4-92B7BE261EC1}"/>
              </a:ext>
            </a:extLst>
          </p:cNvPr>
          <p:cNvSpPr/>
          <p:nvPr/>
        </p:nvSpPr>
        <p:spPr bwMode="white">
          <a:xfrm>
            <a:off x="2662913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055CA-135B-40DA-9DC9-81135732C012}"/>
              </a:ext>
            </a:extLst>
          </p:cNvPr>
          <p:cNvSpPr/>
          <p:nvPr/>
        </p:nvSpPr>
        <p:spPr bwMode="white">
          <a:xfrm>
            <a:off x="3049261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457227-3C61-4089-A051-615B4CF206F8}"/>
              </a:ext>
            </a:extLst>
          </p:cNvPr>
          <p:cNvSpPr/>
          <p:nvPr/>
        </p:nvSpPr>
        <p:spPr bwMode="white">
          <a:xfrm>
            <a:off x="3435609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38CBD5-3E38-42EA-BD0C-A3B5733B773C}"/>
              </a:ext>
            </a:extLst>
          </p:cNvPr>
          <p:cNvSpPr/>
          <p:nvPr/>
        </p:nvSpPr>
        <p:spPr bwMode="white">
          <a:xfrm>
            <a:off x="3821957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E622F62-0444-43E7-9A89-5CD4840EB297}"/>
              </a:ext>
            </a:extLst>
          </p:cNvPr>
          <p:cNvSpPr/>
          <p:nvPr/>
        </p:nvSpPr>
        <p:spPr bwMode="white">
          <a:xfrm>
            <a:off x="4208307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5F8812-3F29-4AA4-8BA9-C945BCD41D93}"/>
              </a:ext>
            </a:extLst>
          </p:cNvPr>
          <p:cNvSpPr/>
          <p:nvPr/>
        </p:nvSpPr>
        <p:spPr bwMode="white">
          <a:xfrm>
            <a:off x="6907113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A5B939-851A-4EE2-BCAA-DC24A0BD252D}"/>
              </a:ext>
            </a:extLst>
          </p:cNvPr>
          <p:cNvSpPr/>
          <p:nvPr/>
        </p:nvSpPr>
        <p:spPr bwMode="white">
          <a:xfrm>
            <a:off x="7293461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011211-22C0-49B0-A5D7-E4F235ADEE5D}"/>
              </a:ext>
            </a:extLst>
          </p:cNvPr>
          <p:cNvSpPr/>
          <p:nvPr/>
        </p:nvSpPr>
        <p:spPr bwMode="white">
          <a:xfrm>
            <a:off x="7679809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8B2635-8AF5-4B22-9D9F-5BEA3BA61BE2}"/>
              </a:ext>
            </a:extLst>
          </p:cNvPr>
          <p:cNvSpPr/>
          <p:nvPr/>
        </p:nvSpPr>
        <p:spPr bwMode="white">
          <a:xfrm>
            <a:off x="8066157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8EBF94-60F7-4F33-8862-AECA1C1B612F}"/>
              </a:ext>
            </a:extLst>
          </p:cNvPr>
          <p:cNvSpPr/>
          <p:nvPr/>
        </p:nvSpPr>
        <p:spPr bwMode="white">
          <a:xfrm>
            <a:off x="8452505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5F0F18-DC39-4258-80A4-18F41B5CC4EC}"/>
              </a:ext>
            </a:extLst>
          </p:cNvPr>
          <p:cNvSpPr/>
          <p:nvPr/>
        </p:nvSpPr>
        <p:spPr bwMode="white">
          <a:xfrm>
            <a:off x="8838855" y="29138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1589451-FF9A-4CBA-AAF3-9B7842484292}"/>
              </a:ext>
            </a:extLst>
          </p:cNvPr>
          <p:cNvSpPr/>
          <p:nvPr/>
        </p:nvSpPr>
        <p:spPr bwMode="white">
          <a:xfrm>
            <a:off x="6907113" y="336345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8DF0E2-5B15-460F-A24E-B6D0FBB77E49}"/>
              </a:ext>
            </a:extLst>
          </p:cNvPr>
          <p:cNvSpPr/>
          <p:nvPr/>
        </p:nvSpPr>
        <p:spPr bwMode="white">
          <a:xfrm>
            <a:off x="7679809" y="336345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E5B69B-9CC3-45BC-9880-0B0D5CC4F7E0}"/>
              </a:ext>
            </a:extLst>
          </p:cNvPr>
          <p:cNvSpPr/>
          <p:nvPr/>
        </p:nvSpPr>
        <p:spPr bwMode="white">
          <a:xfrm>
            <a:off x="8066157" y="336345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7499704-28F7-4C40-B430-2CB588E9811C}"/>
              </a:ext>
            </a:extLst>
          </p:cNvPr>
          <p:cNvSpPr/>
          <p:nvPr/>
        </p:nvSpPr>
        <p:spPr bwMode="white">
          <a:xfrm>
            <a:off x="8452505" y="336345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31D6EA5-0461-4F96-90B5-0C0B7503B5BF}"/>
              </a:ext>
            </a:extLst>
          </p:cNvPr>
          <p:cNvSpPr/>
          <p:nvPr/>
        </p:nvSpPr>
        <p:spPr bwMode="white">
          <a:xfrm>
            <a:off x="8838855" y="336345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12A0B71-6C5C-40C7-8577-0E3FAE4D0891}"/>
              </a:ext>
            </a:extLst>
          </p:cNvPr>
          <p:cNvSpPr/>
          <p:nvPr/>
        </p:nvSpPr>
        <p:spPr bwMode="white">
          <a:xfrm>
            <a:off x="6907113" y="381303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9168E4F-D3EE-422F-88C1-927B7CCBB129}"/>
              </a:ext>
            </a:extLst>
          </p:cNvPr>
          <p:cNvSpPr/>
          <p:nvPr/>
        </p:nvSpPr>
        <p:spPr bwMode="white">
          <a:xfrm>
            <a:off x="7293461" y="381303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6FDB61-57EE-415F-AD2C-C6B67CC2C409}"/>
              </a:ext>
            </a:extLst>
          </p:cNvPr>
          <p:cNvSpPr/>
          <p:nvPr/>
        </p:nvSpPr>
        <p:spPr bwMode="white">
          <a:xfrm>
            <a:off x="8066157" y="381303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732B6E-D7A9-4CF1-A94A-6F2F9B89267E}"/>
              </a:ext>
            </a:extLst>
          </p:cNvPr>
          <p:cNvSpPr/>
          <p:nvPr/>
        </p:nvSpPr>
        <p:spPr bwMode="white">
          <a:xfrm>
            <a:off x="8452505" y="381303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33EF4D-F1BF-4FFC-B6A5-2D9F11679F62}"/>
              </a:ext>
            </a:extLst>
          </p:cNvPr>
          <p:cNvSpPr/>
          <p:nvPr/>
        </p:nvSpPr>
        <p:spPr bwMode="white">
          <a:xfrm>
            <a:off x="8838855" y="381303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6FF2C4D-E977-47BC-8806-F723003E3C3F}"/>
              </a:ext>
            </a:extLst>
          </p:cNvPr>
          <p:cNvSpPr/>
          <p:nvPr/>
        </p:nvSpPr>
        <p:spPr bwMode="white">
          <a:xfrm>
            <a:off x="6907113" y="426261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5C4C1D-C8C1-4488-98D3-6B33B1498EB3}"/>
              </a:ext>
            </a:extLst>
          </p:cNvPr>
          <p:cNvSpPr/>
          <p:nvPr/>
        </p:nvSpPr>
        <p:spPr bwMode="white">
          <a:xfrm>
            <a:off x="7293461" y="426261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DF58574-7C57-4327-8D20-C42CCFA49C4E}"/>
              </a:ext>
            </a:extLst>
          </p:cNvPr>
          <p:cNvSpPr/>
          <p:nvPr/>
        </p:nvSpPr>
        <p:spPr bwMode="white">
          <a:xfrm>
            <a:off x="7679809" y="426261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3429BC-CC37-4D35-B375-303B2AEA8881}"/>
              </a:ext>
            </a:extLst>
          </p:cNvPr>
          <p:cNvSpPr/>
          <p:nvPr/>
        </p:nvSpPr>
        <p:spPr bwMode="white">
          <a:xfrm>
            <a:off x="8066157" y="426261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D9F4FA-D3D3-4161-B94D-6E52FF19D48D}"/>
              </a:ext>
            </a:extLst>
          </p:cNvPr>
          <p:cNvSpPr/>
          <p:nvPr/>
        </p:nvSpPr>
        <p:spPr bwMode="white">
          <a:xfrm>
            <a:off x="8452505" y="426261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40A525C-546A-44D1-A338-21163BF20BFC}"/>
              </a:ext>
            </a:extLst>
          </p:cNvPr>
          <p:cNvSpPr/>
          <p:nvPr/>
        </p:nvSpPr>
        <p:spPr bwMode="white">
          <a:xfrm>
            <a:off x="8838855" y="426261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76CF69-32D7-4680-800C-990621E755D7}"/>
              </a:ext>
            </a:extLst>
          </p:cNvPr>
          <p:cNvSpPr/>
          <p:nvPr/>
        </p:nvSpPr>
        <p:spPr bwMode="white">
          <a:xfrm>
            <a:off x="6907113" y="471219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A5E51AE-6AC5-440F-87ED-305A5C4B8572}"/>
              </a:ext>
            </a:extLst>
          </p:cNvPr>
          <p:cNvSpPr/>
          <p:nvPr/>
        </p:nvSpPr>
        <p:spPr bwMode="white">
          <a:xfrm>
            <a:off x="7293461" y="471219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CE3F95-84D5-442E-B6A9-184EF701CB18}"/>
              </a:ext>
            </a:extLst>
          </p:cNvPr>
          <p:cNvSpPr/>
          <p:nvPr/>
        </p:nvSpPr>
        <p:spPr bwMode="white">
          <a:xfrm>
            <a:off x="7679809" y="471219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3299E9E-FC79-4D7F-859B-CC11846ABABE}"/>
              </a:ext>
            </a:extLst>
          </p:cNvPr>
          <p:cNvSpPr/>
          <p:nvPr/>
        </p:nvSpPr>
        <p:spPr bwMode="white">
          <a:xfrm>
            <a:off x="8066157" y="471219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547FE4A-9384-4ECA-BC57-247112A51558}"/>
              </a:ext>
            </a:extLst>
          </p:cNvPr>
          <p:cNvSpPr/>
          <p:nvPr/>
        </p:nvSpPr>
        <p:spPr bwMode="white">
          <a:xfrm>
            <a:off x="8452505" y="471219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F3C14E7-B501-4203-BC93-C6A6C3185F3C}"/>
              </a:ext>
            </a:extLst>
          </p:cNvPr>
          <p:cNvSpPr/>
          <p:nvPr/>
        </p:nvSpPr>
        <p:spPr bwMode="white">
          <a:xfrm>
            <a:off x="8838855" y="471219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67C1C61-7EB1-41AF-9168-6A95DF6EA63E}"/>
              </a:ext>
            </a:extLst>
          </p:cNvPr>
          <p:cNvSpPr/>
          <p:nvPr/>
        </p:nvSpPr>
        <p:spPr bwMode="white">
          <a:xfrm>
            <a:off x="6907113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E76BF29-7B46-499E-BE4D-83AA954A2A4D}"/>
              </a:ext>
            </a:extLst>
          </p:cNvPr>
          <p:cNvSpPr/>
          <p:nvPr/>
        </p:nvSpPr>
        <p:spPr bwMode="white">
          <a:xfrm>
            <a:off x="7293461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0FA403C-E45E-4E02-AE60-A60325DC2A7C}"/>
              </a:ext>
            </a:extLst>
          </p:cNvPr>
          <p:cNvSpPr/>
          <p:nvPr/>
        </p:nvSpPr>
        <p:spPr bwMode="white">
          <a:xfrm>
            <a:off x="7679809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D2E888-CB32-4420-AB19-6128E809A8B2}"/>
              </a:ext>
            </a:extLst>
          </p:cNvPr>
          <p:cNvSpPr/>
          <p:nvPr/>
        </p:nvSpPr>
        <p:spPr bwMode="white">
          <a:xfrm>
            <a:off x="8066157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10BF586-8C77-4F31-A6B5-B8FD8CBA83DB}"/>
              </a:ext>
            </a:extLst>
          </p:cNvPr>
          <p:cNvSpPr/>
          <p:nvPr/>
        </p:nvSpPr>
        <p:spPr bwMode="white">
          <a:xfrm>
            <a:off x="8452505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831EA56-B9BA-4662-8137-5CFB233BEB2E}"/>
              </a:ext>
            </a:extLst>
          </p:cNvPr>
          <p:cNvSpPr/>
          <p:nvPr/>
        </p:nvSpPr>
        <p:spPr bwMode="white">
          <a:xfrm>
            <a:off x="8838855" y="5161772"/>
            <a:ext cx="259080" cy="243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E51BD7E4-0EBB-4D69-95B3-6710BF47A60B}"/>
              </a:ext>
            </a:extLst>
          </p:cNvPr>
          <p:cNvSpPr/>
          <p:nvPr/>
        </p:nvSpPr>
        <p:spPr bwMode="white">
          <a:xfrm>
            <a:off x="7305335" y="3391219"/>
            <a:ext cx="205408" cy="193325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7AB7F851-9378-471C-98E0-C410E85FB25A}"/>
              </a:ext>
            </a:extLst>
          </p:cNvPr>
          <p:cNvSpPr/>
          <p:nvPr/>
        </p:nvSpPr>
        <p:spPr bwMode="white">
          <a:xfrm>
            <a:off x="7709497" y="3838558"/>
            <a:ext cx="205408" cy="193325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6450E-6303-4CCD-9596-B09AE86B64B4}"/>
              </a:ext>
            </a:extLst>
          </p:cNvPr>
          <p:cNvSpPr txBox="1"/>
          <p:nvPr/>
        </p:nvSpPr>
        <p:spPr>
          <a:xfrm>
            <a:off x="2276565" y="2232473"/>
            <a:ext cx="2246624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누락 데이터 </a:t>
            </a:r>
            <a:r>
              <a:rPr lang="en-US" altLang="ko-KR" sz="1600" dirty="0"/>
              <a:t>(Missing data) </a:t>
            </a:r>
            <a:r>
              <a:rPr lang="ko-KR" altLang="en-US" sz="1600" dirty="0"/>
              <a:t>보충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C0C6958-2806-4A17-A51B-57D3BB2DBAC1}"/>
              </a:ext>
            </a:extLst>
          </p:cNvPr>
          <p:cNvCxnSpPr>
            <a:cxnSpLocks/>
          </p:cNvCxnSpPr>
          <p:nvPr/>
        </p:nvCxnSpPr>
        <p:spPr>
          <a:xfrm>
            <a:off x="2205476" y="2627890"/>
            <a:ext cx="2399071" cy="0"/>
          </a:xfrm>
          <a:prstGeom prst="line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783C1E0-DBC6-4B4D-852D-290FB135F081}"/>
              </a:ext>
            </a:extLst>
          </p:cNvPr>
          <p:cNvSpPr txBox="1"/>
          <p:nvPr/>
        </p:nvSpPr>
        <p:spPr>
          <a:xfrm>
            <a:off x="6907113" y="2232473"/>
            <a:ext cx="2246624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올바른 데이터 형태로 변경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0F203221-C713-472E-90BC-7AB050FBABED}"/>
              </a:ext>
            </a:extLst>
          </p:cNvPr>
          <p:cNvCxnSpPr>
            <a:cxnSpLocks/>
          </p:cNvCxnSpPr>
          <p:nvPr/>
        </p:nvCxnSpPr>
        <p:spPr>
          <a:xfrm>
            <a:off x="6836024" y="2627890"/>
            <a:ext cx="2399071" cy="0"/>
          </a:xfrm>
          <a:prstGeom prst="line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23A03D-0AF0-426B-96DF-4A1D218CC535}"/>
              </a:ext>
            </a:extLst>
          </p:cNvPr>
          <p:cNvSpPr/>
          <p:nvPr/>
        </p:nvSpPr>
        <p:spPr bwMode="white">
          <a:xfrm>
            <a:off x="3821957" y="3363452"/>
            <a:ext cx="259080" cy="2438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9EA024-FA2B-40F3-A176-4A898895754B}"/>
              </a:ext>
            </a:extLst>
          </p:cNvPr>
          <p:cNvSpPr/>
          <p:nvPr/>
        </p:nvSpPr>
        <p:spPr bwMode="white">
          <a:xfrm>
            <a:off x="2662911" y="3813032"/>
            <a:ext cx="259080" cy="2438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C6B51DC-CAE8-4F23-925B-05366C9FE02B}"/>
              </a:ext>
            </a:extLst>
          </p:cNvPr>
          <p:cNvSpPr/>
          <p:nvPr/>
        </p:nvSpPr>
        <p:spPr bwMode="white">
          <a:xfrm>
            <a:off x="3049261" y="4712192"/>
            <a:ext cx="259080" cy="2438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D49E4DC-BA24-4CF9-B3F9-1E4432485125}"/>
              </a:ext>
            </a:extLst>
          </p:cNvPr>
          <p:cNvSpPr/>
          <p:nvPr/>
        </p:nvSpPr>
        <p:spPr bwMode="white">
          <a:xfrm>
            <a:off x="3435609" y="4262612"/>
            <a:ext cx="259080" cy="2438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E13FD3B-1B34-444A-A2CB-E1C059615143}"/>
              </a:ext>
            </a:extLst>
          </p:cNvPr>
          <p:cNvSpPr/>
          <p:nvPr/>
        </p:nvSpPr>
        <p:spPr bwMode="white">
          <a:xfrm>
            <a:off x="7293461" y="3363452"/>
            <a:ext cx="259080" cy="2438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5650351-B649-444C-9BF0-57FBD08FB02A}"/>
              </a:ext>
            </a:extLst>
          </p:cNvPr>
          <p:cNvSpPr/>
          <p:nvPr/>
        </p:nvSpPr>
        <p:spPr bwMode="white">
          <a:xfrm>
            <a:off x="7679809" y="3812743"/>
            <a:ext cx="259080" cy="2438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33AB5-085A-D4E7-8E7C-C25E34F2B3CA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준비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34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199CF-5B2E-4E72-A18E-DCF7AC86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</a:t>
            </a:r>
            <a:r>
              <a:rPr lang="en-US" altLang="ko-KR" dirty="0"/>
              <a:t>(Machine Learning)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3C752F-9036-4D9C-B911-760E76685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머신러닝 </a:t>
            </a:r>
            <a:r>
              <a:rPr lang="en-US" altLang="ko-KR" dirty="0"/>
              <a:t>: </a:t>
            </a:r>
            <a:r>
              <a:rPr lang="ko-KR" altLang="en-US" dirty="0"/>
              <a:t>컴퓨터가 주어진 데이터 속에서 </a:t>
            </a:r>
            <a:r>
              <a:rPr lang="ko-KR" altLang="en-US" b="1" dirty="0"/>
              <a:t>규칙을 학습</a:t>
            </a:r>
            <a:r>
              <a:rPr lang="ko-KR" altLang="en-US" dirty="0"/>
              <a:t>하는 알고리즘을 연구하는 데이터 과학의 한 분야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1BFE2-EE39-4154-B6DD-8BE332C0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8</a:t>
            </a:fld>
            <a:endParaRPr lang="en-US" altLang="ko-KR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2497688A-C9CD-417B-8EAE-516F130B5E45}"/>
              </a:ext>
            </a:extLst>
          </p:cNvPr>
          <p:cNvSpPr/>
          <p:nvPr/>
        </p:nvSpPr>
        <p:spPr>
          <a:xfrm>
            <a:off x="1664285" y="3038503"/>
            <a:ext cx="1613602" cy="1116689"/>
          </a:xfrm>
          <a:prstGeom prst="wedgeRoundRectCallout">
            <a:avLst>
              <a:gd name="adj1" fmla="val 8427"/>
              <a:gd name="adj2" fmla="val 81208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기계는 사람이 지시한 명령을 수행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05745B5A-635C-4CF0-8D8E-9701AF2F3EBB}"/>
              </a:ext>
            </a:extLst>
          </p:cNvPr>
          <p:cNvSpPr/>
          <p:nvPr/>
        </p:nvSpPr>
        <p:spPr>
          <a:xfrm>
            <a:off x="6596752" y="3038503"/>
            <a:ext cx="1613602" cy="1116689"/>
          </a:xfrm>
          <a:prstGeom prst="wedgeRoundRectCallout">
            <a:avLst>
              <a:gd name="adj1" fmla="val 22845"/>
              <a:gd name="adj2" fmla="val 71746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기계는 데이터를 통해 학습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DDCAC-B724-4F43-8137-7E87FCADDBD9}"/>
              </a:ext>
            </a:extLst>
          </p:cNvPr>
          <p:cNvSpPr txBox="1"/>
          <p:nvPr/>
        </p:nvSpPr>
        <p:spPr>
          <a:xfrm>
            <a:off x="1502276" y="2185410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프로그램 기반 </a:t>
            </a:r>
            <a:r>
              <a:rPr lang="en-US" altLang="ko-KR" sz="1600" dirty="0"/>
              <a:t>(</a:t>
            </a:r>
            <a:r>
              <a:rPr lang="ko-KR" altLang="en-US" sz="1600" dirty="0"/>
              <a:t>기존 프로그래밍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F3E46A6-CAF4-4176-9925-B6E6F21B8AB4}"/>
              </a:ext>
            </a:extLst>
          </p:cNvPr>
          <p:cNvCxnSpPr>
            <a:cxnSpLocks/>
          </p:cNvCxnSpPr>
          <p:nvPr/>
        </p:nvCxnSpPr>
        <p:spPr>
          <a:xfrm>
            <a:off x="1180025" y="2602477"/>
            <a:ext cx="315248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787F5F-4061-4558-ABEA-F4F25A13C1B3}"/>
              </a:ext>
            </a:extLst>
          </p:cNvPr>
          <p:cNvSpPr txBox="1"/>
          <p:nvPr/>
        </p:nvSpPr>
        <p:spPr>
          <a:xfrm>
            <a:off x="7135803" y="2185410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데이터 기반 </a:t>
            </a:r>
            <a:r>
              <a:rPr lang="en-US" altLang="ko-KR" sz="1600" dirty="0"/>
              <a:t>(</a:t>
            </a:r>
            <a:r>
              <a:rPr lang="ko-KR" altLang="en-US" sz="1600" dirty="0"/>
              <a:t>머신러닝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6EB85A-112C-4DB0-BA6E-B09665FE5119}"/>
              </a:ext>
            </a:extLst>
          </p:cNvPr>
          <p:cNvCxnSpPr>
            <a:cxnSpLocks/>
          </p:cNvCxnSpPr>
          <p:nvPr/>
        </p:nvCxnSpPr>
        <p:spPr>
          <a:xfrm>
            <a:off x="7301005" y="2602477"/>
            <a:ext cx="2251727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696A384-9541-483C-A8EB-FBBEFDA2A239}"/>
              </a:ext>
            </a:extLst>
          </p:cNvPr>
          <p:cNvSpPr txBox="1"/>
          <p:nvPr/>
        </p:nvSpPr>
        <p:spPr>
          <a:xfrm>
            <a:off x="3748556" y="3151942"/>
            <a:ext cx="1846693" cy="212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사람이 </a:t>
            </a:r>
            <a:r>
              <a:rPr lang="ko-KR" altLang="en-US" sz="1400" b="1" dirty="0"/>
              <a:t>명시적인 프로그램을 지시</a:t>
            </a:r>
            <a:endParaRPr lang="en-US" altLang="ko-KR" sz="1400" b="1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기계는 프로그램에 기반하여 명령을 수행하고 결과를 산출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D2DB77-1A36-4874-B00C-832D86186251}"/>
              </a:ext>
            </a:extLst>
          </p:cNvPr>
          <p:cNvSpPr txBox="1"/>
          <p:nvPr/>
        </p:nvSpPr>
        <p:spPr>
          <a:xfrm>
            <a:off x="8850327" y="3151942"/>
            <a:ext cx="2161648" cy="285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주어진 데이터 속에서 규칙을 학습 </a:t>
            </a:r>
            <a:r>
              <a:rPr lang="en-US" altLang="ko-KR" sz="1400" dirty="0"/>
              <a:t>(</a:t>
            </a:r>
            <a:r>
              <a:rPr lang="ko-KR" altLang="en-US" sz="1400" dirty="0"/>
              <a:t>규칙적인 패턴을 발견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학습한 규칙을 기반으로 새로운 데이터에 대한 결과 예측 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/>
          </a:p>
        </p:txBody>
      </p:sp>
      <p:pic>
        <p:nvPicPr>
          <p:cNvPr id="5" name="그래픽 4" descr="로봇">
            <a:extLst>
              <a:ext uri="{FF2B5EF4-FFF2-40B4-BE49-F238E27FC236}">
                <a16:creationId xmlns:a16="http://schemas.microsoft.com/office/drawing/2014/main" id="{7D41A555-93B2-0797-7BB9-E51FC0F02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025" y="4425481"/>
            <a:ext cx="1414422" cy="1414422"/>
          </a:xfrm>
          <a:prstGeom prst="rect">
            <a:avLst/>
          </a:prstGeom>
        </p:spPr>
      </p:pic>
      <p:pic>
        <p:nvPicPr>
          <p:cNvPr id="6" name="그래픽 5" descr="랩톱">
            <a:extLst>
              <a:ext uri="{FF2B5EF4-FFF2-40B4-BE49-F238E27FC236}">
                <a16:creationId xmlns:a16="http://schemas.microsoft.com/office/drawing/2014/main" id="{7DA85AFD-CDEF-9082-3D83-3896A867D4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4639" y="4969817"/>
            <a:ext cx="914400" cy="914400"/>
          </a:xfrm>
          <a:prstGeom prst="rect">
            <a:avLst/>
          </a:prstGeom>
        </p:spPr>
      </p:pic>
      <p:pic>
        <p:nvPicPr>
          <p:cNvPr id="7" name="그래픽 6" descr="상향 추세가 있는 막대 그래프">
            <a:extLst>
              <a:ext uri="{FF2B5EF4-FFF2-40B4-BE49-F238E27FC236}">
                <a16:creationId xmlns:a16="http://schemas.microsoft.com/office/drawing/2014/main" id="{1E84CB84-7185-A8A7-4694-76FE552637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6972" y="496981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10623A-B65A-92F5-865E-8F5C946824AE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extLst>
      <p:ext uri="{BB962C8B-B14F-4D97-AF65-F5344CB8AC3E}">
        <p14:creationId xmlns:p14="http://schemas.microsoft.com/office/powerpoint/2010/main" val="20907655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720EC-A75F-44D8-9238-8470E2F0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누락 데이터 </a:t>
            </a:r>
            <a:r>
              <a:rPr lang="en-US" altLang="ko-KR" dirty="0"/>
              <a:t>(missing data)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5043-14BA-4F36-A502-B8C1E8698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수집된 데이터 중 전체 열이 누락되거나 일부 값이 누락된 경우가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6D96C-31F8-458E-A968-CCAA413F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80</a:t>
            </a:fld>
            <a:endParaRPr lang="en-US" alt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AC3E22-ACC3-4276-A623-A2D15C61B9C7}"/>
              </a:ext>
            </a:extLst>
          </p:cNvPr>
          <p:cNvSpPr txBox="1"/>
          <p:nvPr/>
        </p:nvSpPr>
        <p:spPr>
          <a:xfrm>
            <a:off x="1825044" y="1627723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전체 열 누락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9275ECC-BA7B-48CC-80C1-20AABD925D0A}"/>
              </a:ext>
            </a:extLst>
          </p:cNvPr>
          <p:cNvCxnSpPr>
            <a:cxnSpLocks/>
          </p:cNvCxnSpPr>
          <p:nvPr/>
        </p:nvCxnSpPr>
        <p:spPr>
          <a:xfrm>
            <a:off x="1971694" y="2039005"/>
            <a:ext cx="2237838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1E70033-1D91-4AB6-A834-F1D1337D301A}"/>
              </a:ext>
            </a:extLst>
          </p:cNvPr>
          <p:cNvSpPr txBox="1"/>
          <p:nvPr/>
        </p:nvSpPr>
        <p:spPr>
          <a:xfrm>
            <a:off x="6584369" y="1627723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일부 값 누락</a:t>
            </a:r>
            <a:r>
              <a:rPr lang="en-US" altLang="ko-KR" sz="1600" dirty="0"/>
              <a:t>(</a:t>
            </a:r>
            <a:r>
              <a:rPr lang="ko-KR" altLang="en-US" sz="1600" dirty="0" err="1"/>
              <a:t>결측치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824EE24-41F5-4386-AC23-4732594B2E0F}"/>
              </a:ext>
            </a:extLst>
          </p:cNvPr>
          <p:cNvCxnSpPr>
            <a:cxnSpLocks/>
          </p:cNvCxnSpPr>
          <p:nvPr/>
        </p:nvCxnSpPr>
        <p:spPr>
          <a:xfrm>
            <a:off x="6731019" y="2039005"/>
            <a:ext cx="2237838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4D41BBF-23C1-4C87-9D69-A50A8842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4" y="2376975"/>
            <a:ext cx="1468436" cy="3288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A23B95-4819-4225-AFEA-9297F96E5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651" y="2376975"/>
            <a:ext cx="737665" cy="3288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57E7838-30F5-4C4C-8ED6-B461C7E051DC}"/>
              </a:ext>
            </a:extLst>
          </p:cNvPr>
          <p:cNvSpPr txBox="1"/>
          <p:nvPr/>
        </p:nvSpPr>
        <p:spPr>
          <a:xfrm>
            <a:off x="3190994" y="2497493"/>
            <a:ext cx="2010505" cy="285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과거 평균 최고 풍속 </a:t>
            </a:r>
            <a:r>
              <a:rPr lang="en-US" altLang="ko-KR" sz="1400" dirty="0"/>
              <a:t>(Hist Ave Max Wind Speed)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과거 평균 가시성 </a:t>
            </a:r>
            <a:r>
              <a:rPr lang="en-US" altLang="ko-KR" sz="1400" dirty="0"/>
              <a:t>(Hist Ave Visibility)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과거 평균 해수면 압력 </a:t>
            </a:r>
            <a:r>
              <a:rPr lang="en-US" altLang="ko-KR" sz="1400" dirty="0"/>
              <a:t>(Hist Ave Sea Level Pressure)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213219-B178-464E-A424-ACB3D6C21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193" y="2497493"/>
            <a:ext cx="3932371" cy="1380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EC539B7-C270-42F9-9FBF-D1A857303F7C}"/>
              </a:ext>
            </a:extLst>
          </p:cNvPr>
          <p:cNvSpPr txBox="1"/>
          <p:nvPr/>
        </p:nvSpPr>
        <p:spPr>
          <a:xfrm>
            <a:off x="9047869" y="4331537"/>
            <a:ext cx="2598121" cy="108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발사 앞뒤 </a:t>
            </a:r>
            <a:r>
              <a:rPr lang="en-US" altLang="ko-KR" sz="1400" dirty="0"/>
              <a:t>2</a:t>
            </a:r>
            <a:r>
              <a:rPr lang="ko-KR" altLang="en-US" sz="1400" dirty="0"/>
              <a:t>일의 데이터를 추가하는 과정 중 날씨 이외의 기본 데이터 미비</a:t>
            </a: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05CE11-D34B-42C2-A612-903669119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194" y="4164840"/>
            <a:ext cx="3057712" cy="1500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555D4E9-6A75-40FB-9D68-34CC9708356B}"/>
              </a:ext>
            </a:extLst>
          </p:cNvPr>
          <p:cNvSpPr txBox="1"/>
          <p:nvPr/>
        </p:nvSpPr>
        <p:spPr>
          <a:xfrm>
            <a:off x="9706242" y="2587289"/>
            <a:ext cx="2167389" cy="108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수집 상 </a:t>
            </a:r>
            <a:r>
              <a:rPr lang="ko-KR" altLang="en-US" sz="1400" b="1" dirty="0"/>
              <a:t>오류</a:t>
            </a:r>
            <a:r>
              <a:rPr lang="ko-KR" altLang="en-US" sz="1400" dirty="0"/>
              <a:t> 또는 </a:t>
            </a:r>
            <a:r>
              <a:rPr lang="ko-KR" altLang="en-US" sz="1400" b="1" dirty="0"/>
              <a:t>한계</a:t>
            </a:r>
            <a:r>
              <a:rPr lang="ko-KR" altLang="en-US" sz="1400" dirty="0"/>
              <a:t>로 데이터 미비</a:t>
            </a:r>
            <a:endParaRPr lang="en-US" altLang="ko-KR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B8706A-4789-478A-9AC6-F34C07003B58}"/>
              </a:ext>
            </a:extLst>
          </p:cNvPr>
          <p:cNvSpPr txBox="1"/>
          <p:nvPr/>
        </p:nvSpPr>
        <p:spPr>
          <a:xfrm>
            <a:off x="7557059" y="5852412"/>
            <a:ext cx="287871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누락 데이터 처리 방법 정의</a:t>
            </a:r>
            <a:endParaRPr lang="en-US" altLang="ko-KR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886B38-14CC-45C8-A4D6-09FEC5F11DD1}"/>
              </a:ext>
            </a:extLst>
          </p:cNvPr>
          <p:cNvSpPr txBox="1"/>
          <p:nvPr/>
        </p:nvSpPr>
        <p:spPr>
          <a:xfrm>
            <a:off x="2665745" y="5852412"/>
            <a:ext cx="287871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모델링 시 해당 컬럼 제외</a:t>
            </a:r>
            <a:endParaRPr lang="en-US" altLang="ko-KR" sz="1400" dirty="0"/>
          </a:p>
        </p:txBody>
      </p:sp>
      <p:pic>
        <p:nvPicPr>
          <p:cNvPr id="5" name="그래픽 4" descr="오른쪽 화살표가 있는 원">
            <a:extLst>
              <a:ext uri="{FF2B5EF4-FFF2-40B4-BE49-F238E27FC236}">
                <a16:creationId xmlns:a16="http://schemas.microsoft.com/office/drawing/2014/main" id="{86ACA862-3215-C593-57CD-AC910A909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022983" y="5932134"/>
            <a:ext cx="457200" cy="457200"/>
          </a:xfrm>
          <a:prstGeom prst="rect">
            <a:avLst/>
          </a:prstGeom>
        </p:spPr>
      </p:pic>
      <p:pic>
        <p:nvPicPr>
          <p:cNvPr id="8" name="그래픽 7" descr="오른쪽 화살표가 있는 원">
            <a:extLst>
              <a:ext uri="{FF2B5EF4-FFF2-40B4-BE49-F238E27FC236}">
                <a16:creationId xmlns:a16="http://schemas.microsoft.com/office/drawing/2014/main" id="{4B7CEABE-ECEC-BE04-0D82-23A9FA09D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131669" y="5932134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29A56C-0510-7910-1BD9-01C6F7EFD45A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4160803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2CB26-EB33-4D6F-91B6-57E010D3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누락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207DE-299D-4117-B2DB-65A96E3D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일부 값이 누락된 경우는 기본으로 적용할 값을 지정합니다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1DD91D-887E-424B-98F2-B5A5A139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81</a:t>
            </a:fld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690D4-759E-48B5-92A2-F9C3DE7AFA9E}"/>
              </a:ext>
            </a:extLst>
          </p:cNvPr>
          <p:cNvSpPr txBox="1"/>
          <p:nvPr/>
        </p:nvSpPr>
        <p:spPr>
          <a:xfrm>
            <a:off x="1638612" y="4107213"/>
            <a:ext cx="1140148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발사 여부</a:t>
            </a:r>
            <a:br>
              <a:rPr lang="en-US" altLang="ko-KR" sz="1400" dirty="0"/>
            </a:br>
            <a:r>
              <a:rPr lang="en-US" altLang="ko-KR" sz="1400" dirty="0"/>
              <a:t>Launched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DEED4-1111-4A9E-AE70-0B3F5F6FB8EB}"/>
              </a:ext>
            </a:extLst>
          </p:cNvPr>
          <p:cNvSpPr txBox="1"/>
          <p:nvPr/>
        </p:nvSpPr>
        <p:spPr>
          <a:xfrm>
            <a:off x="1638612" y="2530177"/>
            <a:ext cx="1140148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유인 </a:t>
            </a:r>
            <a:r>
              <a:rPr lang="en-US" altLang="ko-KR" sz="1400" dirty="0"/>
              <a:t>/ </a:t>
            </a:r>
            <a:br>
              <a:rPr lang="en-US" altLang="ko-KR" sz="1400" dirty="0"/>
            </a:br>
            <a:r>
              <a:rPr lang="ko-KR" altLang="en-US" sz="1400" dirty="0"/>
              <a:t>무인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517AF-CECF-4B4C-BBE1-30DF70D7470B}"/>
              </a:ext>
            </a:extLst>
          </p:cNvPr>
          <p:cNvSpPr txBox="1"/>
          <p:nvPr/>
        </p:nvSpPr>
        <p:spPr>
          <a:xfrm>
            <a:off x="4661992" y="1755051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누락값 지정 방식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1F2C28-FFE1-4D84-8527-7DD40BDDFDD4}"/>
              </a:ext>
            </a:extLst>
          </p:cNvPr>
          <p:cNvCxnSpPr>
            <a:cxnSpLocks/>
          </p:cNvCxnSpPr>
          <p:nvPr/>
        </p:nvCxnSpPr>
        <p:spPr>
          <a:xfrm>
            <a:off x="4808642" y="2166333"/>
            <a:ext cx="2237838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D94C2A-2162-4C26-B32E-6B65F7B407A0}"/>
              </a:ext>
            </a:extLst>
          </p:cNvPr>
          <p:cNvSpPr txBox="1"/>
          <p:nvPr/>
        </p:nvSpPr>
        <p:spPr>
          <a:xfrm>
            <a:off x="2864211" y="4107213"/>
            <a:ext cx="2531136" cy="83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기존 데이터 </a:t>
            </a:r>
            <a:r>
              <a:rPr lang="en-US" altLang="ko-KR" sz="1400" dirty="0"/>
              <a:t>: Y / 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누락값 </a:t>
            </a:r>
            <a:r>
              <a:rPr lang="en-US" altLang="ko-KR" sz="1400" dirty="0"/>
              <a:t>= 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4F187-8946-4F35-99B8-DBE2244B9D80}"/>
              </a:ext>
            </a:extLst>
          </p:cNvPr>
          <p:cNvSpPr txBox="1"/>
          <p:nvPr/>
        </p:nvSpPr>
        <p:spPr>
          <a:xfrm>
            <a:off x="2864211" y="2530177"/>
            <a:ext cx="2531137" cy="116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기존 데이터 </a:t>
            </a:r>
            <a:r>
              <a:rPr lang="en-US" altLang="ko-KR" sz="1400" dirty="0"/>
              <a:t>: </a:t>
            </a:r>
            <a:r>
              <a:rPr lang="ko-KR" altLang="en-US" sz="1400" dirty="0"/>
              <a:t>유인 </a:t>
            </a:r>
            <a:r>
              <a:rPr lang="en-US" altLang="ko-KR" sz="1400" dirty="0"/>
              <a:t>(Crewed) / </a:t>
            </a:r>
            <a:r>
              <a:rPr lang="ko-KR" altLang="en-US" sz="1400" dirty="0"/>
              <a:t>무인 </a:t>
            </a:r>
            <a:r>
              <a:rPr lang="en-US" altLang="ko-KR" sz="1400" dirty="0"/>
              <a:t>(Uncrewed)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누락값 </a:t>
            </a:r>
            <a:r>
              <a:rPr lang="en-US" altLang="ko-KR" sz="1400" dirty="0"/>
              <a:t>= Uncrewed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EA95991-226A-413F-92D6-2A133587C07A}"/>
              </a:ext>
            </a:extLst>
          </p:cNvPr>
          <p:cNvCxnSpPr>
            <a:cxnSpLocks/>
          </p:cNvCxnSpPr>
          <p:nvPr/>
        </p:nvCxnSpPr>
        <p:spPr>
          <a:xfrm>
            <a:off x="2973893" y="3893926"/>
            <a:ext cx="233833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A0E323-DB07-429F-AA8B-C64684824AB4}"/>
              </a:ext>
            </a:extLst>
          </p:cNvPr>
          <p:cNvSpPr txBox="1"/>
          <p:nvPr/>
        </p:nvSpPr>
        <p:spPr>
          <a:xfrm>
            <a:off x="7046685" y="3640704"/>
            <a:ext cx="1444171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기상</a:t>
            </a:r>
            <a:r>
              <a:rPr lang="en-US" altLang="ko-KR" sz="1400" dirty="0"/>
              <a:t>) </a:t>
            </a:r>
            <a:r>
              <a:rPr lang="ko-KR" altLang="en-US" sz="1400" dirty="0"/>
              <a:t>조건</a:t>
            </a:r>
            <a:br>
              <a:rPr lang="en-US" altLang="ko-KR" sz="1400" dirty="0"/>
            </a:br>
            <a:r>
              <a:rPr lang="en-US" altLang="ko-KR" sz="1400" dirty="0"/>
              <a:t>Condition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35C80-7D11-4A30-964A-E0A57CF810B0}"/>
              </a:ext>
            </a:extLst>
          </p:cNvPr>
          <p:cNvSpPr txBox="1"/>
          <p:nvPr/>
        </p:nvSpPr>
        <p:spPr>
          <a:xfrm>
            <a:off x="7046685" y="2530177"/>
            <a:ext cx="1444171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풍향</a:t>
            </a:r>
            <a:br>
              <a:rPr lang="en-US" altLang="ko-KR" sz="1400" dirty="0"/>
            </a:br>
            <a:r>
              <a:rPr lang="en-US" altLang="ko-KR" sz="1400" dirty="0"/>
              <a:t>Wind Direction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D2C331-DA32-41D9-9024-1D32B56EBA46}"/>
              </a:ext>
            </a:extLst>
          </p:cNvPr>
          <p:cNvSpPr txBox="1"/>
          <p:nvPr/>
        </p:nvSpPr>
        <p:spPr>
          <a:xfrm>
            <a:off x="7046685" y="5105966"/>
            <a:ext cx="1444171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그 외 누락값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29C98-A9DF-4D28-A519-F285AEF373CA}"/>
              </a:ext>
            </a:extLst>
          </p:cNvPr>
          <p:cNvSpPr txBox="1"/>
          <p:nvPr/>
        </p:nvSpPr>
        <p:spPr>
          <a:xfrm>
            <a:off x="8593631" y="3640704"/>
            <a:ext cx="2889119" cy="116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기존 데이터 </a:t>
            </a:r>
            <a:r>
              <a:rPr lang="en-US" altLang="ko-KR" sz="1400" dirty="0"/>
              <a:t>: </a:t>
            </a:r>
            <a:r>
              <a:rPr lang="ko-KR" altLang="en-US" sz="1400" dirty="0"/>
              <a:t>맑음 </a:t>
            </a:r>
            <a:r>
              <a:rPr lang="en-US" altLang="ko-KR" sz="1400" dirty="0"/>
              <a:t>Fair / </a:t>
            </a:r>
            <a:r>
              <a:rPr lang="ko-KR" altLang="en-US" sz="1400" dirty="0"/>
              <a:t>흐림 </a:t>
            </a:r>
            <a:r>
              <a:rPr lang="en-US" altLang="ko-KR" sz="1400" dirty="0"/>
              <a:t>Cloudy / </a:t>
            </a:r>
            <a:r>
              <a:rPr lang="ko-KR" altLang="en-US" sz="1400" dirty="0"/>
              <a:t>번개 </a:t>
            </a:r>
            <a:r>
              <a:rPr lang="en-US" altLang="ko-KR" sz="1400" dirty="0"/>
              <a:t>T-storm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누락값 </a:t>
            </a:r>
            <a:r>
              <a:rPr lang="en-US" altLang="ko-KR" sz="1400" dirty="0"/>
              <a:t>= </a:t>
            </a:r>
            <a:r>
              <a:rPr lang="ko-KR" altLang="en-US" sz="1400" dirty="0"/>
              <a:t>맑음 </a:t>
            </a:r>
            <a:r>
              <a:rPr lang="en-US" altLang="ko-KR" sz="1400" dirty="0"/>
              <a:t>Fair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8BDA19-94AE-4FBC-813E-6B607941AFE4}"/>
              </a:ext>
            </a:extLst>
          </p:cNvPr>
          <p:cNvSpPr txBox="1"/>
          <p:nvPr/>
        </p:nvSpPr>
        <p:spPr>
          <a:xfrm>
            <a:off x="8593632" y="2530177"/>
            <a:ext cx="2889120" cy="83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기존 데이터 </a:t>
            </a:r>
            <a:r>
              <a:rPr lang="en-US" altLang="ko-KR" sz="1400" dirty="0"/>
              <a:t>: N / E / W / W </a:t>
            </a:r>
            <a:r>
              <a:rPr lang="ko-KR" altLang="en-US" sz="1400" dirty="0"/>
              <a:t>등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누락값 </a:t>
            </a:r>
            <a:r>
              <a:rPr lang="en-US" altLang="ko-KR" sz="1400" dirty="0"/>
              <a:t>= Unknown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97232-8049-4292-9E02-4DA27B50CC70}"/>
              </a:ext>
            </a:extLst>
          </p:cNvPr>
          <p:cNvSpPr txBox="1"/>
          <p:nvPr/>
        </p:nvSpPr>
        <p:spPr>
          <a:xfrm>
            <a:off x="8593632" y="5094812"/>
            <a:ext cx="2889118" cy="83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기존 데이터 </a:t>
            </a:r>
            <a:r>
              <a:rPr lang="en-US" altLang="ko-KR" sz="1400" dirty="0"/>
              <a:t>: </a:t>
            </a:r>
            <a:r>
              <a:rPr lang="ko-KR" altLang="en-US" sz="1400" dirty="0"/>
              <a:t>숫자 데이터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누락값 </a:t>
            </a:r>
            <a:r>
              <a:rPr lang="en-US" altLang="ko-KR" sz="1400" dirty="0"/>
              <a:t>= 0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13121C7-6A9C-47E9-B77A-86D31DEA6DC9}"/>
              </a:ext>
            </a:extLst>
          </p:cNvPr>
          <p:cNvCxnSpPr>
            <a:cxnSpLocks/>
          </p:cNvCxnSpPr>
          <p:nvPr/>
        </p:nvCxnSpPr>
        <p:spPr>
          <a:xfrm>
            <a:off x="8703519" y="3564973"/>
            <a:ext cx="233833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1794E8C-E629-4A4C-96BD-8440CB40CA38}"/>
              </a:ext>
            </a:extLst>
          </p:cNvPr>
          <p:cNvCxnSpPr>
            <a:cxnSpLocks/>
          </p:cNvCxnSpPr>
          <p:nvPr/>
        </p:nvCxnSpPr>
        <p:spPr>
          <a:xfrm>
            <a:off x="8703519" y="4974840"/>
            <a:ext cx="233833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래픽 4" descr="남자와 여자">
            <a:extLst>
              <a:ext uri="{FF2B5EF4-FFF2-40B4-BE49-F238E27FC236}">
                <a16:creationId xmlns:a16="http://schemas.microsoft.com/office/drawing/2014/main" id="{E2CD275F-0C99-8AAD-BB12-04EDF61C5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192" y="2594840"/>
            <a:ext cx="825498" cy="82549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824FE09B-4649-EEA5-165E-CC69EBC6D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192" y="4238895"/>
            <a:ext cx="750957" cy="75095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55C0BE6-72C0-B95B-32FA-FA354D61F5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02404" y="2550282"/>
            <a:ext cx="885623" cy="885623"/>
          </a:xfrm>
          <a:prstGeom prst="rect">
            <a:avLst/>
          </a:prstGeom>
        </p:spPr>
      </p:pic>
      <p:pic>
        <p:nvPicPr>
          <p:cNvPr id="10" name="그래픽 9" descr="번개 표시">
            <a:extLst>
              <a:ext uri="{FF2B5EF4-FFF2-40B4-BE49-F238E27FC236}">
                <a16:creationId xmlns:a16="http://schemas.microsoft.com/office/drawing/2014/main" id="{AC0AF966-FD63-FF6D-AAFC-D08597431D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3627" y="3725057"/>
            <a:ext cx="914400" cy="914400"/>
          </a:xfrm>
          <a:prstGeom prst="rect">
            <a:avLst/>
          </a:prstGeom>
        </p:spPr>
      </p:pic>
      <p:pic>
        <p:nvPicPr>
          <p:cNvPr id="15" name="그래픽 14" descr="금지 표지">
            <a:extLst>
              <a:ext uri="{FF2B5EF4-FFF2-40B4-BE49-F238E27FC236}">
                <a16:creationId xmlns:a16="http://schemas.microsoft.com/office/drawing/2014/main" id="{21A2110D-823C-BC09-8D9E-6BAABCC18F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73627" y="486715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AF5EA9-2286-E4DD-C554-84404AFD9E0E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34196673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5C650-6073-4837-A599-2E9CA574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타입 변경 </a:t>
            </a:r>
            <a:r>
              <a:rPr lang="en-US" altLang="ko-KR" dirty="0"/>
              <a:t>: </a:t>
            </a:r>
            <a:r>
              <a:rPr lang="ko-KR" altLang="en-US" dirty="0"/>
              <a:t>문자 → 숫자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B97EF-823B-49C2-A752-B22F6F15A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복잡한 컴퓨터 모델링은 숫자 연산에 더 적합합니다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b="1" dirty="0"/>
              <a:t>문자로 되어있는 범주</a:t>
            </a:r>
            <a:r>
              <a:rPr lang="en-US" altLang="ko-KR" b="1" dirty="0"/>
              <a:t> </a:t>
            </a:r>
            <a:r>
              <a:rPr lang="ko-KR" altLang="en-US" b="1" dirty="0"/>
              <a:t>또는 카테고리 형 데이터</a:t>
            </a:r>
            <a:r>
              <a:rPr lang="ko-KR" altLang="en-US" dirty="0"/>
              <a:t>는 숫자로 변경합니다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98C06-6948-4574-8CF9-C2591EA1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82</a:t>
            </a:fld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92702-94D4-449B-982F-EC4CD04B1C03}"/>
              </a:ext>
            </a:extLst>
          </p:cNvPr>
          <p:cNvSpPr txBox="1"/>
          <p:nvPr/>
        </p:nvSpPr>
        <p:spPr>
          <a:xfrm>
            <a:off x="3206748" y="2867109"/>
            <a:ext cx="2324301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/>
              <a:t>Crewed </a:t>
            </a:r>
            <a:r>
              <a:rPr lang="ko-KR" altLang="en-US" sz="1400" dirty="0"/>
              <a:t>→ </a:t>
            </a:r>
            <a:r>
              <a:rPr lang="en-US" altLang="ko-KR" sz="1400" dirty="0"/>
              <a:t>0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Uncrewed </a:t>
            </a:r>
            <a:r>
              <a:rPr lang="ko-KR" altLang="en-US" sz="1400" dirty="0"/>
              <a:t>→ </a:t>
            </a:r>
            <a:r>
              <a:rPr lang="en-US" altLang="ko-KR" sz="14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6137F-562E-45D1-A88A-C6D4BD40C6E2}"/>
              </a:ext>
            </a:extLst>
          </p:cNvPr>
          <p:cNvSpPr txBox="1"/>
          <p:nvPr/>
        </p:nvSpPr>
        <p:spPr>
          <a:xfrm>
            <a:off x="4524700" y="2002692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데이터 타입 변경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005DA1-C6C1-4889-80E2-A6E07BB8F3B8}"/>
              </a:ext>
            </a:extLst>
          </p:cNvPr>
          <p:cNvCxnSpPr>
            <a:cxnSpLocks/>
          </p:cNvCxnSpPr>
          <p:nvPr/>
        </p:nvCxnSpPr>
        <p:spPr>
          <a:xfrm>
            <a:off x="4671350" y="2413974"/>
            <a:ext cx="2237838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34DC65-96CE-4CBF-8ED3-D28DAE8D0859}"/>
              </a:ext>
            </a:extLst>
          </p:cNvPr>
          <p:cNvSpPr txBox="1"/>
          <p:nvPr/>
        </p:nvSpPr>
        <p:spPr>
          <a:xfrm>
            <a:off x="9171350" y="2864210"/>
            <a:ext cx="1837688" cy="140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/>
              <a:t>N </a:t>
            </a:r>
            <a:r>
              <a:rPr lang="ko-KR" altLang="en-US" sz="1400" dirty="0"/>
              <a:t>→ </a:t>
            </a:r>
            <a:r>
              <a:rPr lang="en-US" altLang="ko-KR" sz="1400" dirty="0"/>
              <a:t>0 (North)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E </a:t>
            </a:r>
            <a:r>
              <a:rPr lang="ko-KR" altLang="en-US" sz="1400" dirty="0"/>
              <a:t>→ </a:t>
            </a:r>
            <a:r>
              <a:rPr lang="en-US" altLang="ko-KR" sz="1400" dirty="0"/>
              <a:t>1 (East)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S </a:t>
            </a:r>
            <a:r>
              <a:rPr lang="ko-KR" altLang="en-US" sz="1400" dirty="0"/>
              <a:t>→ </a:t>
            </a:r>
            <a:r>
              <a:rPr lang="en-US" altLang="ko-KR" sz="1400" dirty="0"/>
              <a:t>2 (South)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W </a:t>
            </a:r>
            <a:r>
              <a:rPr lang="ko-KR" altLang="en-US" sz="1400" dirty="0"/>
              <a:t>→</a:t>
            </a:r>
            <a:r>
              <a:rPr lang="en-US" altLang="ko-KR" sz="1400" dirty="0"/>
              <a:t> 3 (West)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E1CB52-4373-4678-A646-7D23F9203B76}"/>
              </a:ext>
            </a:extLst>
          </p:cNvPr>
          <p:cNvSpPr txBox="1"/>
          <p:nvPr/>
        </p:nvSpPr>
        <p:spPr>
          <a:xfrm>
            <a:off x="3206748" y="4008183"/>
            <a:ext cx="2803272" cy="172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맑음 </a:t>
            </a:r>
            <a:r>
              <a:rPr lang="en-US" altLang="ko-KR" sz="1400" dirty="0"/>
              <a:t>Fair </a:t>
            </a:r>
            <a:r>
              <a:rPr lang="ko-KR" altLang="en-US" sz="1400" dirty="0"/>
              <a:t>→ </a:t>
            </a:r>
            <a:r>
              <a:rPr lang="en-US" altLang="ko-KR" sz="1400" dirty="0"/>
              <a:t>0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약간 흐림 </a:t>
            </a:r>
            <a:r>
              <a:rPr lang="en-US" altLang="ko-KR" sz="1400" dirty="0"/>
              <a:t>Partly Cloudy </a:t>
            </a:r>
            <a:r>
              <a:rPr lang="ko-KR" altLang="en-US" sz="1400" dirty="0"/>
              <a:t>→ </a:t>
            </a:r>
            <a:r>
              <a:rPr lang="en-US" altLang="ko-KR" sz="1400" dirty="0"/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많이 흐림 </a:t>
            </a:r>
            <a:r>
              <a:rPr lang="en-US" altLang="ko-KR" sz="1400" dirty="0"/>
              <a:t>Most Cloudy </a:t>
            </a:r>
            <a:r>
              <a:rPr lang="ko-KR" altLang="en-US" sz="1400" dirty="0"/>
              <a:t>→ </a:t>
            </a:r>
            <a:r>
              <a:rPr lang="en-US" altLang="ko-KR" sz="1400" dirty="0"/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흐림 </a:t>
            </a:r>
            <a:r>
              <a:rPr lang="en-US" altLang="ko-KR" sz="1400" dirty="0"/>
              <a:t>Cloudy </a:t>
            </a:r>
            <a:r>
              <a:rPr lang="ko-KR" altLang="en-US" sz="1400" dirty="0"/>
              <a:t>→ </a:t>
            </a:r>
            <a:r>
              <a:rPr lang="en-US" altLang="ko-KR" sz="1400" dirty="0"/>
              <a:t>3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천둥 번개 </a:t>
            </a:r>
            <a:r>
              <a:rPr lang="en-US" altLang="ko-KR" sz="1400" dirty="0"/>
              <a:t>T-storm </a:t>
            </a:r>
            <a:r>
              <a:rPr lang="ko-KR" altLang="en-US" sz="1400" dirty="0"/>
              <a:t>→ </a:t>
            </a:r>
            <a:r>
              <a:rPr lang="en-US" altLang="ko-KR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5A11A8-71A8-4780-8139-3D885748A359}"/>
              </a:ext>
            </a:extLst>
          </p:cNvPr>
          <p:cNvSpPr txBox="1"/>
          <p:nvPr/>
        </p:nvSpPr>
        <p:spPr>
          <a:xfrm>
            <a:off x="1821608" y="2867109"/>
            <a:ext cx="1140148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유인 </a:t>
            </a:r>
            <a:r>
              <a:rPr lang="en-US" altLang="ko-KR" sz="1400" dirty="0"/>
              <a:t>/ </a:t>
            </a:r>
            <a:br>
              <a:rPr lang="en-US" altLang="ko-KR" sz="1400" dirty="0"/>
            </a:br>
            <a:r>
              <a:rPr lang="ko-KR" altLang="en-US" sz="1400" dirty="0"/>
              <a:t>무인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34446-E046-4A4F-945C-8DA1C0F0EA40}"/>
              </a:ext>
            </a:extLst>
          </p:cNvPr>
          <p:cNvSpPr txBox="1"/>
          <p:nvPr/>
        </p:nvSpPr>
        <p:spPr>
          <a:xfrm>
            <a:off x="1659686" y="4229108"/>
            <a:ext cx="1444171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기상</a:t>
            </a:r>
            <a:r>
              <a:rPr lang="en-US" altLang="ko-KR" sz="1400" dirty="0"/>
              <a:t>) </a:t>
            </a:r>
            <a:r>
              <a:rPr lang="ko-KR" altLang="en-US" sz="1400" dirty="0"/>
              <a:t>조건</a:t>
            </a:r>
            <a:br>
              <a:rPr lang="en-US" altLang="ko-KR" sz="1400" dirty="0"/>
            </a:br>
            <a:r>
              <a:rPr lang="en-US" altLang="ko-KR" sz="1400" dirty="0"/>
              <a:t>Condition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13FCC2-E56E-497D-808A-28D25CD3406D}"/>
              </a:ext>
            </a:extLst>
          </p:cNvPr>
          <p:cNvSpPr txBox="1"/>
          <p:nvPr/>
        </p:nvSpPr>
        <p:spPr>
          <a:xfrm>
            <a:off x="7636794" y="3057676"/>
            <a:ext cx="1444171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풍향</a:t>
            </a:r>
            <a:br>
              <a:rPr lang="en-US" altLang="ko-KR" sz="1400" dirty="0"/>
            </a:br>
            <a:r>
              <a:rPr lang="en-US" altLang="ko-KR" sz="1400" dirty="0"/>
              <a:t>Wind Direction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10B515B-C1F7-4ABF-9A56-FE2C2D88FB14}"/>
              </a:ext>
            </a:extLst>
          </p:cNvPr>
          <p:cNvCxnSpPr>
            <a:cxnSpLocks/>
          </p:cNvCxnSpPr>
          <p:nvPr/>
        </p:nvCxnSpPr>
        <p:spPr>
          <a:xfrm>
            <a:off x="3161913" y="3853900"/>
            <a:ext cx="233833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래픽 4" descr="남자와 여자">
            <a:extLst>
              <a:ext uri="{FF2B5EF4-FFF2-40B4-BE49-F238E27FC236}">
                <a16:creationId xmlns:a16="http://schemas.microsoft.com/office/drawing/2014/main" id="{A1D4392B-2711-FF95-32E8-97DA2431C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44" y="2883310"/>
            <a:ext cx="825498" cy="825498"/>
          </a:xfrm>
          <a:prstGeom prst="rect">
            <a:avLst/>
          </a:prstGeom>
        </p:spPr>
      </p:pic>
      <p:pic>
        <p:nvPicPr>
          <p:cNvPr id="9" name="그래픽 8" descr="번개 표시">
            <a:extLst>
              <a:ext uri="{FF2B5EF4-FFF2-40B4-BE49-F238E27FC236}">
                <a16:creationId xmlns:a16="http://schemas.microsoft.com/office/drawing/2014/main" id="{3F2F494F-97C8-39D4-2F1C-1C9EAD57E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84" y="4313461"/>
            <a:ext cx="914400" cy="9144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DDE66F4-5A1F-9BF9-19AA-A2C04A94F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2513" y="3077781"/>
            <a:ext cx="885623" cy="88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CCA633-06F7-A143-FB94-9F8F598386FA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23487936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5C650-6073-4837-A599-2E9CA574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컬럼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B97EF-823B-49C2-A752-B22F6F15A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모델링 과정 중에 날씨 예측과 관련도가 낮은 컬럼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을 제외합니다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98C06-6948-4574-8CF9-C2591EA1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83</a:t>
            </a:fld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26350B-D112-485F-9712-CB20B6514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392" y="3270197"/>
            <a:ext cx="4372193" cy="30007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076BA1-F97C-4387-BCA4-9753050F6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504" y="3270197"/>
            <a:ext cx="792656" cy="30007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CC1A50-6CEE-44F7-843A-9F91404BB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41" y="3266799"/>
            <a:ext cx="1325862" cy="2969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213ED5-39FC-4D3E-B6BF-04D8557E8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800" y="3266799"/>
            <a:ext cx="666043" cy="2969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96E15C-FF2C-4C0E-B62E-BF093752F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0628" y="3270197"/>
            <a:ext cx="1119784" cy="30007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DCF1A9-178C-42D3-A126-4A5F626BD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046" y="3270197"/>
            <a:ext cx="1641931" cy="3000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C23E0B7C-A6CA-4082-9C38-846CEDB00D8C}"/>
              </a:ext>
            </a:extLst>
          </p:cNvPr>
          <p:cNvSpPr/>
          <p:nvPr/>
        </p:nvSpPr>
        <p:spPr>
          <a:xfrm rot="5400000">
            <a:off x="1427845" y="1865115"/>
            <a:ext cx="391885" cy="1977574"/>
          </a:xfrm>
          <a:prstGeom prst="leftBrace">
            <a:avLst>
              <a:gd name="adj1" fmla="val 56481"/>
              <a:gd name="adj2" fmla="val 500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3239C-0F8F-4F70-9697-57E90D38FA21}"/>
              </a:ext>
            </a:extLst>
          </p:cNvPr>
          <p:cNvSpPr txBox="1"/>
          <p:nvPr/>
        </p:nvSpPr>
        <p:spPr>
          <a:xfrm>
            <a:off x="576841" y="2154302"/>
            <a:ext cx="210200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전체 누락 </a:t>
            </a:r>
            <a:endParaRPr lang="en-US" altLang="ko-KR" sz="1400" dirty="0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D8738C52-C800-4288-949A-B0A8A2123F15}"/>
              </a:ext>
            </a:extLst>
          </p:cNvPr>
          <p:cNvSpPr/>
          <p:nvPr/>
        </p:nvSpPr>
        <p:spPr>
          <a:xfrm rot="5400000">
            <a:off x="4890426" y="733930"/>
            <a:ext cx="391885" cy="4239950"/>
          </a:xfrm>
          <a:prstGeom prst="leftBrace">
            <a:avLst>
              <a:gd name="adj1" fmla="val 56481"/>
              <a:gd name="adj2" fmla="val 500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0A708D-7C72-4804-8D79-0A2B1CD383CF}"/>
              </a:ext>
            </a:extLst>
          </p:cNvPr>
          <p:cNvSpPr txBox="1"/>
          <p:nvPr/>
        </p:nvSpPr>
        <p:spPr>
          <a:xfrm>
            <a:off x="2678843" y="2154302"/>
            <a:ext cx="4607329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로켓 발사 기본 정보로 날씨와 관련 정도 낮음</a:t>
            </a:r>
            <a:endParaRPr lang="en-US" altLang="ko-KR" sz="1400" dirty="0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D6D0E172-D2F7-47CC-8CA1-BE7F256A4147}"/>
              </a:ext>
            </a:extLst>
          </p:cNvPr>
          <p:cNvSpPr/>
          <p:nvPr/>
        </p:nvSpPr>
        <p:spPr>
          <a:xfrm rot="5400000">
            <a:off x="8620853" y="1467159"/>
            <a:ext cx="391885" cy="2773496"/>
          </a:xfrm>
          <a:prstGeom prst="leftBrace">
            <a:avLst>
              <a:gd name="adj1" fmla="val 56481"/>
              <a:gd name="adj2" fmla="val 500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1F6BA-4A45-4C00-B531-B8E380D6C057}"/>
              </a:ext>
            </a:extLst>
          </p:cNvPr>
          <p:cNvSpPr txBox="1"/>
          <p:nvPr/>
        </p:nvSpPr>
        <p:spPr>
          <a:xfrm>
            <a:off x="7765794" y="2154302"/>
            <a:ext cx="210200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관련도 낮음</a:t>
            </a:r>
            <a:endParaRPr lang="en-US" altLang="ko-KR" sz="1400" dirty="0"/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7D5368CC-9AC5-45A6-9C93-F06258A8741F}"/>
              </a:ext>
            </a:extLst>
          </p:cNvPr>
          <p:cNvSpPr/>
          <p:nvPr/>
        </p:nvSpPr>
        <p:spPr>
          <a:xfrm rot="5400000">
            <a:off x="10864887" y="2457581"/>
            <a:ext cx="391885" cy="792655"/>
          </a:xfrm>
          <a:prstGeom prst="leftBrace">
            <a:avLst>
              <a:gd name="adj1" fmla="val 56481"/>
              <a:gd name="adj2" fmla="val 500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C0FF35-D5D7-431A-9D64-6DC47BD1AC5F}"/>
              </a:ext>
            </a:extLst>
          </p:cNvPr>
          <p:cNvSpPr txBox="1"/>
          <p:nvPr/>
        </p:nvSpPr>
        <p:spPr>
          <a:xfrm>
            <a:off x="10377869" y="1594004"/>
            <a:ext cx="1365920" cy="108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정답 데이터로 입력값이 아닌 목표 타겟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437F7-F5CD-EE03-85C4-34F65AE5D231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21669733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CBEE2B-FF75-4138-8EEE-E84B0C71C6F3}"/>
              </a:ext>
            </a:extLst>
          </p:cNvPr>
          <p:cNvSpPr/>
          <p:nvPr/>
        </p:nvSpPr>
        <p:spPr>
          <a:xfrm>
            <a:off x="1549168" y="3348593"/>
            <a:ext cx="4163736" cy="6093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 준비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데이터 정리</a:t>
            </a:r>
            <a:endParaRPr lang="en-US" altLang="ko-KR" dirty="0"/>
          </a:p>
          <a:p>
            <a:r>
              <a:rPr lang="ko-KR" altLang="en-US" dirty="0"/>
              <a:t>데이터 분리 </a:t>
            </a:r>
            <a:r>
              <a:rPr lang="en-US" altLang="ko-KR" dirty="0"/>
              <a:t>(</a:t>
            </a:r>
            <a:r>
              <a:rPr lang="ko-KR" altLang="en-US" dirty="0"/>
              <a:t>학습 및 테스트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AEBFD-3E1B-37EC-47B3-008C19D91A83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13954558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FC0077C-4E3C-46EA-AA54-CECF32847888}"/>
              </a:ext>
            </a:extLst>
          </p:cNvPr>
          <p:cNvGraphicFramePr>
            <a:graphicFrameLocks noGrp="1"/>
          </p:cNvGraphicFramePr>
          <p:nvPr/>
        </p:nvGraphicFramePr>
        <p:xfrm>
          <a:off x="1399889" y="3403677"/>
          <a:ext cx="3620323" cy="2741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0238">
                  <a:extLst>
                    <a:ext uri="{9D8B030D-6E8A-4147-A177-3AD203B41FA5}">
                      <a16:colId xmlns:a16="http://schemas.microsoft.com/office/drawing/2014/main" val="443381940"/>
                    </a:ext>
                  </a:extLst>
                </a:gridCol>
                <a:gridCol w="1065680">
                  <a:extLst>
                    <a:ext uri="{9D8B030D-6E8A-4147-A177-3AD203B41FA5}">
                      <a16:colId xmlns:a16="http://schemas.microsoft.com/office/drawing/2014/main" val="3930642998"/>
                    </a:ext>
                  </a:extLst>
                </a:gridCol>
                <a:gridCol w="967386">
                  <a:extLst>
                    <a:ext uri="{9D8B030D-6E8A-4147-A177-3AD203B41FA5}">
                      <a16:colId xmlns:a16="http://schemas.microsoft.com/office/drawing/2014/main" val="3213332535"/>
                    </a:ext>
                  </a:extLst>
                </a:gridCol>
                <a:gridCol w="807019">
                  <a:extLst>
                    <a:ext uri="{9D8B030D-6E8A-4147-A177-3AD203B41FA5}">
                      <a16:colId xmlns:a16="http://schemas.microsoft.com/office/drawing/2014/main" val="2179161334"/>
                    </a:ext>
                  </a:extLst>
                </a:gridCol>
              </a:tblGrid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온도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강수량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발사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75055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21.3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105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715410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18.6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30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9963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25.9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Y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295491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24.7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Y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790269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13.6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70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11627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8ABF-7C6E-4CF2-B1E3-7808E4DB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지도학습에서는 주어진 데이터를 데이터의 특징을 나타내는 입력</a:t>
            </a:r>
            <a:r>
              <a:rPr lang="en-US" altLang="ko-KR" dirty="0"/>
              <a:t>(input, feature)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예측하고자 하는 정답을 나타내는 타겟</a:t>
            </a:r>
            <a:r>
              <a:rPr lang="en-US" altLang="ko-KR" dirty="0"/>
              <a:t>(target, label)</a:t>
            </a:r>
            <a:r>
              <a:rPr lang="ko-KR" altLang="en-US" dirty="0"/>
              <a:t>으로 구분합니다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세트 </a:t>
            </a:r>
            <a:r>
              <a:rPr lang="en-US" altLang="ko-KR" dirty="0"/>
              <a:t>– </a:t>
            </a:r>
            <a:r>
              <a:rPr lang="ko-KR" altLang="en-US" dirty="0"/>
              <a:t>개념</a:t>
            </a:r>
            <a:r>
              <a:rPr lang="en-US" altLang="ko-KR" dirty="0"/>
              <a:t>, </a:t>
            </a:r>
            <a:r>
              <a:rPr lang="ko-KR" altLang="en-US" dirty="0"/>
              <a:t>용어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85</a:t>
            </a:fld>
            <a:endParaRPr lang="en-US" altLang="ko-KR" dirty="0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130120CC-1ADF-4FDB-93C5-D805F04743E2}"/>
              </a:ext>
            </a:extLst>
          </p:cNvPr>
          <p:cNvSpPr/>
          <p:nvPr/>
        </p:nvSpPr>
        <p:spPr>
          <a:xfrm rot="5400000">
            <a:off x="2594057" y="1562268"/>
            <a:ext cx="399143" cy="2787481"/>
          </a:xfrm>
          <a:prstGeom prst="leftBrace">
            <a:avLst>
              <a:gd name="adj1" fmla="val 48333"/>
              <a:gd name="adj2" fmla="val 500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818F82-D796-4202-8E1D-4D57A694950A}"/>
              </a:ext>
            </a:extLst>
          </p:cNvPr>
          <p:cNvSpPr txBox="1"/>
          <p:nvPr/>
        </p:nvSpPr>
        <p:spPr>
          <a:xfrm>
            <a:off x="2163273" y="2052737"/>
            <a:ext cx="1274708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입력 </a:t>
            </a:r>
            <a:r>
              <a:rPr lang="en-US" altLang="ko-KR" sz="1600" dirty="0"/>
              <a:t>(input)</a:t>
            </a:r>
            <a:endParaRPr lang="ko-KR" alt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79E5B0-6882-4866-B477-82273DEF9BA1}"/>
              </a:ext>
            </a:extLst>
          </p:cNvPr>
          <p:cNvSpPr txBox="1"/>
          <p:nvPr/>
        </p:nvSpPr>
        <p:spPr>
          <a:xfrm>
            <a:off x="4017244" y="2052737"/>
            <a:ext cx="1343958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타겟 </a:t>
            </a:r>
            <a:r>
              <a:rPr lang="en-US" altLang="ko-KR" sz="1600" dirty="0"/>
              <a:t>(target)</a:t>
            </a:r>
            <a:endParaRPr lang="ko-KR" altLang="en-US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604ED4-42FE-4393-A810-E5C1EB351844}"/>
              </a:ext>
            </a:extLst>
          </p:cNvPr>
          <p:cNvSpPr txBox="1"/>
          <p:nvPr/>
        </p:nvSpPr>
        <p:spPr>
          <a:xfrm>
            <a:off x="6111235" y="3062590"/>
            <a:ext cx="5135654" cy="188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지도학습에서는 주어진 데이터 전체 샘플을 데이터가 가진 개별 특성</a:t>
            </a:r>
            <a:r>
              <a:rPr lang="en-US" altLang="ko-KR" sz="1400" dirty="0"/>
              <a:t>(feature)</a:t>
            </a:r>
            <a:r>
              <a:rPr lang="ko-KR" altLang="en-US" sz="1400" dirty="0"/>
              <a:t>을 나타내는 입력</a:t>
            </a:r>
            <a:r>
              <a:rPr lang="en-US" altLang="ko-KR" sz="1400" dirty="0"/>
              <a:t>(input)</a:t>
            </a:r>
            <a:r>
              <a:rPr lang="ko-KR" altLang="en-US" sz="1400" dirty="0"/>
              <a:t>과 타겟</a:t>
            </a:r>
            <a:r>
              <a:rPr lang="en-US" altLang="ko-KR" sz="1400" dirty="0"/>
              <a:t>(target)</a:t>
            </a:r>
            <a:r>
              <a:rPr lang="ko-KR" altLang="en-US" sz="1400" dirty="0"/>
              <a:t>으로 구분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타겟 </a:t>
            </a:r>
            <a:r>
              <a:rPr lang="en-US" altLang="ko-KR" sz="1400" dirty="0"/>
              <a:t>(Target) : </a:t>
            </a:r>
            <a:r>
              <a:rPr lang="ko-KR" altLang="en-US" sz="1400" dirty="0"/>
              <a:t>주어진 데이터의 예측하고자 하는 정답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데이터 세트 </a:t>
            </a:r>
            <a:r>
              <a:rPr lang="en-US" altLang="ko-KR" sz="1400" dirty="0"/>
              <a:t>= </a:t>
            </a:r>
            <a:r>
              <a:rPr lang="ko-KR" altLang="en-US" sz="1400" dirty="0"/>
              <a:t>입력 </a:t>
            </a:r>
            <a:r>
              <a:rPr lang="en-US" altLang="ko-KR" sz="1400" dirty="0"/>
              <a:t>(input) + </a:t>
            </a:r>
            <a:r>
              <a:rPr lang="ko-KR" altLang="en-US" sz="1400" dirty="0"/>
              <a:t>타겟 </a:t>
            </a:r>
            <a:r>
              <a:rPr lang="en-US" altLang="ko-KR" sz="1400" dirty="0"/>
              <a:t>(target)</a:t>
            </a: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995A4DE4-68A6-4639-9808-A7AC92E734D4}"/>
              </a:ext>
            </a:extLst>
          </p:cNvPr>
          <p:cNvSpPr/>
          <p:nvPr/>
        </p:nvSpPr>
        <p:spPr>
          <a:xfrm rot="5400000">
            <a:off x="4444388" y="2541755"/>
            <a:ext cx="399143" cy="828506"/>
          </a:xfrm>
          <a:prstGeom prst="leftBrace">
            <a:avLst>
              <a:gd name="adj1" fmla="val 48333"/>
              <a:gd name="adj2" fmla="val 500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E579D1-20CB-4962-984C-E3FBBD96AEE6}"/>
              </a:ext>
            </a:extLst>
          </p:cNvPr>
          <p:cNvSpPr txBox="1"/>
          <p:nvPr/>
        </p:nvSpPr>
        <p:spPr>
          <a:xfrm>
            <a:off x="3483045" y="2052737"/>
            <a:ext cx="328936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+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24A62-751B-48B2-BEED-0BBE657D4C74}"/>
              </a:ext>
            </a:extLst>
          </p:cNvPr>
          <p:cNvSpPr txBox="1"/>
          <p:nvPr/>
        </p:nvSpPr>
        <p:spPr>
          <a:xfrm>
            <a:off x="620559" y="2052737"/>
            <a:ext cx="1571264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세트 </a:t>
            </a:r>
            <a:r>
              <a:rPr lang="en-US" altLang="ko-KR" sz="1600" dirty="0"/>
              <a:t>= 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E87C3-DFA8-55E8-4690-BE400A604E60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1558707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8ABF-7C6E-4CF2-B1E3-7808E4DB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데이터 세트를 학습 데이터와 평가에 사용할 테스트 데이터로 분리합니다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DE6B4A-D1EC-4ABA-94AB-6179FAFF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데이터와 테스트 데이터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55E0F-095B-4A32-8D49-240E308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86</a:t>
            </a:fld>
            <a:endParaRPr lang="en-US" altLang="ko-KR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E13CFB9-3C39-4906-AD08-482A73688A46}"/>
              </a:ext>
            </a:extLst>
          </p:cNvPr>
          <p:cNvSpPr/>
          <p:nvPr/>
        </p:nvSpPr>
        <p:spPr bwMode="white">
          <a:xfrm>
            <a:off x="858616" y="482189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90669DF-4FDC-4A63-AC56-6F923D579D6B}"/>
              </a:ext>
            </a:extLst>
          </p:cNvPr>
          <p:cNvSpPr/>
          <p:nvPr/>
        </p:nvSpPr>
        <p:spPr bwMode="white">
          <a:xfrm>
            <a:off x="1560192" y="37680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DEFD901-3181-4034-9C1B-E64936EE8D1C}"/>
              </a:ext>
            </a:extLst>
          </p:cNvPr>
          <p:cNvSpPr/>
          <p:nvPr/>
        </p:nvSpPr>
        <p:spPr bwMode="white">
          <a:xfrm>
            <a:off x="2062159" y="278237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38B1A4D-4560-4A0E-9D73-3EA939874BFF}"/>
              </a:ext>
            </a:extLst>
          </p:cNvPr>
          <p:cNvSpPr/>
          <p:nvPr/>
        </p:nvSpPr>
        <p:spPr bwMode="white">
          <a:xfrm>
            <a:off x="1532903" y="41893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D6BB991-4FEC-4049-B0AE-8F951475276F}"/>
              </a:ext>
            </a:extLst>
          </p:cNvPr>
          <p:cNvSpPr/>
          <p:nvPr/>
        </p:nvSpPr>
        <p:spPr bwMode="white">
          <a:xfrm>
            <a:off x="1082533" y="460585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F12871-BE33-4513-9919-360539523C22}"/>
              </a:ext>
            </a:extLst>
          </p:cNvPr>
          <p:cNvSpPr/>
          <p:nvPr/>
        </p:nvSpPr>
        <p:spPr bwMode="white">
          <a:xfrm>
            <a:off x="1467142" y="34109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948A197-AF3B-4003-933D-4BDA531ED32C}"/>
              </a:ext>
            </a:extLst>
          </p:cNvPr>
          <p:cNvSpPr/>
          <p:nvPr/>
        </p:nvSpPr>
        <p:spPr bwMode="white">
          <a:xfrm>
            <a:off x="1405185" y="31259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6E4AD2-7B27-436F-B080-AA94C02D39DB}"/>
              </a:ext>
            </a:extLst>
          </p:cNvPr>
          <p:cNvSpPr/>
          <p:nvPr/>
        </p:nvSpPr>
        <p:spPr bwMode="white">
          <a:xfrm>
            <a:off x="1706790" y="29639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517F192-9A16-4EA1-9104-E630984A9204}"/>
              </a:ext>
            </a:extLst>
          </p:cNvPr>
          <p:cNvSpPr/>
          <p:nvPr/>
        </p:nvSpPr>
        <p:spPr bwMode="white">
          <a:xfrm>
            <a:off x="2267451" y="272105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E7A0F87-AC2A-4B2A-8FBE-5FD5B98F7B66}"/>
              </a:ext>
            </a:extLst>
          </p:cNvPr>
          <p:cNvSpPr/>
          <p:nvPr/>
        </p:nvSpPr>
        <p:spPr bwMode="white">
          <a:xfrm>
            <a:off x="1776021" y="326136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A75078E-6628-4D70-91CF-4CFBC51BDE34}"/>
              </a:ext>
            </a:extLst>
          </p:cNvPr>
          <p:cNvSpPr/>
          <p:nvPr/>
        </p:nvSpPr>
        <p:spPr bwMode="white">
          <a:xfrm>
            <a:off x="1708614" y="35645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E21357E-4AFC-4F7B-8DD3-D1B1EA3FBBF4}"/>
              </a:ext>
            </a:extLst>
          </p:cNvPr>
          <p:cNvSpPr/>
          <p:nvPr/>
        </p:nvSpPr>
        <p:spPr bwMode="white">
          <a:xfrm>
            <a:off x="2047645" y="476632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3611A3A-F9CE-44B3-9BAD-04A9CE0A9940}"/>
              </a:ext>
            </a:extLst>
          </p:cNvPr>
          <p:cNvSpPr/>
          <p:nvPr/>
        </p:nvSpPr>
        <p:spPr bwMode="white">
          <a:xfrm>
            <a:off x="2200045" y="491872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F30AEF2-7033-4601-BF01-01B998C40D84}"/>
              </a:ext>
            </a:extLst>
          </p:cNvPr>
          <p:cNvSpPr/>
          <p:nvPr/>
        </p:nvSpPr>
        <p:spPr bwMode="white">
          <a:xfrm>
            <a:off x="2423720" y="465778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62E48E-2161-487B-A44B-5AC0631AE6D0}"/>
              </a:ext>
            </a:extLst>
          </p:cNvPr>
          <p:cNvSpPr/>
          <p:nvPr/>
        </p:nvSpPr>
        <p:spPr bwMode="white">
          <a:xfrm>
            <a:off x="2824406" y="460585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C71CB70-8137-4714-8B3D-B705D60B60F8}"/>
              </a:ext>
            </a:extLst>
          </p:cNvPr>
          <p:cNvSpPr/>
          <p:nvPr/>
        </p:nvSpPr>
        <p:spPr bwMode="white">
          <a:xfrm>
            <a:off x="3124123" y="421657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C7CCDFC-B261-4D05-B594-DA802BCFB8EC}"/>
              </a:ext>
            </a:extLst>
          </p:cNvPr>
          <p:cNvSpPr/>
          <p:nvPr/>
        </p:nvSpPr>
        <p:spPr bwMode="white">
          <a:xfrm>
            <a:off x="3153151" y="450967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26A6943-6F91-4FE7-A31E-775B4F959960}"/>
              </a:ext>
            </a:extLst>
          </p:cNvPr>
          <p:cNvSpPr/>
          <p:nvPr/>
        </p:nvSpPr>
        <p:spPr bwMode="white">
          <a:xfrm>
            <a:off x="3461047" y="432326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64AA76E-50D7-410E-9EAD-B7B8B2CE474A}"/>
              </a:ext>
            </a:extLst>
          </p:cNvPr>
          <p:cNvSpPr/>
          <p:nvPr/>
        </p:nvSpPr>
        <p:spPr bwMode="white">
          <a:xfrm>
            <a:off x="3040731" y="470212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2199B44-37D1-44DD-B56A-C8EA6D29BC59}"/>
              </a:ext>
            </a:extLst>
          </p:cNvPr>
          <p:cNvSpPr/>
          <p:nvPr/>
        </p:nvSpPr>
        <p:spPr bwMode="white">
          <a:xfrm>
            <a:off x="2683991" y="422693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6E0414-0B99-4644-9FEB-33713BC37A8D}"/>
              </a:ext>
            </a:extLst>
          </p:cNvPr>
          <p:cNvSpPr/>
          <p:nvPr/>
        </p:nvSpPr>
        <p:spPr bwMode="white">
          <a:xfrm>
            <a:off x="2805803" y="403907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31A8FCE-09C0-421A-8B7B-77D29446950E}"/>
              </a:ext>
            </a:extLst>
          </p:cNvPr>
          <p:cNvSpPr/>
          <p:nvPr/>
        </p:nvSpPr>
        <p:spPr bwMode="white">
          <a:xfrm>
            <a:off x="1173972" y="491872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175F03-9F3F-4CC6-83C2-2BB34E75EDD2}"/>
              </a:ext>
            </a:extLst>
          </p:cNvPr>
          <p:cNvSpPr/>
          <p:nvPr/>
        </p:nvSpPr>
        <p:spPr bwMode="white">
          <a:xfrm>
            <a:off x="2089963" y="39204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10591CB-FE07-406D-B72F-2388109A0BC7}"/>
              </a:ext>
            </a:extLst>
          </p:cNvPr>
          <p:cNvSpPr/>
          <p:nvPr/>
        </p:nvSpPr>
        <p:spPr bwMode="white">
          <a:xfrm>
            <a:off x="1996913" y="35633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6740144-81EE-41F5-8FE6-2F9FB2EAFCE5}"/>
              </a:ext>
            </a:extLst>
          </p:cNvPr>
          <p:cNvSpPr/>
          <p:nvPr/>
        </p:nvSpPr>
        <p:spPr bwMode="white">
          <a:xfrm>
            <a:off x="1934956" y="32783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2360F2E-60E8-4B41-BD1A-C2811FA8CFA8}"/>
              </a:ext>
            </a:extLst>
          </p:cNvPr>
          <p:cNvSpPr/>
          <p:nvPr/>
        </p:nvSpPr>
        <p:spPr bwMode="white">
          <a:xfrm>
            <a:off x="2236561" y="31163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DD9F3FA-954D-4184-B52C-5CCAC5F3CA76}"/>
              </a:ext>
            </a:extLst>
          </p:cNvPr>
          <p:cNvSpPr/>
          <p:nvPr/>
        </p:nvSpPr>
        <p:spPr bwMode="white">
          <a:xfrm>
            <a:off x="2305792" y="341376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1315800-101C-48AD-BA9B-6DF48B5D0A43}"/>
              </a:ext>
            </a:extLst>
          </p:cNvPr>
          <p:cNvSpPr/>
          <p:nvPr/>
        </p:nvSpPr>
        <p:spPr bwMode="white">
          <a:xfrm>
            <a:off x="2238385" y="37169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6EE8976-6B98-4AD0-9DE2-7BEC1370EB19}"/>
              </a:ext>
            </a:extLst>
          </p:cNvPr>
          <p:cNvSpPr/>
          <p:nvPr/>
        </p:nvSpPr>
        <p:spPr bwMode="white">
          <a:xfrm>
            <a:off x="2637007" y="499989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2C1F1F7-8389-44C6-B1DB-7DC4E7BD7860}"/>
              </a:ext>
            </a:extLst>
          </p:cNvPr>
          <p:cNvSpPr/>
          <p:nvPr/>
        </p:nvSpPr>
        <p:spPr bwMode="white">
          <a:xfrm>
            <a:off x="3037693" y="494796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CB4DB11-1F6A-4554-ACFA-96E996B37962}"/>
              </a:ext>
            </a:extLst>
          </p:cNvPr>
          <p:cNvSpPr/>
          <p:nvPr/>
        </p:nvSpPr>
        <p:spPr bwMode="white">
          <a:xfrm>
            <a:off x="3366438" y="485178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D809667-FE33-4434-B927-974DDA0535EE}"/>
              </a:ext>
            </a:extLst>
          </p:cNvPr>
          <p:cNvSpPr/>
          <p:nvPr/>
        </p:nvSpPr>
        <p:spPr bwMode="white">
          <a:xfrm>
            <a:off x="3254018" y="504423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957B931-7375-45A6-939C-D89B50980EB3}"/>
              </a:ext>
            </a:extLst>
          </p:cNvPr>
          <p:cNvSpPr/>
          <p:nvPr/>
        </p:nvSpPr>
        <p:spPr bwMode="white">
          <a:xfrm>
            <a:off x="2488075" y="326136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691BB46-7270-4470-B5A5-CA55AA4EE516}"/>
              </a:ext>
            </a:extLst>
          </p:cNvPr>
          <p:cNvSpPr/>
          <p:nvPr/>
        </p:nvSpPr>
        <p:spPr bwMode="white">
          <a:xfrm>
            <a:off x="1899288" y="382943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985CA57-A34A-4B26-8D91-3C6A87CFDA1E}"/>
              </a:ext>
            </a:extLst>
          </p:cNvPr>
          <p:cNvSpPr/>
          <p:nvPr/>
        </p:nvSpPr>
        <p:spPr bwMode="white">
          <a:xfrm>
            <a:off x="1639383" y="437142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53771BB-CB3C-4B11-944A-860B0B55B46F}"/>
              </a:ext>
            </a:extLst>
          </p:cNvPr>
          <p:cNvSpPr/>
          <p:nvPr/>
        </p:nvSpPr>
        <p:spPr bwMode="white">
          <a:xfrm>
            <a:off x="1619542" y="35633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679AA3F-E6ED-45D8-A42A-7BCAD0968DF8}"/>
              </a:ext>
            </a:extLst>
          </p:cNvPr>
          <p:cNvSpPr/>
          <p:nvPr/>
        </p:nvSpPr>
        <p:spPr bwMode="white">
          <a:xfrm>
            <a:off x="2338293" y="41382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A652E2B-9FF5-4325-ADF3-3213D8179B15}"/>
              </a:ext>
            </a:extLst>
          </p:cNvPr>
          <p:cNvSpPr/>
          <p:nvPr/>
        </p:nvSpPr>
        <p:spPr bwMode="white">
          <a:xfrm>
            <a:off x="2963198" y="441872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E568704-C1EE-475C-B966-846531563893}"/>
              </a:ext>
            </a:extLst>
          </p:cNvPr>
          <p:cNvSpPr/>
          <p:nvPr/>
        </p:nvSpPr>
        <p:spPr bwMode="white">
          <a:xfrm>
            <a:off x="2490693" y="42906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E481448-B7B8-4315-B265-ADEAF13BED42}"/>
              </a:ext>
            </a:extLst>
          </p:cNvPr>
          <p:cNvSpPr/>
          <p:nvPr/>
        </p:nvSpPr>
        <p:spPr bwMode="white">
          <a:xfrm>
            <a:off x="1236838" y="481955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1247A30-CF90-4A6D-A167-C3B283F2A63E}"/>
              </a:ext>
            </a:extLst>
          </p:cNvPr>
          <p:cNvSpPr/>
          <p:nvPr/>
        </p:nvSpPr>
        <p:spPr bwMode="white">
          <a:xfrm>
            <a:off x="1514271" y="47840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299793-FB6D-4C03-82BE-4231E79E9565}"/>
              </a:ext>
            </a:extLst>
          </p:cNvPr>
          <p:cNvSpPr/>
          <p:nvPr/>
        </p:nvSpPr>
        <p:spPr bwMode="white">
          <a:xfrm>
            <a:off x="2435196" y="493568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A6BBB2A-9586-46D4-8BBC-DEDE0E8FD308}"/>
              </a:ext>
            </a:extLst>
          </p:cNvPr>
          <p:cNvSpPr/>
          <p:nvPr/>
        </p:nvSpPr>
        <p:spPr bwMode="white">
          <a:xfrm>
            <a:off x="2656885" y="537538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A518141-91EE-4B39-A6FD-8210B1A61428}"/>
              </a:ext>
            </a:extLst>
          </p:cNvPr>
          <p:cNvSpPr/>
          <p:nvPr/>
        </p:nvSpPr>
        <p:spPr bwMode="white">
          <a:xfrm>
            <a:off x="2985630" y="527920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DB8C97C-0C97-4B83-A596-3005DD6B6DD1}"/>
              </a:ext>
            </a:extLst>
          </p:cNvPr>
          <p:cNvSpPr/>
          <p:nvPr/>
        </p:nvSpPr>
        <p:spPr bwMode="white">
          <a:xfrm>
            <a:off x="2873210" y="547164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9EE46A-DEF7-4B24-976B-3F978BA70C4C}"/>
              </a:ext>
            </a:extLst>
          </p:cNvPr>
          <p:cNvSpPr/>
          <p:nvPr/>
        </p:nvSpPr>
        <p:spPr bwMode="white">
          <a:xfrm>
            <a:off x="1312271" y="370101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8A8E17-78B2-41C4-AEB4-309734EE7680}"/>
              </a:ext>
            </a:extLst>
          </p:cNvPr>
          <p:cNvSpPr/>
          <p:nvPr/>
        </p:nvSpPr>
        <p:spPr bwMode="white">
          <a:xfrm>
            <a:off x="569858" y="2585189"/>
            <a:ext cx="3395185" cy="32834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5F8A444-5454-41B2-BF05-39FC216EF350}"/>
              </a:ext>
            </a:extLst>
          </p:cNvPr>
          <p:cNvSpPr/>
          <p:nvPr/>
        </p:nvSpPr>
        <p:spPr bwMode="white">
          <a:xfrm>
            <a:off x="4766476" y="482189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F1E46793-2A08-4AE2-BC7A-CFF80D09EF76}"/>
              </a:ext>
            </a:extLst>
          </p:cNvPr>
          <p:cNvSpPr/>
          <p:nvPr/>
        </p:nvSpPr>
        <p:spPr bwMode="white">
          <a:xfrm>
            <a:off x="8792314" y="37680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2A992DC-134B-4CDC-A0D2-43A77FD734C2}"/>
              </a:ext>
            </a:extLst>
          </p:cNvPr>
          <p:cNvSpPr/>
          <p:nvPr/>
        </p:nvSpPr>
        <p:spPr bwMode="white">
          <a:xfrm>
            <a:off x="5970019" y="278237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D7C3B9B-F592-460D-BFF5-714659C16EE7}"/>
              </a:ext>
            </a:extLst>
          </p:cNvPr>
          <p:cNvSpPr/>
          <p:nvPr/>
        </p:nvSpPr>
        <p:spPr bwMode="white">
          <a:xfrm>
            <a:off x="5440763" y="41893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102E864-718C-4CC5-A04A-FD202F862539}"/>
              </a:ext>
            </a:extLst>
          </p:cNvPr>
          <p:cNvSpPr/>
          <p:nvPr/>
        </p:nvSpPr>
        <p:spPr bwMode="white">
          <a:xfrm>
            <a:off x="4990393" y="460585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04C60B1-8130-4352-A842-F32D01117484}"/>
              </a:ext>
            </a:extLst>
          </p:cNvPr>
          <p:cNvSpPr/>
          <p:nvPr/>
        </p:nvSpPr>
        <p:spPr bwMode="white">
          <a:xfrm>
            <a:off x="5375002" y="34109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9F83863-1102-4E8F-87B9-7EE6E1C1D9F7}"/>
              </a:ext>
            </a:extLst>
          </p:cNvPr>
          <p:cNvSpPr/>
          <p:nvPr/>
        </p:nvSpPr>
        <p:spPr bwMode="white">
          <a:xfrm>
            <a:off x="5313045" y="31259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B116879-E9AC-4353-A54C-03858C30EC2B}"/>
              </a:ext>
            </a:extLst>
          </p:cNvPr>
          <p:cNvSpPr/>
          <p:nvPr/>
        </p:nvSpPr>
        <p:spPr bwMode="white">
          <a:xfrm>
            <a:off x="5614650" y="29639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3E78492-AF05-4C71-BC5D-12E63CA598B6}"/>
              </a:ext>
            </a:extLst>
          </p:cNvPr>
          <p:cNvSpPr/>
          <p:nvPr/>
        </p:nvSpPr>
        <p:spPr bwMode="white">
          <a:xfrm>
            <a:off x="6175311" y="272105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C55F1F3-B9D8-4FD0-9607-6D71027527F4}"/>
              </a:ext>
            </a:extLst>
          </p:cNvPr>
          <p:cNvSpPr/>
          <p:nvPr/>
        </p:nvSpPr>
        <p:spPr bwMode="white">
          <a:xfrm>
            <a:off x="5683881" y="326136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A97FF77-9B63-46AD-9276-3FE750ECFF20}"/>
              </a:ext>
            </a:extLst>
          </p:cNvPr>
          <p:cNvSpPr/>
          <p:nvPr/>
        </p:nvSpPr>
        <p:spPr bwMode="white">
          <a:xfrm>
            <a:off x="5616474" y="35645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AD0C096D-ACBA-4A25-80FF-829BCF1A6050}"/>
              </a:ext>
            </a:extLst>
          </p:cNvPr>
          <p:cNvSpPr/>
          <p:nvPr/>
        </p:nvSpPr>
        <p:spPr bwMode="white">
          <a:xfrm>
            <a:off x="5955505" y="476632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A3B16BC4-787C-4C82-B00D-CA66C1661B35}"/>
              </a:ext>
            </a:extLst>
          </p:cNvPr>
          <p:cNvSpPr/>
          <p:nvPr/>
        </p:nvSpPr>
        <p:spPr bwMode="white">
          <a:xfrm>
            <a:off x="6107905" y="491872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4810869-279F-4C0C-A641-CC2D411818EE}"/>
              </a:ext>
            </a:extLst>
          </p:cNvPr>
          <p:cNvSpPr/>
          <p:nvPr/>
        </p:nvSpPr>
        <p:spPr bwMode="white">
          <a:xfrm>
            <a:off x="6331580" y="465778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2500DA9-66E5-4C3A-97F9-77FD61AC9938}"/>
              </a:ext>
            </a:extLst>
          </p:cNvPr>
          <p:cNvSpPr/>
          <p:nvPr/>
        </p:nvSpPr>
        <p:spPr bwMode="white">
          <a:xfrm>
            <a:off x="10056528" y="460585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3C49221-6703-4512-8BAC-A368D765D7E0}"/>
              </a:ext>
            </a:extLst>
          </p:cNvPr>
          <p:cNvSpPr/>
          <p:nvPr/>
        </p:nvSpPr>
        <p:spPr bwMode="white">
          <a:xfrm>
            <a:off x="7031983" y="421657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BF7A377-EE23-45F0-9095-C5AC9682B716}"/>
              </a:ext>
            </a:extLst>
          </p:cNvPr>
          <p:cNvSpPr/>
          <p:nvPr/>
        </p:nvSpPr>
        <p:spPr bwMode="white">
          <a:xfrm>
            <a:off x="7061011" y="450967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1E87076-10B3-4575-829B-E22AC2BC0249}"/>
              </a:ext>
            </a:extLst>
          </p:cNvPr>
          <p:cNvSpPr/>
          <p:nvPr/>
        </p:nvSpPr>
        <p:spPr bwMode="white">
          <a:xfrm>
            <a:off x="10693169" y="432326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32BBA06-41B4-4E2E-84B1-A1982DE2222A}"/>
              </a:ext>
            </a:extLst>
          </p:cNvPr>
          <p:cNvSpPr/>
          <p:nvPr/>
        </p:nvSpPr>
        <p:spPr bwMode="white">
          <a:xfrm>
            <a:off x="6948591" y="470212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703AF38-775E-4FD8-A5B1-FDD5D7900902}"/>
              </a:ext>
            </a:extLst>
          </p:cNvPr>
          <p:cNvSpPr/>
          <p:nvPr/>
        </p:nvSpPr>
        <p:spPr bwMode="white">
          <a:xfrm>
            <a:off x="9916113" y="422693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1EEFA9C-A614-4684-9EAD-EFE9AD01E5EC}"/>
              </a:ext>
            </a:extLst>
          </p:cNvPr>
          <p:cNvSpPr/>
          <p:nvPr/>
        </p:nvSpPr>
        <p:spPr bwMode="white">
          <a:xfrm>
            <a:off x="6713663" y="403907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7123D02-9C1D-414E-94AC-A2BDFC0DDD7A}"/>
              </a:ext>
            </a:extLst>
          </p:cNvPr>
          <p:cNvSpPr/>
          <p:nvPr/>
        </p:nvSpPr>
        <p:spPr bwMode="white">
          <a:xfrm>
            <a:off x="5081832" y="491872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E791AE8B-23B9-45C8-88B2-F7A3DBEB89D0}"/>
              </a:ext>
            </a:extLst>
          </p:cNvPr>
          <p:cNvSpPr/>
          <p:nvPr/>
        </p:nvSpPr>
        <p:spPr bwMode="white">
          <a:xfrm>
            <a:off x="5997823" y="39204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178E526-65AE-4958-A4B9-CA16A784D987}"/>
              </a:ext>
            </a:extLst>
          </p:cNvPr>
          <p:cNvSpPr/>
          <p:nvPr/>
        </p:nvSpPr>
        <p:spPr bwMode="white">
          <a:xfrm>
            <a:off x="5904773" y="35633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3CCAA494-9349-4712-A5AA-16F849109D60}"/>
              </a:ext>
            </a:extLst>
          </p:cNvPr>
          <p:cNvSpPr/>
          <p:nvPr/>
        </p:nvSpPr>
        <p:spPr bwMode="white">
          <a:xfrm>
            <a:off x="9167078" y="32783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5EA2EDF-FD15-4573-85C4-CE875A705BF9}"/>
              </a:ext>
            </a:extLst>
          </p:cNvPr>
          <p:cNvSpPr/>
          <p:nvPr/>
        </p:nvSpPr>
        <p:spPr bwMode="white">
          <a:xfrm>
            <a:off x="6144421" y="31163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148572DE-6F9E-4E4C-84C9-0C6602B1F3AE}"/>
              </a:ext>
            </a:extLst>
          </p:cNvPr>
          <p:cNvSpPr/>
          <p:nvPr/>
        </p:nvSpPr>
        <p:spPr bwMode="white">
          <a:xfrm>
            <a:off x="6213652" y="341376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641915B2-0EB9-4B15-A7F3-56044D1B7BBC}"/>
              </a:ext>
            </a:extLst>
          </p:cNvPr>
          <p:cNvSpPr/>
          <p:nvPr/>
        </p:nvSpPr>
        <p:spPr bwMode="white">
          <a:xfrm>
            <a:off x="9470507" y="37169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D10A1CA-5289-4862-B4D5-274E146423AF}"/>
              </a:ext>
            </a:extLst>
          </p:cNvPr>
          <p:cNvSpPr/>
          <p:nvPr/>
        </p:nvSpPr>
        <p:spPr bwMode="white">
          <a:xfrm>
            <a:off x="6544867" y="499989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F2A0D11-0E4E-4699-B14E-A14AB6483240}"/>
              </a:ext>
            </a:extLst>
          </p:cNvPr>
          <p:cNvSpPr/>
          <p:nvPr/>
        </p:nvSpPr>
        <p:spPr bwMode="white">
          <a:xfrm>
            <a:off x="6945553" y="494796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36773DA-8E2C-4954-B8FE-B042BC9F21A4}"/>
              </a:ext>
            </a:extLst>
          </p:cNvPr>
          <p:cNvSpPr/>
          <p:nvPr/>
        </p:nvSpPr>
        <p:spPr bwMode="white">
          <a:xfrm>
            <a:off x="7274298" y="485178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0764B7F-95DF-4D58-BDCE-52C753847C81}"/>
              </a:ext>
            </a:extLst>
          </p:cNvPr>
          <p:cNvSpPr/>
          <p:nvPr/>
        </p:nvSpPr>
        <p:spPr bwMode="white">
          <a:xfrm>
            <a:off x="7161878" y="504423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794D83A7-F2DF-44BC-8C45-28F754D30C66}"/>
              </a:ext>
            </a:extLst>
          </p:cNvPr>
          <p:cNvSpPr/>
          <p:nvPr/>
        </p:nvSpPr>
        <p:spPr bwMode="white">
          <a:xfrm>
            <a:off x="6395935" y="326136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1F958448-3F25-4F7A-8D34-730C3ED50066}"/>
              </a:ext>
            </a:extLst>
          </p:cNvPr>
          <p:cNvSpPr/>
          <p:nvPr/>
        </p:nvSpPr>
        <p:spPr bwMode="white">
          <a:xfrm>
            <a:off x="5807148" y="382943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EA3DAF44-C3FF-4F29-B593-67B800D1A799}"/>
              </a:ext>
            </a:extLst>
          </p:cNvPr>
          <p:cNvSpPr/>
          <p:nvPr/>
        </p:nvSpPr>
        <p:spPr bwMode="white">
          <a:xfrm>
            <a:off x="8871505" y="437142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424C2A8E-8858-4078-B5DA-1BE601601127}"/>
              </a:ext>
            </a:extLst>
          </p:cNvPr>
          <p:cNvSpPr/>
          <p:nvPr/>
        </p:nvSpPr>
        <p:spPr bwMode="white">
          <a:xfrm>
            <a:off x="5527402" y="35633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37B3329-FE76-4024-8E59-104E41D7ABE7}"/>
              </a:ext>
            </a:extLst>
          </p:cNvPr>
          <p:cNvSpPr/>
          <p:nvPr/>
        </p:nvSpPr>
        <p:spPr bwMode="white">
          <a:xfrm>
            <a:off x="6246153" y="41382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9789EA86-6D55-4714-A666-5B713738E135}"/>
              </a:ext>
            </a:extLst>
          </p:cNvPr>
          <p:cNvSpPr/>
          <p:nvPr/>
        </p:nvSpPr>
        <p:spPr bwMode="white">
          <a:xfrm>
            <a:off x="6871058" y="441872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CC07D590-7878-4955-BD43-4DA0CE363D22}"/>
              </a:ext>
            </a:extLst>
          </p:cNvPr>
          <p:cNvSpPr/>
          <p:nvPr/>
        </p:nvSpPr>
        <p:spPr bwMode="white">
          <a:xfrm>
            <a:off x="6398553" y="42906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2FA12D2-3860-4F57-8623-1392C2224A6F}"/>
              </a:ext>
            </a:extLst>
          </p:cNvPr>
          <p:cNvSpPr/>
          <p:nvPr/>
        </p:nvSpPr>
        <p:spPr bwMode="white">
          <a:xfrm>
            <a:off x="8468960" y="481955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A865DDA7-5037-45D5-AE64-B537A1DF5D8F}"/>
              </a:ext>
            </a:extLst>
          </p:cNvPr>
          <p:cNvSpPr/>
          <p:nvPr/>
        </p:nvSpPr>
        <p:spPr bwMode="white">
          <a:xfrm>
            <a:off x="5422131" y="47840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E7DFBF81-F202-40C4-A245-3FC3DAC8EC58}"/>
              </a:ext>
            </a:extLst>
          </p:cNvPr>
          <p:cNvSpPr/>
          <p:nvPr/>
        </p:nvSpPr>
        <p:spPr bwMode="white">
          <a:xfrm>
            <a:off x="9667318" y="493568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030FB91D-1140-4E33-95E2-CDF44CFDD335}"/>
              </a:ext>
            </a:extLst>
          </p:cNvPr>
          <p:cNvSpPr/>
          <p:nvPr/>
        </p:nvSpPr>
        <p:spPr bwMode="white">
          <a:xfrm>
            <a:off x="6564745" y="537538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4007976-6034-409A-AC3F-15351B5ABD2E}"/>
              </a:ext>
            </a:extLst>
          </p:cNvPr>
          <p:cNvSpPr/>
          <p:nvPr/>
        </p:nvSpPr>
        <p:spPr bwMode="white">
          <a:xfrm>
            <a:off x="6893490" y="527920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573B7BA-A144-4736-99E1-6138C7797026}"/>
              </a:ext>
            </a:extLst>
          </p:cNvPr>
          <p:cNvSpPr/>
          <p:nvPr/>
        </p:nvSpPr>
        <p:spPr bwMode="white">
          <a:xfrm>
            <a:off x="6781070" y="547164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536CF8B-5C23-42A5-8137-BE39A0B10AD4}"/>
              </a:ext>
            </a:extLst>
          </p:cNvPr>
          <p:cNvSpPr/>
          <p:nvPr/>
        </p:nvSpPr>
        <p:spPr bwMode="white">
          <a:xfrm>
            <a:off x="5220131" y="370101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F847641-938C-4221-8857-5632B2A2663F}"/>
              </a:ext>
            </a:extLst>
          </p:cNvPr>
          <p:cNvSpPr/>
          <p:nvPr/>
        </p:nvSpPr>
        <p:spPr bwMode="white">
          <a:xfrm>
            <a:off x="4477718" y="2585189"/>
            <a:ext cx="3395185" cy="32834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6D72F6D-61A6-4F4A-BEE0-C6EF329561C7}"/>
              </a:ext>
            </a:extLst>
          </p:cNvPr>
          <p:cNvSpPr/>
          <p:nvPr/>
        </p:nvSpPr>
        <p:spPr bwMode="white">
          <a:xfrm>
            <a:off x="8062098" y="2585189"/>
            <a:ext cx="3395185" cy="32834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9324C2D-DE27-4018-9F3F-B9508991646F}"/>
              </a:ext>
            </a:extLst>
          </p:cNvPr>
          <p:cNvSpPr txBox="1"/>
          <p:nvPr/>
        </p:nvSpPr>
        <p:spPr>
          <a:xfrm>
            <a:off x="1400829" y="1873441"/>
            <a:ext cx="1765227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전체 데이터 세트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6CEF053-9983-46BC-B718-C27C6B1CACBD}"/>
              </a:ext>
            </a:extLst>
          </p:cNvPr>
          <p:cNvSpPr txBox="1"/>
          <p:nvPr/>
        </p:nvSpPr>
        <p:spPr>
          <a:xfrm>
            <a:off x="4684163" y="1604444"/>
            <a:ext cx="2896947" cy="84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학습 데이터</a:t>
            </a:r>
            <a:r>
              <a:rPr lang="en-US" altLang="ko-KR" sz="16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= </a:t>
            </a:r>
            <a:r>
              <a:rPr lang="ko-KR" altLang="en-US" sz="1600" dirty="0"/>
              <a:t> 전체 데이터의 약 </a:t>
            </a:r>
            <a:r>
              <a:rPr lang="en-US" altLang="ko-KR" sz="1600" dirty="0"/>
              <a:t>70~80%</a:t>
            </a:r>
            <a:endParaRPr lang="ko-KR" altLang="en-US" sz="1600" dirty="0"/>
          </a:p>
        </p:txBody>
      </p:sp>
      <p:sp>
        <p:nvSpPr>
          <p:cNvPr id="169" name="이등변 삼각형 168">
            <a:extLst>
              <a:ext uri="{FF2B5EF4-FFF2-40B4-BE49-F238E27FC236}">
                <a16:creationId xmlns:a16="http://schemas.microsoft.com/office/drawing/2014/main" id="{C310FDF9-5EB6-4BC1-B579-97E95B1BF797}"/>
              </a:ext>
            </a:extLst>
          </p:cNvPr>
          <p:cNvSpPr/>
          <p:nvPr/>
        </p:nvSpPr>
        <p:spPr bwMode="white">
          <a:xfrm rot="5400000">
            <a:off x="3755352" y="4032351"/>
            <a:ext cx="974279" cy="23720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C6E3078-941D-4CD6-A249-8972AC6399A0}"/>
              </a:ext>
            </a:extLst>
          </p:cNvPr>
          <p:cNvSpPr txBox="1"/>
          <p:nvPr/>
        </p:nvSpPr>
        <p:spPr>
          <a:xfrm>
            <a:off x="8218227" y="1604444"/>
            <a:ext cx="2896948" cy="84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테스트 데이터</a:t>
            </a:r>
            <a:r>
              <a:rPr lang="en-US" altLang="ko-KR" sz="16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= </a:t>
            </a:r>
            <a:r>
              <a:rPr lang="ko-KR" altLang="en-US" sz="1600" dirty="0"/>
              <a:t> 전체 데이터의 약 </a:t>
            </a:r>
            <a:r>
              <a:rPr lang="en-US" altLang="ko-KR" sz="1600" dirty="0"/>
              <a:t>20~30%</a:t>
            </a:r>
            <a:endParaRPr lang="ko-KR" altLang="en-US" sz="16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F5C27F6-DBB1-4245-8508-6FAB62649A1F}"/>
              </a:ext>
            </a:extLst>
          </p:cNvPr>
          <p:cNvSpPr txBox="1"/>
          <p:nvPr/>
        </p:nvSpPr>
        <p:spPr>
          <a:xfrm>
            <a:off x="4430040" y="5980119"/>
            <a:ext cx="3625356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/>
              <a:t>학습 데이터로 모델 훈련</a:t>
            </a:r>
            <a:endParaRPr lang="en-US" altLang="ko-KR" sz="140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98DBC93-ECC3-4458-84EB-2916D8E9988C}"/>
              </a:ext>
            </a:extLst>
          </p:cNvPr>
          <p:cNvSpPr txBox="1"/>
          <p:nvPr/>
        </p:nvSpPr>
        <p:spPr>
          <a:xfrm>
            <a:off x="8055396" y="5980119"/>
            <a:ext cx="3625356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테스트 데이터로 예측 정확도 검증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2BBF3-F457-6A7F-621C-2C21C9895405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준비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48274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모델링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모델링 알고리즘 선택</a:t>
            </a:r>
          </a:p>
          <a:p>
            <a:r>
              <a:rPr lang="ko-KR" altLang="en-US" dirty="0"/>
              <a:t>모델 훈련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15FAF-38DA-2908-8C1F-D4908037F410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10879902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3D17F1-E0FC-6E18-E1A0-C30289AAA8C9}"/>
              </a:ext>
            </a:extLst>
          </p:cNvPr>
          <p:cNvSpPr/>
          <p:nvPr/>
        </p:nvSpPr>
        <p:spPr>
          <a:xfrm>
            <a:off x="7427081" y="2242732"/>
            <a:ext cx="1957750" cy="38585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88</a:t>
            </a:fld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AC81B-29F3-041D-1969-B794D42E11F0}"/>
              </a:ext>
            </a:extLst>
          </p:cNvPr>
          <p:cNvSpPr txBox="1"/>
          <p:nvPr/>
        </p:nvSpPr>
        <p:spPr>
          <a:xfrm>
            <a:off x="843476" y="3527448"/>
            <a:ext cx="1643048" cy="245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로켓 발사 관련 기상 조건 검토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로켓발사 사례 검토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알고리즘 </a:t>
            </a:r>
            <a:r>
              <a:rPr lang="en-US" altLang="ko-KR" sz="1400" dirty="0"/>
              <a:t>(</a:t>
            </a:r>
            <a:r>
              <a:rPr lang="ko-KR" altLang="en-US" sz="1400" dirty="0"/>
              <a:t>의사결정나무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 err="1"/>
              <a:t>랜덤포레스트</a:t>
            </a:r>
            <a:r>
              <a:rPr lang="ko-KR" altLang="en-US" sz="1400" dirty="0"/>
              <a:t> </a:t>
            </a:r>
            <a:r>
              <a:rPr lang="en-US" altLang="ko-KR" sz="14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2A6631-A151-7177-F3FD-E43394B48103}"/>
              </a:ext>
            </a:extLst>
          </p:cNvPr>
          <p:cNvSpPr/>
          <p:nvPr/>
        </p:nvSpPr>
        <p:spPr>
          <a:xfrm>
            <a:off x="846155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문제 정의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931075-3D51-2E7C-E001-0C3E8B7B5F29}"/>
              </a:ext>
            </a:extLst>
          </p:cNvPr>
          <p:cNvSpPr/>
          <p:nvPr/>
        </p:nvSpPr>
        <p:spPr>
          <a:xfrm>
            <a:off x="5561570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준비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04F0B8-EAEA-F7F1-291A-A61FD6BBAD1F}"/>
              </a:ext>
            </a:extLst>
          </p:cNvPr>
          <p:cNvSpPr/>
          <p:nvPr/>
        </p:nvSpPr>
        <p:spPr>
          <a:xfrm>
            <a:off x="7664414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 모델링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768FED-B87B-8B12-9267-F1A5B5A58C9E}"/>
              </a:ext>
            </a:extLst>
          </p:cNvPr>
          <p:cNvSpPr/>
          <p:nvPr/>
        </p:nvSpPr>
        <p:spPr>
          <a:xfrm>
            <a:off x="976725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모델링 평가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6128148-0E9C-CC1F-64EC-D4EF59EE91E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986716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C713108-5876-7DAA-A601-FAF141D3617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9089560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13ABA4-D969-5801-4369-EF53DF5564CC}"/>
              </a:ext>
            </a:extLst>
          </p:cNvPr>
          <p:cNvSpPr txBox="1"/>
          <p:nvPr/>
        </p:nvSpPr>
        <p:spPr>
          <a:xfrm>
            <a:off x="5496722" y="3527448"/>
            <a:ext cx="1558004" cy="144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분리 </a:t>
            </a:r>
            <a:r>
              <a:rPr lang="en-US" altLang="ko-KR" sz="1400" dirty="0"/>
              <a:t>(</a:t>
            </a:r>
            <a:r>
              <a:rPr lang="ko-KR" altLang="en-US" sz="1400" dirty="0"/>
              <a:t>학습 및 테스트</a:t>
            </a:r>
            <a:r>
              <a:rPr lang="en-US" altLang="ko-KR" sz="14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052D7-4B7F-7868-09E9-A87991EA7BAC}"/>
              </a:ext>
            </a:extLst>
          </p:cNvPr>
          <p:cNvSpPr txBox="1"/>
          <p:nvPr/>
        </p:nvSpPr>
        <p:spPr>
          <a:xfrm>
            <a:off x="7559711" y="3527448"/>
            <a:ext cx="1692491" cy="112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알고리즘 선택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 훈련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C7AA5-F35A-AF52-4737-2DD84479425C}"/>
              </a:ext>
            </a:extLst>
          </p:cNvPr>
          <p:cNvSpPr txBox="1"/>
          <p:nvPr/>
        </p:nvSpPr>
        <p:spPr>
          <a:xfrm>
            <a:off x="9821627" y="3527448"/>
            <a:ext cx="1558004" cy="112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테스트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결과 평가</a:t>
            </a:r>
            <a:endParaRPr lang="en-US" altLang="ko-KR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A92C22-3585-88FA-5DB9-29BC71B9F81C}"/>
              </a:ext>
            </a:extLst>
          </p:cNvPr>
          <p:cNvSpPr/>
          <p:nvPr/>
        </p:nvSpPr>
        <p:spPr>
          <a:xfrm>
            <a:off x="317667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수집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및 이해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3FA44-2678-A5C3-3AEF-02638A6AE45A}"/>
              </a:ext>
            </a:extLst>
          </p:cNvPr>
          <p:cNvSpPr txBox="1"/>
          <p:nvPr/>
        </p:nvSpPr>
        <p:spPr>
          <a:xfrm>
            <a:off x="3140393" y="3527448"/>
            <a:ext cx="1486422" cy="79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수집 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이해</a:t>
            </a:r>
            <a:endParaRPr lang="en-US" altLang="ko-KR" sz="1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1918CB-B08A-01A7-ECFC-774BDAF47667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2271301" y="2924733"/>
            <a:ext cx="905377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6B9F28-1BF8-C03D-CCF1-70EF9DD92187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>
            <a:off x="4601824" y="2924733"/>
            <a:ext cx="959746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E5593A94-F0A7-2676-51FB-747225358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81" y="936633"/>
            <a:ext cx="11336108" cy="1150785"/>
          </a:xfrm>
        </p:spPr>
        <p:txBody>
          <a:bodyPr/>
          <a:lstStyle/>
          <a:p>
            <a:r>
              <a:rPr lang="ko-KR" altLang="en-US" dirty="0"/>
              <a:t>날씨에 따른 로켓 발사 가능 여부를 예측하기에 가장 적합한 모델링 알고리즘을 선택 및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50A25E-6E71-CCB1-983C-E9F76FC9949A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20024045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67D0B-1562-4291-9CE6-9D482289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유형 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EDCF7-234E-459D-A64D-FFAF5ED2F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로켓 발사 예측 분석은 과거의 날씨 및 로켓 발사 여부가 포함된 데이터를 기반으로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b="1" dirty="0"/>
              <a:t>발사 또는 연기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가지 유형</a:t>
            </a:r>
            <a:r>
              <a:rPr lang="ko-KR" altLang="en-US" dirty="0"/>
              <a:t>으로 예측하므로 머신러닝 중 </a:t>
            </a:r>
            <a:r>
              <a:rPr lang="ko-KR" altLang="en-US" b="1" dirty="0"/>
              <a:t>분류</a:t>
            </a:r>
            <a:r>
              <a:rPr lang="en-US" altLang="ko-KR" b="1" dirty="0"/>
              <a:t>(Classification) </a:t>
            </a:r>
            <a:r>
              <a:rPr lang="ko-KR" altLang="en-US" dirty="0"/>
              <a:t>유형으로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3208D-2EDA-488B-9059-FF76AC4B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89</a:t>
            </a:fld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A83D72-8585-4B20-BE14-16FFA105C22F}"/>
              </a:ext>
            </a:extLst>
          </p:cNvPr>
          <p:cNvSpPr/>
          <p:nvPr/>
        </p:nvSpPr>
        <p:spPr bwMode="white">
          <a:xfrm>
            <a:off x="7410042" y="2826335"/>
            <a:ext cx="1553029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지도학습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E310CC-4358-4109-9BEA-3F8E6EDE40C0}"/>
              </a:ext>
            </a:extLst>
          </p:cNvPr>
          <p:cNvSpPr/>
          <p:nvPr/>
        </p:nvSpPr>
        <p:spPr bwMode="white">
          <a:xfrm>
            <a:off x="7402785" y="4799322"/>
            <a:ext cx="1553029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비지도학습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F5C6780-8EB7-439B-85DC-37393C140010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 flipH="1">
            <a:off x="7402784" y="3207336"/>
            <a:ext cx="7257" cy="1972987"/>
          </a:xfrm>
          <a:prstGeom prst="bentConnector3">
            <a:avLst>
              <a:gd name="adj1" fmla="val -41500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171C6-8DE9-4933-92B3-F72AE0ECB821}"/>
              </a:ext>
            </a:extLst>
          </p:cNvPr>
          <p:cNvSpPr/>
          <p:nvPr/>
        </p:nvSpPr>
        <p:spPr bwMode="white">
          <a:xfrm>
            <a:off x="9732331" y="2561994"/>
            <a:ext cx="1647372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회귀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값 예측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Regression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1EF11C-49B4-4585-9F53-1C5DAE0DC339}"/>
              </a:ext>
            </a:extLst>
          </p:cNvPr>
          <p:cNvSpPr/>
          <p:nvPr/>
        </p:nvSpPr>
        <p:spPr bwMode="white">
          <a:xfrm>
            <a:off x="9732331" y="3712254"/>
            <a:ext cx="1647372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분류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범주 예측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Classification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9F6688F-70E2-49EB-ABCA-3B0629E7089A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963071" y="2942994"/>
            <a:ext cx="769260" cy="26434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B4C8F14-9C9F-487C-BFFE-2FDFA4B1605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8963071" y="3207335"/>
            <a:ext cx="769260" cy="8859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7D743-BA5E-48F9-B2F5-DDBC42552754}"/>
              </a:ext>
            </a:extLst>
          </p:cNvPr>
          <p:cNvSpPr/>
          <p:nvPr/>
        </p:nvSpPr>
        <p:spPr bwMode="white">
          <a:xfrm>
            <a:off x="9732331" y="4799322"/>
            <a:ext cx="1647372" cy="76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군집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Clustering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50B007-CE95-482B-8C21-5C1866DBADEC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8955814" y="5180322"/>
            <a:ext cx="776517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5435E84-5382-451A-9884-5645599F2AEC}"/>
              </a:ext>
            </a:extLst>
          </p:cNvPr>
          <p:cNvGraphicFramePr>
            <a:graphicFrameLocks noGrp="1"/>
          </p:cNvGraphicFramePr>
          <p:nvPr/>
        </p:nvGraphicFramePr>
        <p:xfrm>
          <a:off x="2441426" y="2933565"/>
          <a:ext cx="3620323" cy="2741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0238">
                  <a:extLst>
                    <a:ext uri="{9D8B030D-6E8A-4147-A177-3AD203B41FA5}">
                      <a16:colId xmlns:a16="http://schemas.microsoft.com/office/drawing/2014/main" val="443381940"/>
                    </a:ext>
                  </a:extLst>
                </a:gridCol>
                <a:gridCol w="1065680">
                  <a:extLst>
                    <a:ext uri="{9D8B030D-6E8A-4147-A177-3AD203B41FA5}">
                      <a16:colId xmlns:a16="http://schemas.microsoft.com/office/drawing/2014/main" val="3930642998"/>
                    </a:ext>
                  </a:extLst>
                </a:gridCol>
                <a:gridCol w="967386">
                  <a:extLst>
                    <a:ext uri="{9D8B030D-6E8A-4147-A177-3AD203B41FA5}">
                      <a16:colId xmlns:a16="http://schemas.microsoft.com/office/drawing/2014/main" val="3213332535"/>
                    </a:ext>
                  </a:extLst>
                </a:gridCol>
                <a:gridCol w="807019">
                  <a:extLst>
                    <a:ext uri="{9D8B030D-6E8A-4147-A177-3AD203B41FA5}">
                      <a16:colId xmlns:a16="http://schemas.microsoft.com/office/drawing/2014/main" val="2179161334"/>
                    </a:ext>
                  </a:extLst>
                </a:gridCol>
              </a:tblGrid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온도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강수량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발사</a:t>
                      </a:r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75055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21.3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105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715410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18.6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30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9963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25.9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Y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295491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24.7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Y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790269"/>
                  </a:ext>
                </a:extLst>
              </a:tr>
              <a:tr h="45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13.6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70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</a:t>
                      </a:r>
                      <a:endParaRPr lang="ko-KR" altLang="en-US" sz="1300" dirty="0"/>
                    </a:p>
                  </a:txBody>
                  <a:tcPr marL="86828" marR="86828" marT="43414" marB="434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1162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5CD74C0-D8B5-4DC7-9D4A-CF1BDEF90374}"/>
              </a:ext>
            </a:extLst>
          </p:cNvPr>
          <p:cNvSpPr txBox="1"/>
          <p:nvPr/>
        </p:nvSpPr>
        <p:spPr>
          <a:xfrm>
            <a:off x="2995994" y="2244817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날씨 데이터 및 로켓 발사 여부 </a:t>
            </a:r>
            <a:r>
              <a:rPr lang="en-US" altLang="ko-KR" sz="1600" dirty="0"/>
              <a:t>(</a:t>
            </a:r>
            <a:r>
              <a:rPr lang="ko-KR" altLang="en-US" sz="1600" dirty="0"/>
              <a:t>예시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C610B47-1BF6-4E7A-9501-B3ABD0F06C2C}"/>
              </a:ext>
            </a:extLst>
          </p:cNvPr>
          <p:cNvCxnSpPr>
            <a:cxnSpLocks/>
          </p:cNvCxnSpPr>
          <p:nvPr/>
        </p:nvCxnSpPr>
        <p:spPr>
          <a:xfrm>
            <a:off x="2449180" y="2646001"/>
            <a:ext cx="362032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1B1E5A40-E2FC-452E-89A2-5BE74802CE76}"/>
              </a:ext>
            </a:extLst>
          </p:cNvPr>
          <p:cNvSpPr/>
          <p:nvPr/>
        </p:nvSpPr>
        <p:spPr bwMode="white">
          <a:xfrm rot="5400000">
            <a:off x="6115578" y="3729815"/>
            <a:ext cx="952792" cy="29116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AB9FAD3-B43D-43BC-896B-0F48388B5D4D}"/>
              </a:ext>
            </a:extLst>
          </p:cNvPr>
          <p:cNvSpPr/>
          <p:nvPr/>
        </p:nvSpPr>
        <p:spPr bwMode="white">
          <a:xfrm>
            <a:off x="9558167" y="3514221"/>
            <a:ext cx="2016976" cy="1109762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말풍선: 모서리가 둥근 사각형 36">
            <a:extLst>
              <a:ext uri="{FF2B5EF4-FFF2-40B4-BE49-F238E27FC236}">
                <a16:creationId xmlns:a16="http://schemas.microsoft.com/office/drawing/2014/main" id="{6CA4AAFE-2ACA-42CE-B410-596ABB345827}"/>
              </a:ext>
            </a:extLst>
          </p:cNvPr>
          <p:cNvSpPr/>
          <p:nvPr/>
        </p:nvSpPr>
        <p:spPr>
          <a:xfrm>
            <a:off x="443181" y="3345778"/>
            <a:ext cx="1613602" cy="1116689"/>
          </a:xfrm>
          <a:prstGeom prst="wedgeRoundRectCallout">
            <a:avLst>
              <a:gd name="adj1" fmla="val 63544"/>
              <a:gd name="adj2" fmla="val 22941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오늘 날씨에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로켓을 발사해도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괜찮을까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9D712-2738-8FA9-DB97-5F4EFFA8AD29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408551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63021-5B33-4BC0-88C8-97BC55E1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</a:t>
            </a:r>
            <a:r>
              <a:rPr lang="en-US" altLang="ko-KR" dirty="0"/>
              <a:t>(Machine Learning)</a:t>
            </a:r>
            <a:endParaRPr lang="ko-KR" altLang="en-US" dirty="0"/>
          </a:p>
        </p:txBody>
      </p:sp>
      <p:sp>
        <p:nvSpPr>
          <p:cNvPr id="64" name="내용 개체 틀 63">
            <a:extLst>
              <a:ext uri="{FF2B5EF4-FFF2-40B4-BE49-F238E27FC236}">
                <a16:creationId xmlns:a16="http://schemas.microsoft.com/office/drawing/2014/main" id="{1784305D-3DC5-4094-AB7B-6B2D0C888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머신러닝은 데이터를 기반으로 </a:t>
            </a:r>
            <a:r>
              <a:rPr lang="ko-KR" altLang="en-US" b="1" dirty="0"/>
              <a:t>규칙을 파악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이 규칙에 따라 </a:t>
            </a:r>
            <a:r>
              <a:rPr lang="ko-KR" altLang="en-US" b="1" dirty="0"/>
              <a:t>새로운 입력값의 결과를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89303-C4DE-44C2-9EFE-502436ED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9</a:t>
            </a:fld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D825B-179E-4E91-26C7-5C9BE1F22A0A}"/>
              </a:ext>
            </a:extLst>
          </p:cNvPr>
          <p:cNvSpPr txBox="1"/>
          <p:nvPr/>
        </p:nvSpPr>
        <p:spPr>
          <a:xfrm>
            <a:off x="1789103" y="2508824"/>
            <a:ext cx="2315057" cy="124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/>
              <a:t>y = 2x</a:t>
            </a:r>
            <a:endParaRPr lang="ko-KR" altLang="en-US" sz="5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625C6-69C5-EB17-478E-B8A1843281F8}"/>
              </a:ext>
            </a:extLst>
          </p:cNvPr>
          <p:cNvSpPr txBox="1"/>
          <p:nvPr/>
        </p:nvSpPr>
        <p:spPr>
          <a:xfrm>
            <a:off x="2138122" y="4107745"/>
            <a:ext cx="1526380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x = 2 </a:t>
            </a:r>
            <a:r>
              <a:rPr lang="ko-KR" altLang="en-US" sz="1600" dirty="0"/>
              <a:t>→ </a:t>
            </a:r>
            <a:r>
              <a:rPr lang="en-US" altLang="ko-KR" sz="1600" dirty="0"/>
              <a:t>y = 4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D847F-6CA8-F5F8-A75F-C6599C02F2B2}"/>
              </a:ext>
            </a:extLst>
          </p:cNvPr>
          <p:cNvSpPr txBox="1"/>
          <p:nvPr/>
        </p:nvSpPr>
        <p:spPr>
          <a:xfrm>
            <a:off x="2138122" y="4681192"/>
            <a:ext cx="1526380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x = 3 </a:t>
            </a:r>
            <a:r>
              <a:rPr lang="ko-KR" altLang="en-US" sz="1600" dirty="0"/>
              <a:t>→ </a:t>
            </a:r>
            <a:r>
              <a:rPr lang="en-US" altLang="ko-KR" sz="1600" dirty="0"/>
              <a:t>y = 6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7C272-F52C-F192-8F26-D8711D511276}"/>
              </a:ext>
            </a:extLst>
          </p:cNvPr>
          <p:cNvSpPr txBox="1"/>
          <p:nvPr/>
        </p:nvSpPr>
        <p:spPr>
          <a:xfrm>
            <a:off x="2138122" y="5254639"/>
            <a:ext cx="1526380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x = 4 </a:t>
            </a:r>
            <a:r>
              <a:rPr lang="ko-KR" altLang="en-US" sz="1600" dirty="0"/>
              <a:t>→ </a:t>
            </a:r>
            <a:r>
              <a:rPr lang="en-US" altLang="ko-KR" sz="1600" dirty="0"/>
              <a:t>y = 8</a:t>
            </a:r>
            <a:endParaRPr lang="ko-KR" altLang="en-US" sz="1600" dirty="0"/>
          </a:p>
        </p:txBody>
      </p:sp>
      <p:pic>
        <p:nvPicPr>
          <p:cNvPr id="12" name="그래픽 11" descr="문서">
            <a:extLst>
              <a:ext uri="{FF2B5EF4-FFF2-40B4-BE49-F238E27FC236}">
                <a16:creationId xmlns:a16="http://schemas.microsoft.com/office/drawing/2014/main" id="{2DD7AC95-96C3-F9FD-636F-275DCC9888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114" y="2012822"/>
            <a:ext cx="592369" cy="5923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8F9599-8FC6-BB4A-92BE-4E770411F11C}"/>
              </a:ext>
            </a:extLst>
          </p:cNvPr>
          <p:cNvSpPr txBox="1"/>
          <p:nvPr/>
        </p:nvSpPr>
        <p:spPr>
          <a:xfrm>
            <a:off x="1926830" y="2111297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프로그램으로 결과 계산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7F5959-06F2-F0EA-8ED5-2727897ED36B}"/>
              </a:ext>
            </a:extLst>
          </p:cNvPr>
          <p:cNvSpPr txBox="1"/>
          <p:nvPr/>
        </p:nvSpPr>
        <p:spPr>
          <a:xfrm>
            <a:off x="7587997" y="2111297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데이터 기반으로 규칙 학습</a:t>
            </a:r>
          </a:p>
        </p:txBody>
      </p:sp>
      <p:pic>
        <p:nvPicPr>
          <p:cNvPr id="15" name="그래픽 14" descr="전구 및 기어">
            <a:extLst>
              <a:ext uri="{FF2B5EF4-FFF2-40B4-BE49-F238E27FC236}">
                <a16:creationId xmlns:a16="http://schemas.microsoft.com/office/drawing/2014/main" id="{99FE8BD3-71B1-3328-8E5B-AC6091FA55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0603" y="1906310"/>
            <a:ext cx="720857" cy="720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0F42E1-E2B2-6DAC-7C3A-273ADE81F0D6}"/>
              </a:ext>
            </a:extLst>
          </p:cNvPr>
          <p:cNvSpPr txBox="1"/>
          <p:nvPr/>
        </p:nvSpPr>
        <p:spPr>
          <a:xfrm>
            <a:off x="6933651" y="2904420"/>
            <a:ext cx="654346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(1, 2)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6FE15-1AF6-CF4A-3666-1132F43A1DBC}"/>
              </a:ext>
            </a:extLst>
          </p:cNvPr>
          <p:cNvSpPr txBox="1"/>
          <p:nvPr/>
        </p:nvSpPr>
        <p:spPr>
          <a:xfrm>
            <a:off x="7890683" y="2904420"/>
            <a:ext cx="654346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(2, 4)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D81A1-3954-9403-DC08-218017633A17}"/>
              </a:ext>
            </a:extLst>
          </p:cNvPr>
          <p:cNvSpPr txBox="1"/>
          <p:nvPr/>
        </p:nvSpPr>
        <p:spPr>
          <a:xfrm>
            <a:off x="8847715" y="2904420"/>
            <a:ext cx="654346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(3, 6)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41050B-361D-6459-253C-E3E7BAA97042}"/>
              </a:ext>
            </a:extLst>
          </p:cNvPr>
          <p:cNvSpPr txBox="1"/>
          <p:nvPr/>
        </p:nvSpPr>
        <p:spPr>
          <a:xfrm>
            <a:off x="9804747" y="2904420"/>
            <a:ext cx="654346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(4, 8)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8426E9-FA87-4305-7577-23962F6832AB}"/>
              </a:ext>
            </a:extLst>
          </p:cNvPr>
          <p:cNvSpPr txBox="1"/>
          <p:nvPr/>
        </p:nvSpPr>
        <p:spPr>
          <a:xfrm>
            <a:off x="7745233" y="4664995"/>
            <a:ext cx="1819729" cy="986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tIns="108000" rtlCol="0">
            <a:spAutoFit/>
          </a:bodyPr>
          <a:lstStyle/>
          <a:p>
            <a:r>
              <a:rPr lang="en-US" altLang="ko-KR" sz="5400" b="1" dirty="0"/>
              <a:t>(5, ?)</a:t>
            </a:r>
            <a:endParaRPr lang="ko-KR" altLang="en-US" sz="5400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595267A-2383-DBAB-A38D-DEF8EC3D950D}"/>
              </a:ext>
            </a:extLst>
          </p:cNvPr>
          <p:cNvCxnSpPr>
            <a:cxnSpLocks/>
          </p:cNvCxnSpPr>
          <p:nvPr/>
        </p:nvCxnSpPr>
        <p:spPr>
          <a:xfrm>
            <a:off x="1861193" y="2587839"/>
            <a:ext cx="2596774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F3AFAE9-7124-031B-1A95-3D4941CEF53A}"/>
              </a:ext>
            </a:extLst>
          </p:cNvPr>
          <p:cNvCxnSpPr>
            <a:cxnSpLocks/>
          </p:cNvCxnSpPr>
          <p:nvPr/>
        </p:nvCxnSpPr>
        <p:spPr>
          <a:xfrm>
            <a:off x="7549328" y="2587839"/>
            <a:ext cx="263970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5" name="그래픽 24" descr="단일 톱니바퀴">
            <a:extLst>
              <a:ext uri="{FF2B5EF4-FFF2-40B4-BE49-F238E27FC236}">
                <a16:creationId xmlns:a16="http://schemas.microsoft.com/office/drawing/2014/main" id="{B86B13D2-AD3E-2CA8-2D9D-F0ECE0FF9C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9614" y="3826651"/>
            <a:ext cx="685800" cy="685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235F53-9D6E-8895-2E31-D684E75265A0}"/>
              </a:ext>
            </a:extLst>
          </p:cNvPr>
          <p:cNvSpPr txBox="1"/>
          <p:nvPr/>
        </p:nvSpPr>
        <p:spPr>
          <a:xfrm>
            <a:off x="8355414" y="3904453"/>
            <a:ext cx="142409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/>
              <a:t>머신러닝 모델</a:t>
            </a:r>
            <a:endParaRPr lang="en-US" altLang="ko-KR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24DDDB-09AE-EB29-D95B-890CF66528F8}"/>
              </a:ext>
            </a:extLst>
          </p:cNvPr>
          <p:cNvSpPr txBox="1"/>
          <p:nvPr/>
        </p:nvSpPr>
        <p:spPr>
          <a:xfrm>
            <a:off x="7745233" y="4698778"/>
            <a:ext cx="2308645" cy="986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tIns="108000" rtlCol="0">
            <a:spAutoFit/>
          </a:bodyPr>
          <a:lstStyle/>
          <a:p>
            <a:r>
              <a:rPr lang="en-US" altLang="ko-KR" sz="5400" b="1" dirty="0"/>
              <a:t>(5, 10)</a:t>
            </a:r>
            <a:endParaRPr lang="ko-KR" altLang="en-US" sz="5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8B113-33BD-CA45-331A-B8D27039768F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머신러닝 개요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7937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431ED-3B53-4192-8824-002F9AA5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알고리즘 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B71E8-C40B-4336-A5A4-10EE75EEC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분류 알고리즘 및 앙상블 기법 등을 검토해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38C05-B3B8-4A01-A56C-A17C1494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90</a:t>
            </a:fld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2C58F-5EF4-42E1-8578-60BF9AF85520}"/>
              </a:ext>
            </a:extLst>
          </p:cNvPr>
          <p:cNvSpPr txBox="1"/>
          <p:nvPr/>
        </p:nvSpPr>
        <p:spPr>
          <a:xfrm>
            <a:off x="1740937" y="3722335"/>
            <a:ext cx="1140148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의사결정</a:t>
            </a:r>
            <a:br>
              <a:rPr lang="en-US" altLang="ko-KR" sz="1400" dirty="0"/>
            </a:br>
            <a:r>
              <a:rPr lang="ko-KR" altLang="en-US" sz="1400" dirty="0"/>
              <a:t>나무</a:t>
            </a: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A2CE2-0356-4D6B-AAEC-968571E89338}"/>
              </a:ext>
            </a:extLst>
          </p:cNvPr>
          <p:cNvSpPr txBox="1"/>
          <p:nvPr/>
        </p:nvSpPr>
        <p:spPr>
          <a:xfrm>
            <a:off x="1740937" y="2530177"/>
            <a:ext cx="1140148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서포트 벡터 머신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44361-9A3F-49F1-B4FC-1E9121E820A2}"/>
              </a:ext>
            </a:extLst>
          </p:cNvPr>
          <p:cNvSpPr txBox="1"/>
          <p:nvPr/>
        </p:nvSpPr>
        <p:spPr>
          <a:xfrm>
            <a:off x="1740937" y="4933821"/>
            <a:ext cx="1140148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로지스틱 회귀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7B2F0-CE95-415F-A217-4008E4C63B15}"/>
              </a:ext>
            </a:extLst>
          </p:cNvPr>
          <p:cNvSpPr txBox="1"/>
          <p:nvPr/>
        </p:nvSpPr>
        <p:spPr>
          <a:xfrm>
            <a:off x="2042164" y="179133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다양한 분류 알고리즘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40D394B-CBFB-42F1-98FE-CB9A13F52CC4}"/>
              </a:ext>
            </a:extLst>
          </p:cNvPr>
          <p:cNvCxnSpPr>
            <a:cxnSpLocks/>
          </p:cNvCxnSpPr>
          <p:nvPr/>
        </p:nvCxnSpPr>
        <p:spPr>
          <a:xfrm>
            <a:off x="2188814" y="2202618"/>
            <a:ext cx="2237838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6DC99E-6DE4-4043-96CD-27FFBC8A8AD5}"/>
              </a:ext>
            </a:extLst>
          </p:cNvPr>
          <p:cNvSpPr txBox="1"/>
          <p:nvPr/>
        </p:nvSpPr>
        <p:spPr>
          <a:xfrm>
            <a:off x="3027402" y="3722335"/>
            <a:ext cx="2540775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연속적인 예</a:t>
            </a:r>
            <a:r>
              <a:rPr lang="en-US" altLang="ko-KR" sz="1400" dirty="0"/>
              <a:t>/</a:t>
            </a:r>
            <a:r>
              <a:rPr lang="ko-KR" altLang="en-US" sz="1400" dirty="0"/>
              <a:t>아니오 질문을 반복해 의사결정</a:t>
            </a:r>
            <a:endParaRPr lang="en-US" altLang="ko-KR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0C15EC-2D63-4A36-AF96-505F86031C0D}"/>
              </a:ext>
            </a:extLst>
          </p:cNvPr>
          <p:cNvSpPr txBox="1"/>
          <p:nvPr/>
        </p:nvSpPr>
        <p:spPr>
          <a:xfrm>
            <a:off x="3027403" y="2530177"/>
            <a:ext cx="2540776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데이터 공간에서 최적의 </a:t>
            </a:r>
            <a:r>
              <a:rPr lang="ko-KR" altLang="en-US" sz="1400"/>
              <a:t>분할선을 검색</a:t>
            </a:r>
            <a:endParaRPr lang="en-US" altLang="ko-KR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F84BD3-7915-463C-A1B1-F81B142DA8D3}"/>
              </a:ext>
            </a:extLst>
          </p:cNvPr>
          <p:cNvSpPr txBox="1"/>
          <p:nvPr/>
        </p:nvSpPr>
        <p:spPr>
          <a:xfrm>
            <a:off x="3027403" y="4922667"/>
            <a:ext cx="2540774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로지스틱 함수를 적용하여 </a:t>
            </a:r>
            <a:r>
              <a:rPr lang="en-US" altLang="ko-KR" sz="1400" dirty="0"/>
              <a:t>0</a:t>
            </a:r>
            <a:r>
              <a:rPr lang="ko-KR" altLang="en-US" sz="1400" dirty="0"/>
              <a:t>과 </a:t>
            </a:r>
            <a:r>
              <a:rPr lang="en-US" altLang="ko-KR" sz="1400" dirty="0"/>
              <a:t>1 </a:t>
            </a:r>
            <a:r>
              <a:rPr lang="ko-KR" altLang="en-US" sz="1400" dirty="0"/>
              <a:t>사이의 값을 산출</a:t>
            </a:r>
            <a:endParaRPr lang="en-US" altLang="ko-KR" sz="14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6FC48FE-F346-468D-8255-F0B4D0938675}"/>
              </a:ext>
            </a:extLst>
          </p:cNvPr>
          <p:cNvCxnSpPr/>
          <p:nvPr/>
        </p:nvCxnSpPr>
        <p:spPr>
          <a:xfrm>
            <a:off x="3137290" y="3509048"/>
            <a:ext cx="1952171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792F843-9D65-40BA-A82C-4F75BF5E6C74}"/>
              </a:ext>
            </a:extLst>
          </p:cNvPr>
          <p:cNvCxnSpPr/>
          <p:nvPr/>
        </p:nvCxnSpPr>
        <p:spPr>
          <a:xfrm>
            <a:off x="3137290" y="4713733"/>
            <a:ext cx="1952171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38C482-CA5B-46C4-8AFA-093FDC76E26B}"/>
              </a:ext>
            </a:extLst>
          </p:cNvPr>
          <p:cNvSpPr txBox="1"/>
          <p:nvPr/>
        </p:nvSpPr>
        <p:spPr>
          <a:xfrm>
            <a:off x="7618699" y="179133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앙상블 </a:t>
            </a:r>
            <a:r>
              <a:rPr lang="en-US" altLang="ko-KR" sz="1600" dirty="0"/>
              <a:t>/ </a:t>
            </a:r>
            <a:r>
              <a:rPr lang="ko-KR" altLang="en-US" sz="1600" dirty="0"/>
              <a:t>랜덤 포레스트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551F08-856A-49F1-BB54-85A15B51AA19}"/>
              </a:ext>
            </a:extLst>
          </p:cNvPr>
          <p:cNvCxnSpPr>
            <a:cxnSpLocks/>
          </p:cNvCxnSpPr>
          <p:nvPr/>
        </p:nvCxnSpPr>
        <p:spPr>
          <a:xfrm>
            <a:off x="7765349" y="2202618"/>
            <a:ext cx="2237838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93A7751-2077-4D30-9D66-B7A00258C32C}"/>
              </a:ext>
            </a:extLst>
          </p:cNvPr>
          <p:cNvSpPr/>
          <p:nvPr/>
        </p:nvSpPr>
        <p:spPr bwMode="white">
          <a:xfrm>
            <a:off x="6817758" y="2554273"/>
            <a:ext cx="2088280" cy="20411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BD80CCB-0D79-4510-94D3-ED00F246ECB0}"/>
              </a:ext>
            </a:extLst>
          </p:cNvPr>
          <p:cNvSpPr/>
          <p:nvPr/>
        </p:nvSpPr>
        <p:spPr bwMode="white">
          <a:xfrm>
            <a:off x="9127467" y="2554273"/>
            <a:ext cx="2088280" cy="20411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6DD4C9-0ED1-4699-80E4-F22C7642AE90}"/>
              </a:ext>
            </a:extLst>
          </p:cNvPr>
          <p:cNvSpPr txBox="1"/>
          <p:nvPr/>
        </p:nvSpPr>
        <p:spPr>
          <a:xfrm>
            <a:off x="6778993" y="4770026"/>
            <a:ext cx="2237838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/>
              <a:t>여러 머신러닝 모델을 적용</a:t>
            </a:r>
            <a:endParaRPr lang="en-US" altLang="ko-KR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18EBF0-1D89-4EEE-92DA-73B9D41DCB5D}"/>
              </a:ext>
            </a:extLst>
          </p:cNvPr>
          <p:cNvSpPr txBox="1"/>
          <p:nvPr/>
        </p:nvSpPr>
        <p:spPr>
          <a:xfrm>
            <a:off x="9030917" y="4770026"/>
            <a:ext cx="2237838" cy="75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여러 의사결정트리를 적용</a:t>
            </a:r>
            <a:endParaRPr lang="en-US" altLang="ko-KR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7ADB90-81CC-4A6C-B52C-10E9B512D0E3}"/>
              </a:ext>
            </a:extLst>
          </p:cNvPr>
          <p:cNvSpPr txBox="1"/>
          <p:nvPr/>
        </p:nvSpPr>
        <p:spPr>
          <a:xfrm>
            <a:off x="7688111" y="5826927"/>
            <a:ext cx="287871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랜덤 포레스트 예측력이 높음</a:t>
            </a:r>
            <a:endParaRPr lang="en-US" altLang="ko-KR" sz="1400" dirty="0"/>
          </a:p>
        </p:txBody>
      </p:sp>
      <p:pic>
        <p:nvPicPr>
          <p:cNvPr id="5" name="그래픽 4" descr="톱니바퀴">
            <a:extLst>
              <a:ext uri="{FF2B5EF4-FFF2-40B4-BE49-F238E27FC236}">
                <a16:creationId xmlns:a16="http://schemas.microsoft.com/office/drawing/2014/main" id="{65C81359-5616-F5B1-DDAD-0F3240619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220" y="2375716"/>
            <a:ext cx="914400" cy="914400"/>
          </a:xfrm>
          <a:prstGeom prst="rect">
            <a:avLst/>
          </a:prstGeom>
        </p:spPr>
      </p:pic>
      <p:pic>
        <p:nvPicPr>
          <p:cNvPr id="14" name="그래픽 13" descr="낙엽수">
            <a:extLst>
              <a:ext uri="{FF2B5EF4-FFF2-40B4-BE49-F238E27FC236}">
                <a16:creationId xmlns:a16="http://schemas.microsoft.com/office/drawing/2014/main" id="{EC70AFB3-5A7C-8559-46BD-3AB106376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786678" y="3662581"/>
            <a:ext cx="701485" cy="701485"/>
          </a:xfrm>
          <a:prstGeom prst="rect">
            <a:avLst/>
          </a:prstGeom>
        </p:spPr>
      </p:pic>
      <p:pic>
        <p:nvPicPr>
          <p:cNvPr id="15" name="그래픽 14" descr="통계">
            <a:extLst>
              <a:ext uri="{FF2B5EF4-FFF2-40B4-BE49-F238E27FC236}">
                <a16:creationId xmlns:a16="http://schemas.microsoft.com/office/drawing/2014/main" id="{1B106EEF-7D15-7467-F57C-3C616C2D36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123" y="4935543"/>
            <a:ext cx="736595" cy="736595"/>
          </a:xfrm>
          <a:prstGeom prst="rect">
            <a:avLst/>
          </a:prstGeom>
        </p:spPr>
      </p:pic>
      <p:pic>
        <p:nvPicPr>
          <p:cNvPr id="16" name="그래픽 15" descr="톱니바퀴">
            <a:extLst>
              <a:ext uri="{FF2B5EF4-FFF2-40B4-BE49-F238E27FC236}">
                <a16:creationId xmlns:a16="http://schemas.microsoft.com/office/drawing/2014/main" id="{786C7551-E2AF-5778-8177-17B7A2915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2720" y="2666692"/>
            <a:ext cx="914400" cy="914400"/>
          </a:xfrm>
          <a:prstGeom prst="rect">
            <a:avLst/>
          </a:prstGeom>
        </p:spPr>
      </p:pic>
      <p:pic>
        <p:nvPicPr>
          <p:cNvPr id="17" name="그래픽 16" descr="낙엽수">
            <a:extLst>
              <a:ext uri="{FF2B5EF4-FFF2-40B4-BE49-F238E27FC236}">
                <a16:creationId xmlns:a16="http://schemas.microsoft.com/office/drawing/2014/main" id="{85E10BA8-B756-68A5-08EC-1857E7313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7964525" y="3077719"/>
            <a:ext cx="701485" cy="701485"/>
          </a:xfrm>
          <a:prstGeom prst="rect">
            <a:avLst/>
          </a:prstGeom>
        </p:spPr>
      </p:pic>
      <p:pic>
        <p:nvPicPr>
          <p:cNvPr id="18" name="그래픽 17" descr="통계">
            <a:extLst>
              <a:ext uri="{FF2B5EF4-FFF2-40B4-BE49-F238E27FC236}">
                <a16:creationId xmlns:a16="http://schemas.microsoft.com/office/drawing/2014/main" id="{988BE5F1-5ACA-D918-B440-8FC3E5735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6597" y="3693511"/>
            <a:ext cx="736595" cy="736595"/>
          </a:xfrm>
          <a:prstGeom prst="rect">
            <a:avLst/>
          </a:prstGeom>
        </p:spPr>
      </p:pic>
      <p:pic>
        <p:nvPicPr>
          <p:cNvPr id="19" name="그래픽 18" descr="낙엽수">
            <a:extLst>
              <a:ext uri="{FF2B5EF4-FFF2-40B4-BE49-F238E27FC236}">
                <a16:creationId xmlns:a16="http://schemas.microsoft.com/office/drawing/2014/main" id="{7DF273F3-C155-A2BA-40D7-DDF3D5A99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9323473" y="2726976"/>
            <a:ext cx="701485" cy="701485"/>
          </a:xfrm>
          <a:prstGeom prst="rect">
            <a:avLst/>
          </a:prstGeom>
        </p:spPr>
      </p:pic>
      <p:pic>
        <p:nvPicPr>
          <p:cNvPr id="20" name="그래픽 19" descr="낙엽수">
            <a:extLst>
              <a:ext uri="{FF2B5EF4-FFF2-40B4-BE49-F238E27FC236}">
                <a16:creationId xmlns:a16="http://schemas.microsoft.com/office/drawing/2014/main" id="{F422657A-FABC-3C6A-C1EF-FE554CE43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0231247" y="2722963"/>
            <a:ext cx="701485" cy="701485"/>
          </a:xfrm>
          <a:prstGeom prst="rect">
            <a:avLst/>
          </a:prstGeom>
        </p:spPr>
      </p:pic>
      <p:pic>
        <p:nvPicPr>
          <p:cNvPr id="21" name="그래픽 20" descr="낙엽수">
            <a:extLst>
              <a:ext uri="{FF2B5EF4-FFF2-40B4-BE49-F238E27FC236}">
                <a16:creationId xmlns:a16="http://schemas.microsoft.com/office/drawing/2014/main" id="{23037591-DD4A-0631-C209-200DFFB8E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9323069" y="3591631"/>
            <a:ext cx="701485" cy="701485"/>
          </a:xfrm>
          <a:prstGeom prst="rect">
            <a:avLst/>
          </a:prstGeom>
        </p:spPr>
      </p:pic>
      <p:pic>
        <p:nvPicPr>
          <p:cNvPr id="22" name="그래픽 21" descr="낙엽수">
            <a:extLst>
              <a:ext uri="{FF2B5EF4-FFF2-40B4-BE49-F238E27FC236}">
                <a16:creationId xmlns:a16="http://schemas.microsoft.com/office/drawing/2014/main" id="{1C475157-1609-8796-7D4A-77994FB7C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0245983" y="3579640"/>
            <a:ext cx="701485" cy="701485"/>
          </a:xfrm>
          <a:prstGeom prst="rect">
            <a:avLst/>
          </a:prstGeom>
        </p:spPr>
      </p:pic>
      <p:pic>
        <p:nvPicPr>
          <p:cNvPr id="23" name="그래픽 22" descr="오른쪽 화살표가 있는 원">
            <a:extLst>
              <a:ext uri="{FF2B5EF4-FFF2-40B4-BE49-F238E27FC236}">
                <a16:creationId xmlns:a16="http://schemas.microsoft.com/office/drawing/2014/main" id="{4804AF16-B739-E4D8-14D5-C204B582C6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154035" y="5906649"/>
            <a:ext cx="457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7892F-D56A-C3D1-42B6-3FC232CF5454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2182219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B8A2B-7E1C-4036-9A89-E779A4FC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알고리즘 결정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C80844-79F3-4A21-B544-A2AFF4E16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Azure</a:t>
            </a:r>
            <a:r>
              <a:rPr lang="ko-KR" altLang="en-US" dirty="0"/>
              <a:t> </a:t>
            </a:r>
            <a:r>
              <a:rPr lang="en-US" altLang="ko-KR" dirty="0"/>
              <a:t>Machine Learning</a:t>
            </a:r>
            <a:r>
              <a:rPr lang="ko-KR" altLang="en-US" dirty="0"/>
              <a:t> 디자이너에서는 다양한 모델 알고리즘을 제공합니다</a:t>
            </a:r>
            <a:r>
              <a:rPr lang="en-US" altLang="ko-KR" dirty="0"/>
              <a:t>. </a:t>
            </a:r>
            <a:r>
              <a:rPr lang="ko-KR" altLang="en-US" dirty="0"/>
              <a:t>로켓 발사 가능 여부 예측을 위해 </a:t>
            </a:r>
            <a:r>
              <a:rPr lang="en-US" altLang="ko-KR" dirty="0"/>
              <a:t>2</a:t>
            </a:r>
            <a:r>
              <a:rPr lang="ko-KR" altLang="en-US" dirty="0"/>
              <a:t>클래스 분류 알고리즘인 의사 결정 포레스트</a:t>
            </a:r>
            <a:r>
              <a:rPr lang="en-US" altLang="ko-KR" dirty="0"/>
              <a:t>(</a:t>
            </a:r>
            <a:r>
              <a:rPr lang="ko-KR" altLang="en-US" dirty="0"/>
              <a:t>랜덤 포레스트</a:t>
            </a:r>
            <a:r>
              <a:rPr lang="en-US" altLang="ko-KR" dirty="0"/>
              <a:t>)</a:t>
            </a:r>
            <a:r>
              <a:rPr lang="ko-KR" altLang="en-US" dirty="0"/>
              <a:t>를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0D75F1-5397-4711-861D-13AC17BE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91</a:t>
            </a:fld>
            <a:endParaRPr lang="en-US" altLang="ko-KR" dirty="0"/>
          </a:p>
        </p:txBody>
      </p:sp>
      <p:pic>
        <p:nvPicPr>
          <p:cNvPr id="15362" name="Picture 2" descr="기계 학습 알고리즘 치트 시트의 순서도 스타일 다이어그램입니다.">
            <a:extLst>
              <a:ext uri="{FF2B5EF4-FFF2-40B4-BE49-F238E27FC236}">
                <a16:creationId xmlns:a16="http://schemas.microsoft.com/office/drawing/2014/main" id="{142BA7B7-6914-4903-88A1-FCFD9F441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99" y="2017485"/>
            <a:ext cx="6479426" cy="41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A55253-5006-47A6-896E-527BFB062294}"/>
              </a:ext>
            </a:extLst>
          </p:cNvPr>
          <p:cNvSpPr txBox="1"/>
          <p:nvPr/>
        </p:nvSpPr>
        <p:spPr>
          <a:xfrm>
            <a:off x="8172802" y="2132649"/>
            <a:ext cx="3184626" cy="14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진행하려는 작업 → </a:t>
            </a:r>
            <a:r>
              <a:rPr lang="en-US" altLang="ko-KR" sz="1400" dirty="0"/>
              <a:t>2 </a:t>
            </a:r>
            <a:r>
              <a:rPr lang="ko-KR" altLang="en-US" sz="1400" dirty="0"/>
              <a:t>범주간 예측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정확도와 빠른 학습이 가능한 </a:t>
            </a:r>
            <a:r>
              <a:rPr lang="en-US" altLang="ko-KR" sz="1400" dirty="0"/>
              <a:t>2</a:t>
            </a:r>
            <a:r>
              <a:rPr lang="ko-KR" altLang="en-US" sz="1400" dirty="0"/>
              <a:t>클래스 의사 결정 포레스트 알고리즘을 적용</a:t>
            </a:r>
            <a:endParaRPr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D6AA3F-3345-48EE-84D0-7AC0D00857D7}"/>
              </a:ext>
            </a:extLst>
          </p:cNvPr>
          <p:cNvSpPr/>
          <p:nvPr/>
        </p:nvSpPr>
        <p:spPr bwMode="white">
          <a:xfrm>
            <a:off x="5447318" y="4635333"/>
            <a:ext cx="2058406" cy="2874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42ED47B-3E87-42B1-9CFC-33B569EFFBED}"/>
              </a:ext>
            </a:extLst>
          </p:cNvPr>
          <p:cNvSpPr/>
          <p:nvPr/>
        </p:nvSpPr>
        <p:spPr bwMode="white">
          <a:xfrm>
            <a:off x="4775201" y="3062513"/>
            <a:ext cx="892629" cy="943428"/>
          </a:xfrm>
          <a:custGeom>
            <a:avLst/>
            <a:gdLst>
              <a:gd name="connsiteX0" fmla="*/ 0 w 892629"/>
              <a:gd name="connsiteY0" fmla="*/ 7257 h 943428"/>
              <a:gd name="connsiteX1" fmla="*/ 696686 w 892629"/>
              <a:gd name="connsiteY1" fmla="*/ 0 h 943428"/>
              <a:gd name="connsiteX2" fmla="*/ 696686 w 892629"/>
              <a:gd name="connsiteY2" fmla="*/ 943428 h 943428"/>
              <a:gd name="connsiteX3" fmla="*/ 892629 w 892629"/>
              <a:gd name="connsiteY3" fmla="*/ 936171 h 94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2629" h="943428">
                <a:moveTo>
                  <a:pt x="0" y="7257"/>
                </a:moveTo>
                <a:lnTo>
                  <a:pt x="696686" y="0"/>
                </a:lnTo>
                <a:lnTo>
                  <a:pt x="696686" y="943428"/>
                </a:lnTo>
                <a:lnTo>
                  <a:pt x="892629" y="936171"/>
                </a:ln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80A89-A7EE-553E-A01A-23F795CCDD36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모델링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881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기계 학습 알고리즘 치트 시트의 순서도 스타일 다이어그램입니다.">
            <a:extLst>
              <a:ext uri="{FF2B5EF4-FFF2-40B4-BE49-F238E27FC236}">
                <a16:creationId xmlns:a16="http://schemas.microsoft.com/office/drawing/2014/main" id="{A3CC38CC-08FB-4D96-B15E-3165D54BE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285"/>
            <a:ext cx="12192000" cy="73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D03729C7-A73D-44A4-A5AB-719453F06DC4}"/>
              </a:ext>
            </a:extLst>
          </p:cNvPr>
          <p:cNvSpPr/>
          <p:nvPr/>
        </p:nvSpPr>
        <p:spPr bwMode="white">
          <a:xfrm>
            <a:off x="7496630" y="1843312"/>
            <a:ext cx="1603827" cy="1585687"/>
          </a:xfrm>
          <a:custGeom>
            <a:avLst/>
            <a:gdLst>
              <a:gd name="connsiteX0" fmla="*/ 0 w 892629"/>
              <a:gd name="connsiteY0" fmla="*/ 7257 h 943428"/>
              <a:gd name="connsiteX1" fmla="*/ 696686 w 892629"/>
              <a:gd name="connsiteY1" fmla="*/ 0 h 943428"/>
              <a:gd name="connsiteX2" fmla="*/ 696686 w 892629"/>
              <a:gd name="connsiteY2" fmla="*/ 943428 h 943428"/>
              <a:gd name="connsiteX3" fmla="*/ 892629 w 892629"/>
              <a:gd name="connsiteY3" fmla="*/ 936171 h 94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2629" h="943428">
                <a:moveTo>
                  <a:pt x="0" y="7257"/>
                </a:moveTo>
                <a:lnTo>
                  <a:pt x="696686" y="0"/>
                </a:lnTo>
                <a:lnTo>
                  <a:pt x="696686" y="943428"/>
                </a:lnTo>
                <a:lnTo>
                  <a:pt x="892629" y="936171"/>
                </a:ln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A8CD0C-BA49-4820-9E13-628055CFE135}"/>
              </a:ext>
            </a:extLst>
          </p:cNvPr>
          <p:cNvSpPr/>
          <p:nvPr/>
        </p:nvSpPr>
        <p:spPr bwMode="white">
          <a:xfrm>
            <a:off x="9017831" y="4533733"/>
            <a:ext cx="3101597" cy="3720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43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22042-750B-4FF1-9E54-4342449E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훈련 </a:t>
            </a:r>
            <a:r>
              <a:rPr lang="en-US" altLang="ko-KR" dirty="0"/>
              <a:t>(Training)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644DAF-9A6E-4801-AA7D-547B164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훈련</a:t>
            </a:r>
            <a:r>
              <a:rPr lang="en-US" altLang="ko-KR" dirty="0"/>
              <a:t>(</a:t>
            </a:r>
            <a:r>
              <a:rPr lang="ko-KR" altLang="en-US" dirty="0"/>
              <a:t>학습</a:t>
            </a:r>
            <a:r>
              <a:rPr lang="en-US" altLang="ko-KR" dirty="0"/>
              <a:t>)</a:t>
            </a:r>
            <a:r>
              <a:rPr lang="ko-KR" altLang="en-US" dirty="0"/>
              <a:t>은 머신러닝 알고리즘이 데이터에서 규칙을 찾는 과정입니다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준비된 데이터를 </a:t>
            </a:r>
            <a:r>
              <a:rPr lang="en-US" altLang="ko-KR" dirty="0"/>
              <a:t>2-</a:t>
            </a:r>
            <a:r>
              <a:rPr lang="ko-KR" altLang="en-US" dirty="0"/>
              <a:t>클래스 랜덤 포레스트 모델에 적용하여 훈련합니다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4E93A-316D-4BAA-A462-93244DFA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93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58BCB-119F-4BC3-A8C3-BCCCF719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1" y="1932732"/>
            <a:ext cx="7994195" cy="4460849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683739-E471-42BC-BB1C-3B3FFC7FC16C}"/>
              </a:ext>
            </a:extLst>
          </p:cNvPr>
          <p:cNvSpPr txBox="1"/>
          <p:nvPr/>
        </p:nvSpPr>
        <p:spPr>
          <a:xfrm>
            <a:off x="8876745" y="2278753"/>
            <a:ext cx="2902544" cy="332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마이크로소프트 </a:t>
            </a:r>
            <a:r>
              <a:rPr lang="en-US" altLang="ko-KR" sz="1400" dirty="0"/>
              <a:t>Azure</a:t>
            </a:r>
            <a:r>
              <a:rPr lang="ko-KR" altLang="en-US" sz="1400" dirty="0"/>
              <a:t>의 머신러닝 디자이너 사용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/>
              <a:t>2-</a:t>
            </a:r>
            <a:r>
              <a:rPr lang="ko-KR" altLang="en-US" sz="1400" dirty="0"/>
              <a:t>클래스 랜덤 포레스트 </a:t>
            </a:r>
            <a:r>
              <a:rPr lang="en-US" altLang="ko-KR" sz="1400" dirty="0"/>
              <a:t>(</a:t>
            </a:r>
            <a:r>
              <a:rPr lang="ko-KR" altLang="en-US" sz="1400" dirty="0"/>
              <a:t>의사결정 포레스트</a:t>
            </a:r>
            <a:r>
              <a:rPr lang="en-US" altLang="ko-KR" sz="1400" dirty="0"/>
              <a:t>) </a:t>
            </a:r>
            <a:r>
              <a:rPr lang="ko-KR" altLang="en-US" sz="1400" dirty="0"/>
              <a:t>모델링 적용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앞에서 준비한 데이터를 모델에 적용하여 학습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차후 실습 시간에 진행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32AB5-1839-38E5-9BFD-8D55D3295157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11351078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67D0B-1562-4291-9CE6-9D482289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 파라미터 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EDCF7-234E-459D-A64D-FFAF5ED2F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랜덤 포레스트 알고리즘에 필요한 하이퍼 파라미터를 지정합니다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3208D-2EDA-488B-9059-FF76AC4B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94</a:t>
            </a:fld>
            <a:endParaRPr lang="en-US" altLang="ko-KR" dirty="0"/>
          </a:p>
        </p:txBody>
      </p:sp>
      <p:sp>
        <p:nvSpPr>
          <p:cNvPr id="37" name="말풍선: 모서리가 둥근 사각형 36">
            <a:extLst>
              <a:ext uri="{FF2B5EF4-FFF2-40B4-BE49-F238E27FC236}">
                <a16:creationId xmlns:a16="http://schemas.microsoft.com/office/drawing/2014/main" id="{6CA4AAFE-2ACA-42CE-B410-596ABB345827}"/>
              </a:ext>
            </a:extLst>
          </p:cNvPr>
          <p:cNvSpPr/>
          <p:nvPr/>
        </p:nvSpPr>
        <p:spPr>
          <a:xfrm>
            <a:off x="1281039" y="2713221"/>
            <a:ext cx="1761964" cy="1274124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의사결정나무의 최대 깊이는 몇으로 정할까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BC03CC4E-39B7-4D8F-8970-8005AE50A101}"/>
              </a:ext>
            </a:extLst>
          </p:cNvPr>
          <p:cNvSpPr/>
          <p:nvPr/>
        </p:nvSpPr>
        <p:spPr>
          <a:xfrm>
            <a:off x="3957600" y="2713221"/>
            <a:ext cx="1761964" cy="1274124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랜덤포레스트에 의사결정나무를 몇 개 적용할까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46DD5BCF-0D85-4273-8F4A-EB11BFA177BD}"/>
              </a:ext>
            </a:extLst>
          </p:cNvPr>
          <p:cNvSpPr/>
          <p:nvPr/>
        </p:nvSpPr>
        <p:spPr>
          <a:xfrm>
            <a:off x="6634161" y="2713221"/>
            <a:ext cx="1761964" cy="1274124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랜덤포레스트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샘플링 시 중복</a:t>
            </a:r>
            <a:r>
              <a:rPr lang="en-US" altLang="ko-KR" sz="1600" baseline="30000" dirty="0">
                <a:solidFill>
                  <a:schemeClr val="tx1"/>
                </a:solidFill>
              </a:rPr>
              <a:t>*</a:t>
            </a:r>
            <a:r>
              <a:rPr lang="ko-KR" altLang="en-US" sz="1600" dirty="0">
                <a:solidFill>
                  <a:schemeClr val="tx1"/>
                </a:solidFill>
              </a:rPr>
              <a:t>을 허용할까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75FAA3B0-AECB-4C71-9DCB-CD9A2B9A323D}"/>
              </a:ext>
            </a:extLst>
          </p:cNvPr>
          <p:cNvSpPr/>
          <p:nvPr/>
        </p:nvSpPr>
        <p:spPr>
          <a:xfrm>
            <a:off x="9297359" y="2713221"/>
            <a:ext cx="1761964" cy="1274124"/>
          </a:xfrm>
          <a:prstGeom prst="wedgeRoundRectCallout">
            <a:avLst>
              <a:gd name="adj1" fmla="val -28426"/>
              <a:gd name="adj2" fmla="val 65897"/>
              <a:gd name="adj3" fmla="val 16667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리프 노드에 포함해야 할 최소 샘플의 수는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D8B46B-A320-4ABC-B9E4-E6EA3A134BF3}"/>
              </a:ext>
            </a:extLst>
          </p:cNvPr>
          <p:cNvSpPr txBox="1"/>
          <p:nvPr/>
        </p:nvSpPr>
        <p:spPr>
          <a:xfrm>
            <a:off x="1473025" y="4866495"/>
            <a:ext cx="1140148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/>
              <a:t>=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9A416-8588-4DB3-8A0A-EFC178F802C4}"/>
              </a:ext>
            </a:extLst>
          </p:cNvPr>
          <p:cNvSpPr txBox="1"/>
          <p:nvPr/>
        </p:nvSpPr>
        <p:spPr>
          <a:xfrm>
            <a:off x="4088806" y="4866495"/>
            <a:ext cx="1140148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/>
              <a:t>= 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87CD4-E0C0-4041-9446-85B07C4890EB}"/>
              </a:ext>
            </a:extLst>
          </p:cNvPr>
          <p:cNvSpPr txBox="1"/>
          <p:nvPr/>
        </p:nvSpPr>
        <p:spPr>
          <a:xfrm>
            <a:off x="9582928" y="4866495"/>
            <a:ext cx="1140148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/>
              <a:t>=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F92F02-C4BB-469D-BA3A-A73BB69A9BDF}"/>
              </a:ext>
            </a:extLst>
          </p:cNvPr>
          <p:cNvSpPr txBox="1"/>
          <p:nvPr/>
        </p:nvSpPr>
        <p:spPr>
          <a:xfrm>
            <a:off x="617401" y="4866495"/>
            <a:ext cx="114014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400" dirty="0"/>
              <a:t>예시</a:t>
            </a:r>
            <a:r>
              <a:rPr lang="en-US" altLang="ko-KR" sz="14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05B09-82CC-4FFB-A39B-7A605F5288D9}"/>
              </a:ext>
            </a:extLst>
          </p:cNvPr>
          <p:cNvSpPr txBox="1"/>
          <p:nvPr/>
        </p:nvSpPr>
        <p:spPr>
          <a:xfrm>
            <a:off x="7093263" y="4866495"/>
            <a:ext cx="1140148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/>
              <a:t>= Y</a:t>
            </a:r>
          </a:p>
        </p:txBody>
      </p:sp>
      <p:pic>
        <p:nvPicPr>
          <p:cNvPr id="5" name="그래픽 4" descr="오른쪽 화살표가 있는 원">
            <a:extLst>
              <a:ext uri="{FF2B5EF4-FFF2-40B4-BE49-F238E27FC236}">
                <a16:creationId xmlns:a16="http://schemas.microsoft.com/office/drawing/2014/main" id="{7BD90DF0-D2F2-B130-48F0-73668B14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57695" y="4917422"/>
            <a:ext cx="457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58013-3B7D-B96A-3F9A-B9AB33C01DE0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853468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모델링 평가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모델링 결과 평가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F47C5-1B25-5C19-9F7F-86CA3201021B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모델링 평가</a:t>
            </a:r>
          </a:p>
        </p:txBody>
      </p:sp>
    </p:spTree>
    <p:extLst>
      <p:ext uri="{BB962C8B-B14F-4D97-AF65-F5344CB8AC3E}">
        <p14:creationId xmlns:p14="http://schemas.microsoft.com/office/powerpoint/2010/main" val="445537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</a:t>
            </a:r>
            <a:r>
              <a:rPr lang="en-US" altLang="ko-KR" dirty="0"/>
              <a:t>5</a:t>
            </a:r>
            <a:r>
              <a:rPr lang="ko-KR" altLang="en-US" dirty="0"/>
              <a:t>단계 </a:t>
            </a:r>
            <a:r>
              <a:rPr lang="en-US" altLang="ko-KR" dirty="0"/>
              <a:t>– </a:t>
            </a:r>
            <a:r>
              <a:rPr lang="ko-KR" altLang="en-US" dirty="0"/>
              <a:t>모델링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랜덤포레스트 모델을 적용하여 예측한 결과에 대해 다양한 지표를 통해 평가합니다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96</a:t>
            </a:fld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B2A16-8FD5-F687-7718-2372B13AC481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모델링 평가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54A48-0236-FE10-AA62-6BA36CD70750}"/>
              </a:ext>
            </a:extLst>
          </p:cNvPr>
          <p:cNvSpPr/>
          <p:nvPr/>
        </p:nvSpPr>
        <p:spPr>
          <a:xfrm>
            <a:off x="9519789" y="2242732"/>
            <a:ext cx="1957750" cy="38585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1EE26-B82B-6D9B-A01E-FA5947EDC801}"/>
              </a:ext>
            </a:extLst>
          </p:cNvPr>
          <p:cNvSpPr txBox="1"/>
          <p:nvPr/>
        </p:nvSpPr>
        <p:spPr>
          <a:xfrm>
            <a:off x="843476" y="3527448"/>
            <a:ext cx="1643048" cy="245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로켓 발사 관련 기상 조건 검토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로켓발사 사례 검토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알고리즘 </a:t>
            </a:r>
            <a:r>
              <a:rPr lang="en-US" altLang="ko-KR" sz="1400" dirty="0"/>
              <a:t>(</a:t>
            </a:r>
            <a:r>
              <a:rPr lang="ko-KR" altLang="en-US" sz="1400" dirty="0"/>
              <a:t>의사결정나무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 err="1"/>
              <a:t>랜덤포레스트</a:t>
            </a:r>
            <a:r>
              <a:rPr lang="ko-KR" altLang="en-US" sz="1400" dirty="0"/>
              <a:t> </a:t>
            </a:r>
            <a:r>
              <a:rPr lang="en-US" altLang="ko-KR" sz="1400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980E2D-E1E8-E2DF-7440-D95DDE8588EE}"/>
              </a:ext>
            </a:extLst>
          </p:cNvPr>
          <p:cNvSpPr/>
          <p:nvPr/>
        </p:nvSpPr>
        <p:spPr>
          <a:xfrm>
            <a:off x="846155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문제 정의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8AAB72-AC2F-C45D-AE90-A2FFCD2CAB0D}"/>
              </a:ext>
            </a:extLst>
          </p:cNvPr>
          <p:cNvSpPr/>
          <p:nvPr/>
        </p:nvSpPr>
        <p:spPr>
          <a:xfrm>
            <a:off x="5561570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준비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73FA8F-EF6B-D3BF-E15E-A4037AC11061}"/>
              </a:ext>
            </a:extLst>
          </p:cNvPr>
          <p:cNvSpPr/>
          <p:nvPr/>
        </p:nvSpPr>
        <p:spPr>
          <a:xfrm>
            <a:off x="7664414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 모델링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33C175-4597-FA01-F63F-57FCA45DDA3C}"/>
              </a:ext>
            </a:extLst>
          </p:cNvPr>
          <p:cNvSpPr/>
          <p:nvPr/>
        </p:nvSpPr>
        <p:spPr>
          <a:xfrm>
            <a:off x="976725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모델링 평가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1E4797-2E72-0EE1-9A77-2BAAFF19CB2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6986716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AF8DC1-E1FB-D805-7C35-CF5A933C5B0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089560" y="2924733"/>
            <a:ext cx="677698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788FAE-055C-FBEB-748A-0252B1457DAA}"/>
              </a:ext>
            </a:extLst>
          </p:cNvPr>
          <p:cNvSpPr txBox="1"/>
          <p:nvPr/>
        </p:nvSpPr>
        <p:spPr>
          <a:xfrm>
            <a:off x="5496722" y="3527448"/>
            <a:ext cx="1558004" cy="144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분리 </a:t>
            </a:r>
            <a:r>
              <a:rPr lang="en-US" altLang="ko-KR" sz="1400" dirty="0"/>
              <a:t>(</a:t>
            </a:r>
            <a:r>
              <a:rPr lang="ko-KR" altLang="en-US" sz="1400" dirty="0"/>
              <a:t>학습 및 테스트</a:t>
            </a:r>
            <a:r>
              <a:rPr lang="en-US" altLang="ko-KR" sz="14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CE6A36-9AB7-74E8-AAF6-A51727CC6FF1}"/>
              </a:ext>
            </a:extLst>
          </p:cNvPr>
          <p:cNvSpPr txBox="1"/>
          <p:nvPr/>
        </p:nvSpPr>
        <p:spPr>
          <a:xfrm>
            <a:off x="7559711" y="3527448"/>
            <a:ext cx="1692491" cy="112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알고리즘 선택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 훈련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720249-2912-6924-A26C-2BE43E17A51D}"/>
              </a:ext>
            </a:extLst>
          </p:cNvPr>
          <p:cNvSpPr txBox="1"/>
          <p:nvPr/>
        </p:nvSpPr>
        <p:spPr>
          <a:xfrm>
            <a:off x="9821627" y="3527448"/>
            <a:ext cx="1558004" cy="112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테스트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모델링 결과 평가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BFFF10-63B5-2F88-A32C-475317378D99}"/>
              </a:ext>
            </a:extLst>
          </p:cNvPr>
          <p:cNvSpPr/>
          <p:nvPr/>
        </p:nvSpPr>
        <p:spPr>
          <a:xfrm>
            <a:off x="3176678" y="2446938"/>
            <a:ext cx="1425146" cy="95559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수집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및 이해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F09C45-4BDC-87E8-32EB-C11552455D64}"/>
              </a:ext>
            </a:extLst>
          </p:cNvPr>
          <p:cNvSpPr txBox="1"/>
          <p:nvPr/>
        </p:nvSpPr>
        <p:spPr>
          <a:xfrm>
            <a:off x="3140393" y="3527448"/>
            <a:ext cx="1486422" cy="79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수집 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데이터 이해</a:t>
            </a:r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AF99EC-6DC2-F139-B88A-AF5DCFC25809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2271301" y="2924733"/>
            <a:ext cx="905377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B3F29C-CF0C-CAD7-27E3-B6FC8BF739EB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>
            <a:off x="4601824" y="2924733"/>
            <a:ext cx="959746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915649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469C3-7BDB-4285-9229-630BF142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  <a:r>
              <a:rPr lang="en-US" altLang="ko-KR" dirty="0"/>
              <a:t>(Scoring)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9DEEE-2C33-493C-883A-4D82B93A5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전체의 약 </a:t>
            </a:r>
            <a:r>
              <a:rPr lang="en-US" altLang="ko-KR" dirty="0"/>
              <a:t>20 ~ 30%</a:t>
            </a:r>
            <a:r>
              <a:rPr lang="ko-KR" altLang="en-US" dirty="0"/>
              <a:t> 데이터를 테스트 데이터로 사용하여 모델이 얼마나 정확하게 예측하는 지 평가합니다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9DA08B-7901-4AE2-A6E2-1EED399D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97</a:t>
            </a:fld>
            <a:endParaRPr lang="en-US" altLang="ko-KR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782E2AF-631A-4B75-8C90-87EE5A076439}"/>
              </a:ext>
            </a:extLst>
          </p:cNvPr>
          <p:cNvSpPr/>
          <p:nvPr/>
        </p:nvSpPr>
        <p:spPr bwMode="white">
          <a:xfrm>
            <a:off x="858616" y="482189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D1EEBA-758F-4DE6-AF6F-FF4C13A80761}"/>
              </a:ext>
            </a:extLst>
          </p:cNvPr>
          <p:cNvSpPr/>
          <p:nvPr/>
        </p:nvSpPr>
        <p:spPr bwMode="white">
          <a:xfrm>
            <a:off x="1560192" y="37680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4449987-B802-45AA-A0A8-31986A8E2FEA}"/>
              </a:ext>
            </a:extLst>
          </p:cNvPr>
          <p:cNvSpPr/>
          <p:nvPr/>
        </p:nvSpPr>
        <p:spPr bwMode="white">
          <a:xfrm>
            <a:off x="2062159" y="278237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E2A0D2C-3CC5-4BE1-BD4F-409C4F3D3D26}"/>
              </a:ext>
            </a:extLst>
          </p:cNvPr>
          <p:cNvSpPr/>
          <p:nvPr/>
        </p:nvSpPr>
        <p:spPr bwMode="white">
          <a:xfrm>
            <a:off x="1532903" y="41893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A89A291-7E7E-4C9E-9CE9-2ED3DBBF5371}"/>
              </a:ext>
            </a:extLst>
          </p:cNvPr>
          <p:cNvSpPr/>
          <p:nvPr/>
        </p:nvSpPr>
        <p:spPr bwMode="white">
          <a:xfrm>
            <a:off x="1082533" y="460585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748868B-CAC1-4BFD-9F4F-6A765780231F}"/>
              </a:ext>
            </a:extLst>
          </p:cNvPr>
          <p:cNvSpPr/>
          <p:nvPr/>
        </p:nvSpPr>
        <p:spPr bwMode="white">
          <a:xfrm>
            <a:off x="1467142" y="34109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66763E4-021E-4937-BA73-DAE84B780AA1}"/>
              </a:ext>
            </a:extLst>
          </p:cNvPr>
          <p:cNvSpPr/>
          <p:nvPr/>
        </p:nvSpPr>
        <p:spPr bwMode="white">
          <a:xfrm>
            <a:off x="1405185" y="31259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988095-07AA-4751-883C-7F3A4119F94F}"/>
              </a:ext>
            </a:extLst>
          </p:cNvPr>
          <p:cNvSpPr/>
          <p:nvPr/>
        </p:nvSpPr>
        <p:spPr bwMode="white">
          <a:xfrm>
            <a:off x="1706790" y="29639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CB76DD-8C2D-4A7E-A0F9-3F736AA24599}"/>
              </a:ext>
            </a:extLst>
          </p:cNvPr>
          <p:cNvSpPr/>
          <p:nvPr/>
        </p:nvSpPr>
        <p:spPr bwMode="white">
          <a:xfrm>
            <a:off x="2267451" y="272105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ED48C4-512F-418C-B929-1AF3C5899B02}"/>
              </a:ext>
            </a:extLst>
          </p:cNvPr>
          <p:cNvSpPr/>
          <p:nvPr/>
        </p:nvSpPr>
        <p:spPr bwMode="white">
          <a:xfrm>
            <a:off x="1776021" y="326136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19D46-BE09-4796-9C45-BCE4323C9A6E}"/>
              </a:ext>
            </a:extLst>
          </p:cNvPr>
          <p:cNvSpPr/>
          <p:nvPr/>
        </p:nvSpPr>
        <p:spPr bwMode="white">
          <a:xfrm>
            <a:off x="1708614" y="35645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D3558FF-3CA7-4A93-9C76-3DC97F58B217}"/>
              </a:ext>
            </a:extLst>
          </p:cNvPr>
          <p:cNvSpPr/>
          <p:nvPr/>
        </p:nvSpPr>
        <p:spPr bwMode="white">
          <a:xfrm>
            <a:off x="2047645" y="476632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EBFBEA-16DD-41E9-9019-F9EBE2C66072}"/>
              </a:ext>
            </a:extLst>
          </p:cNvPr>
          <p:cNvSpPr/>
          <p:nvPr/>
        </p:nvSpPr>
        <p:spPr bwMode="white">
          <a:xfrm>
            <a:off x="2200045" y="491872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E6DCE1A-32C3-4635-8B2F-87F980F2B220}"/>
              </a:ext>
            </a:extLst>
          </p:cNvPr>
          <p:cNvSpPr/>
          <p:nvPr/>
        </p:nvSpPr>
        <p:spPr bwMode="white">
          <a:xfrm>
            <a:off x="2423720" y="465778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164AB5E-4395-428F-ADFC-189298EAA8DA}"/>
              </a:ext>
            </a:extLst>
          </p:cNvPr>
          <p:cNvSpPr/>
          <p:nvPr/>
        </p:nvSpPr>
        <p:spPr bwMode="white">
          <a:xfrm>
            <a:off x="2824406" y="460585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83B075A-1515-4301-9754-8F0D4DE45642}"/>
              </a:ext>
            </a:extLst>
          </p:cNvPr>
          <p:cNvSpPr/>
          <p:nvPr/>
        </p:nvSpPr>
        <p:spPr bwMode="white">
          <a:xfrm>
            <a:off x="3124123" y="421657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5B2A660-442A-4ED8-9E95-53E272D426BD}"/>
              </a:ext>
            </a:extLst>
          </p:cNvPr>
          <p:cNvSpPr/>
          <p:nvPr/>
        </p:nvSpPr>
        <p:spPr bwMode="white">
          <a:xfrm>
            <a:off x="3153151" y="450967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726E02A-5163-4184-8FA1-6E8764011054}"/>
              </a:ext>
            </a:extLst>
          </p:cNvPr>
          <p:cNvSpPr/>
          <p:nvPr/>
        </p:nvSpPr>
        <p:spPr bwMode="white">
          <a:xfrm>
            <a:off x="3461047" y="432326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059DDB-00F1-41BC-BAF4-4A230C5F1B8D}"/>
              </a:ext>
            </a:extLst>
          </p:cNvPr>
          <p:cNvSpPr/>
          <p:nvPr/>
        </p:nvSpPr>
        <p:spPr bwMode="white">
          <a:xfrm>
            <a:off x="3040731" y="470212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C3DBC2D-1E02-42F9-B428-71A37B4C6FB9}"/>
              </a:ext>
            </a:extLst>
          </p:cNvPr>
          <p:cNvSpPr/>
          <p:nvPr/>
        </p:nvSpPr>
        <p:spPr bwMode="white">
          <a:xfrm>
            <a:off x="2683991" y="422693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A2E1B7E-321B-4006-9013-36C451F19E3D}"/>
              </a:ext>
            </a:extLst>
          </p:cNvPr>
          <p:cNvSpPr/>
          <p:nvPr/>
        </p:nvSpPr>
        <p:spPr bwMode="white">
          <a:xfrm>
            <a:off x="2805803" y="403907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C13D2EC-00F3-45CB-AAA1-008D3D52CFFA}"/>
              </a:ext>
            </a:extLst>
          </p:cNvPr>
          <p:cNvSpPr/>
          <p:nvPr/>
        </p:nvSpPr>
        <p:spPr bwMode="white">
          <a:xfrm>
            <a:off x="1173972" y="491872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CA39077-4C30-4C55-9017-4B7C9541049B}"/>
              </a:ext>
            </a:extLst>
          </p:cNvPr>
          <p:cNvSpPr/>
          <p:nvPr/>
        </p:nvSpPr>
        <p:spPr bwMode="white">
          <a:xfrm>
            <a:off x="2089963" y="39204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641783-9267-4630-8B51-E925898532E4}"/>
              </a:ext>
            </a:extLst>
          </p:cNvPr>
          <p:cNvSpPr/>
          <p:nvPr/>
        </p:nvSpPr>
        <p:spPr bwMode="white">
          <a:xfrm>
            <a:off x="1996913" y="35633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C8449F-8A0A-49D5-A343-AAE108FF3DE0}"/>
              </a:ext>
            </a:extLst>
          </p:cNvPr>
          <p:cNvSpPr/>
          <p:nvPr/>
        </p:nvSpPr>
        <p:spPr bwMode="white">
          <a:xfrm>
            <a:off x="1934956" y="32783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74C2376-14DE-460C-8EEB-FCE87F72E382}"/>
              </a:ext>
            </a:extLst>
          </p:cNvPr>
          <p:cNvSpPr/>
          <p:nvPr/>
        </p:nvSpPr>
        <p:spPr bwMode="white">
          <a:xfrm>
            <a:off x="2236561" y="31163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61462B3-02C4-4FD6-A352-17392FCD97EA}"/>
              </a:ext>
            </a:extLst>
          </p:cNvPr>
          <p:cNvSpPr/>
          <p:nvPr/>
        </p:nvSpPr>
        <p:spPr bwMode="white">
          <a:xfrm>
            <a:off x="2305792" y="341376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EAB6190-53A5-46D9-8F09-E2A380FDE8A3}"/>
              </a:ext>
            </a:extLst>
          </p:cNvPr>
          <p:cNvSpPr/>
          <p:nvPr/>
        </p:nvSpPr>
        <p:spPr bwMode="white">
          <a:xfrm>
            <a:off x="2238385" y="37169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E060666-1E3D-4DE0-9FD3-8F2829F2A62F}"/>
              </a:ext>
            </a:extLst>
          </p:cNvPr>
          <p:cNvSpPr/>
          <p:nvPr/>
        </p:nvSpPr>
        <p:spPr bwMode="white">
          <a:xfrm>
            <a:off x="2637007" y="499989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59F2587-FCC8-4040-830D-7434ED27631F}"/>
              </a:ext>
            </a:extLst>
          </p:cNvPr>
          <p:cNvSpPr/>
          <p:nvPr/>
        </p:nvSpPr>
        <p:spPr bwMode="white">
          <a:xfrm>
            <a:off x="3037693" y="494796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0103A47-4065-4CAA-8DE9-6D42707B4526}"/>
              </a:ext>
            </a:extLst>
          </p:cNvPr>
          <p:cNvSpPr/>
          <p:nvPr/>
        </p:nvSpPr>
        <p:spPr bwMode="white">
          <a:xfrm>
            <a:off x="3366438" y="485178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4F7767-C5BD-4420-8CA9-6A617053254E}"/>
              </a:ext>
            </a:extLst>
          </p:cNvPr>
          <p:cNvSpPr/>
          <p:nvPr/>
        </p:nvSpPr>
        <p:spPr bwMode="white">
          <a:xfrm>
            <a:off x="3254018" y="504423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5B3DD61-4A3C-41C8-9230-FD3F21DBA6F8}"/>
              </a:ext>
            </a:extLst>
          </p:cNvPr>
          <p:cNvSpPr/>
          <p:nvPr/>
        </p:nvSpPr>
        <p:spPr bwMode="white">
          <a:xfrm>
            <a:off x="2488075" y="326136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3FEF81B-BAD1-478D-9B32-7C82D3DB635B}"/>
              </a:ext>
            </a:extLst>
          </p:cNvPr>
          <p:cNvSpPr/>
          <p:nvPr/>
        </p:nvSpPr>
        <p:spPr bwMode="white">
          <a:xfrm>
            <a:off x="1899288" y="382943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F353614-4C68-4181-AC74-58C98C985DF1}"/>
              </a:ext>
            </a:extLst>
          </p:cNvPr>
          <p:cNvSpPr/>
          <p:nvPr/>
        </p:nvSpPr>
        <p:spPr bwMode="white">
          <a:xfrm>
            <a:off x="1639383" y="437142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7E95B5B-FBCC-4DE7-9038-C203B4D708E9}"/>
              </a:ext>
            </a:extLst>
          </p:cNvPr>
          <p:cNvSpPr/>
          <p:nvPr/>
        </p:nvSpPr>
        <p:spPr bwMode="white">
          <a:xfrm>
            <a:off x="1619542" y="35633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584361E-2975-43FE-8F23-BAEA7DCDD8A5}"/>
              </a:ext>
            </a:extLst>
          </p:cNvPr>
          <p:cNvSpPr/>
          <p:nvPr/>
        </p:nvSpPr>
        <p:spPr bwMode="white">
          <a:xfrm>
            <a:off x="2338293" y="41382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CC38D2-C83F-4A2B-8890-276573A57A53}"/>
              </a:ext>
            </a:extLst>
          </p:cNvPr>
          <p:cNvSpPr/>
          <p:nvPr/>
        </p:nvSpPr>
        <p:spPr bwMode="white">
          <a:xfrm>
            <a:off x="2963198" y="441872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9472B90-2656-42FC-B030-238AD31F9659}"/>
              </a:ext>
            </a:extLst>
          </p:cNvPr>
          <p:cNvSpPr/>
          <p:nvPr/>
        </p:nvSpPr>
        <p:spPr bwMode="white">
          <a:xfrm>
            <a:off x="2490693" y="42906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BC66D05-19E0-46EF-A36D-2E566FAAF0CD}"/>
              </a:ext>
            </a:extLst>
          </p:cNvPr>
          <p:cNvSpPr/>
          <p:nvPr/>
        </p:nvSpPr>
        <p:spPr bwMode="white">
          <a:xfrm>
            <a:off x="1236838" y="481955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EA23A6E-0B3C-4622-9314-333D57522C90}"/>
              </a:ext>
            </a:extLst>
          </p:cNvPr>
          <p:cNvSpPr/>
          <p:nvPr/>
        </p:nvSpPr>
        <p:spPr bwMode="white">
          <a:xfrm>
            <a:off x="1514271" y="47840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898872B-AB35-485E-ADF8-2FD146B31F75}"/>
              </a:ext>
            </a:extLst>
          </p:cNvPr>
          <p:cNvSpPr/>
          <p:nvPr/>
        </p:nvSpPr>
        <p:spPr bwMode="white">
          <a:xfrm>
            <a:off x="2435196" y="493568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C7FEC78-D0A6-4953-BDCE-B67C6B9DDDDC}"/>
              </a:ext>
            </a:extLst>
          </p:cNvPr>
          <p:cNvSpPr/>
          <p:nvPr/>
        </p:nvSpPr>
        <p:spPr bwMode="white">
          <a:xfrm>
            <a:off x="2656885" y="537538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8B4A667-E3D5-43EA-8C16-030B2213D841}"/>
              </a:ext>
            </a:extLst>
          </p:cNvPr>
          <p:cNvSpPr/>
          <p:nvPr/>
        </p:nvSpPr>
        <p:spPr bwMode="white">
          <a:xfrm>
            <a:off x="2985630" y="527920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024580B-78DE-40F2-8694-0FD3FD29E27D}"/>
              </a:ext>
            </a:extLst>
          </p:cNvPr>
          <p:cNvSpPr/>
          <p:nvPr/>
        </p:nvSpPr>
        <p:spPr bwMode="white">
          <a:xfrm>
            <a:off x="2873210" y="547164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C81F587-7FA0-4076-8324-947083441467}"/>
              </a:ext>
            </a:extLst>
          </p:cNvPr>
          <p:cNvSpPr/>
          <p:nvPr/>
        </p:nvSpPr>
        <p:spPr bwMode="white">
          <a:xfrm>
            <a:off x="1312271" y="370101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7EF2A0-B72C-4964-ABBD-AD47BA61A80F}"/>
              </a:ext>
            </a:extLst>
          </p:cNvPr>
          <p:cNvSpPr/>
          <p:nvPr/>
        </p:nvSpPr>
        <p:spPr bwMode="white">
          <a:xfrm>
            <a:off x="569858" y="2585189"/>
            <a:ext cx="3395185" cy="32834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211EDCC-AEEF-477B-B5EB-539BB414DF2F}"/>
              </a:ext>
            </a:extLst>
          </p:cNvPr>
          <p:cNvSpPr/>
          <p:nvPr/>
        </p:nvSpPr>
        <p:spPr bwMode="white">
          <a:xfrm>
            <a:off x="4766476" y="482189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609C6CE-62E3-4BBD-AA39-4F47E244CBF3}"/>
              </a:ext>
            </a:extLst>
          </p:cNvPr>
          <p:cNvSpPr/>
          <p:nvPr/>
        </p:nvSpPr>
        <p:spPr bwMode="white">
          <a:xfrm>
            <a:off x="8792314" y="37680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8262DDF-D5CE-4623-B51F-D7FC684E994D}"/>
              </a:ext>
            </a:extLst>
          </p:cNvPr>
          <p:cNvSpPr/>
          <p:nvPr/>
        </p:nvSpPr>
        <p:spPr bwMode="white">
          <a:xfrm>
            <a:off x="5970019" y="278237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CAD1834-A603-40A5-B467-7767FC86FDAB}"/>
              </a:ext>
            </a:extLst>
          </p:cNvPr>
          <p:cNvSpPr/>
          <p:nvPr/>
        </p:nvSpPr>
        <p:spPr bwMode="white">
          <a:xfrm>
            <a:off x="5440763" y="418930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E3F581B-C136-4667-B100-E70AA690CF37}"/>
              </a:ext>
            </a:extLst>
          </p:cNvPr>
          <p:cNvSpPr/>
          <p:nvPr/>
        </p:nvSpPr>
        <p:spPr bwMode="white">
          <a:xfrm>
            <a:off x="4990393" y="460585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106EBAC-6383-4913-8E89-1CD7818B19AE}"/>
              </a:ext>
            </a:extLst>
          </p:cNvPr>
          <p:cNvSpPr/>
          <p:nvPr/>
        </p:nvSpPr>
        <p:spPr bwMode="white">
          <a:xfrm>
            <a:off x="5375002" y="34109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6A0336C-008D-4C55-8433-29E81A89040B}"/>
              </a:ext>
            </a:extLst>
          </p:cNvPr>
          <p:cNvSpPr/>
          <p:nvPr/>
        </p:nvSpPr>
        <p:spPr bwMode="white">
          <a:xfrm>
            <a:off x="5313045" y="31259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044CC92-BFED-4E0C-ABB3-152D21702554}"/>
              </a:ext>
            </a:extLst>
          </p:cNvPr>
          <p:cNvSpPr/>
          <p:nvPr/>
        </p:nvSpPr>
        <p:spPr bwMode="white">
          <a:xfrm>
            <a:off x="5614650" y="29639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F5E0E99-AD38-4AC0-9041-E1D28A00AB9C}"/>
              </a:ext>
            </a:extLst>
          </p:cNvPr>
          <p:cNvSpPr/>
          <p:nvPr/>
        </p:nvSpPr>
        <p:spPr bwMode="white">
          <a:xfrm>
            <a:off x="6175311" y="272105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EC3B94B-145F-495C-9DE6-2BCC6A91E338}"/>
              </a:ext>
            </a:extLst>
          </p:cNvPr>
          <p:cNvSpPr/>
          <p:nvPr/>
        </p:nvSpPr>
        <p:spPr bwMode="white">
          <a:xfrm>
            <a:off x="5683881" y="326136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9E2EFB1-63B0-4D55-B9C6-AC3F3A8EF200}"/>
              </a:ext>
            </a:extLst>
          </p:cNvPr>
          <p:cNvSpPr/>
          <p:nvPr/>
        </p:nvSpPr>
        <p:spPr bwMode="white">
          <a:xfrm>
            <a:off x="5616474" y="35645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6ADCEE6-BEA1-40E8-98F7-D5EA5B9645EF}"/>
              </a:ext>
            </a:extLst>
          </p:cNvPr>
          <p:cNvSpPr/>
          <p:nvPr/>
        </p:nvSpPr>
        <p:spPr bwMode="white">
          <a:xfrm>
            <a:off x="5955505" y="476632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49C3F8D-61C3-4591-A643-ABDCA7CBB865}"/>
              </a:ext>
            </a:extLst>
          </p:cNvPr>
          <p:cNvSpPr/>
          <p:nvPr/>
        </p:nvSpPr>
        <p:spPr bwMode="white">
          <a:xfrm>
            <a:off x="6107905" y="491872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DC5FC53-A545-489C-A7F3-743CFA9A37E0}"/>
              </a:ext>
            </a:extLst>
          </p:cNvPr>
          <p:cNvSpPr/>
          <p:nvPr/>
        </p:nvSpPr>
        <p:spPr bwMode="white">
          <a:xfrm>
            <a:off x="6331580" y="465778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5AC2BDD1-C174-470B-8575-BF49362F12FF}"/>
              </a:ext>
            </a:extLst>
          </p:cNvPr>
          <p:cNvSpPr/>
          <p:nvPr/>
        </p:nvSpPr>
        <p:spPr bwMode="white">
          <a:xfrm>
            <a:off x="10056528" y="460585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057E60B-A193-4B47-B0DC-E22D5A4EF8E4}"/>
              </a:ext>
            </a:extLst>
          </p:cNvPr>
          <p:cNvSpPr/>
          <p:nvPr/>
        </p:nvSpPr>
        <p:spPr bwMode="white">
          <a:xfrm>
            <a:off x="7031983" y="421657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DD5ED9A-C280-450E-9614-19A2425DC55F}"/>
              </a:ext>
            </a:extLst>
          </p:cNvPr>
          <p:cNvSpPr/>
          <p:nvPr/>
        </p:nvSpPr>
        <p:spPr bwMode="white">
          <a:xfrm>
            <a:off x="7061011" y="450967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112A6A0-418C-453A-8C2C-8E1E22FEF01E}"/>
              </a:ext>
            </a:extLst>
          </p:cNvPr>
          <p:cNvSpPr/>
          <p:nvPr/>
        </p:nvSpPr>
        <p:spPr bwMode="white">
          <a:xfrm>
            <a:off x="10693169" y="432326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C434F35-47DD-445D-B1D5-6CA81F83506D}"/>
              </a:ext>
            </a:extLst>
          </p:cNvPr>
          <p:cNvSpPr/>
          <p:nvPr/>
        </p:nvSpPr>
        <p:spPr bwMode="white">
          <a:xfrm>
            <a:off x="6948591" y="470212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C8DAF24-2E04-4891-A4CE-40BFD9CF0FD5}"/>
              </a:ext>
            </a:extLst>
          </p:cNvPr>
          <p:cNvSpPr/>
          <p:nvPr/>
        </p:nvSpPr>
        <p:spPr bwMode="white">
          <a:xfrm>
            <a:off x="9916113" y="422693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49D527A-216D-40FE-9EB7-91D54101BCFE}"/>
              </a:ext>
            </a:extLst>
          </p:cNvPr>
          <p:cNvSpPr/>
          <p:nvPr/>
        </p:nvSpPr>
        <p:spPr bwMode="white">
          <a:xfrm>
            <a:off x="6713663" y="403907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67B8D00-5BD7-4B29-A9B9-7D9C5ADC1586}"/>
              </a:ext>
            </a:extLst>
          </p:cNvPr>
          <p:cNvSpPr/>
          <p:nvPr/>
        </p:nvSpPr>
        <p:spPr bwMode="white">
          <a:xfrm>
            <a:off x="5081832" y="4918728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55FFA9C-09EC-4731-A495-032B05C1A166}"/>
              </a:ext>
            </a:extLst>
          </p:cNvPr>
          <p:cNvSpPr/>
          <p:nvPr/>
        </p:nvSpPr>
        <p:spPr bwMode="white">
          <a:xfrm>
            <a:off x="5997823" y="39204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75997A-FDA0-4961-98D8-96697F9978BC}"/>
              </a:ext>
            </a:extLst>
          </p:cNvPr>
          <p:cNvSpPr/>
          <p:nvPr/>
        </p:nvSpPr>
        <p:spPr bwMode="white">
          <a:xfrm>
            <a:off x="5904773" y="35633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66663A2-1294-43AF-A985-8E72944325A2}"/>
              </a:ext>
            </a:extLst>
          </p:cNvPr>
          <p:cNvSpPr/>
          <p:nvPr/>
        </p:nvSpPr>
        <p:spPr bwMode="white">
          <a:xfrm>
            <a:off x="9167078" y="3278325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442930B-84A6-435A-B904-9E5A9E07291E}"/>
              </a:ext>
            </a:extLst>
          </p:cNvPr>
          <p:cNvSpPr/>
          <p:nvPr/>
        </p:nvSpPr>
        <p:spPr bwMode="white">
          <a:xfrm>
            <a:off x="6144421" y="31163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0EAC150-AC1F-4F6E-83B6-C643E2EEAD5D}"/>
              </a:ext>
            </a:extLst>
          </p:cNvPr>
          <p:cNvSpPr/>
          <p:nvPr/>
        </p:nvSpPr>
        <p:spPr bwMode="white">
          <a:xfrm>
            <a:off x="6213652" y="341376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28A4FA9-3265-454D-AAE6-6312A3B01B2C}"/>
              </a:ext>
            </a:extLst>
          </p:cNvPr>
          <p:cNvSpPr/>
          <p:nvPr/>
        </p:nvSpPr>
        <p:spPr bwMode="white">
          <a:xfrm>
            <a:off x="9470507" y="371699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9B7FB5F-DD70-4BC8-AF18-16E3C0997DA0}"/>
              </a:ext>
            </a:extLst>
          </p:cNvPr>
          <p:cNvSpPr/>
          <p:nvPr/>
        </p:nvSpPr>
        <p:spPr bwMode="white">
          <a:xfrm>
            <a:off x="6544867" y="499989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81A3FBC-C6F8-4179-9DC4-33379496BFE7}"/>
              </a:ext>
            </a:extLst>
          </p:cNvPr>
          <p:cNvSpPr/>
          <p:nvPr/>
        </p:nvSpPr>
        <p:spPr bwMode="white">
          <a:xfrm>
            <a:off x="6945553" y="4947968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147B1FF-0B03-4465-859A-E656E2CC4241}"/>
              </a:ext>
            </a:extLst>
          </p:cNvPr>
          <p:cNvSpPr/>
          <p:nvPr/>
        </p:nvSpPr>
        <p:spPr bwMode="white">
          <a:xfrm>
            <a:off x="7274298" y="485178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807BBCB-1E7B-4709-8233-17EBE7A7A6CD}"/>
              </a:ext>
            </a:extLst>
          </p:cNvPr>
          <p:cNvSpPr/>
          <p:nvPr/>
        </p:nvSpPr>
        <p:spPr bwMode="white">
          <a:xfrm>
            <a:off x="7161878" y="5044230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01EC01C-9342-4EEC-8BF2-BA411CA3D8DD}"/>
              </a:ext>
            </a:extLst>
          </p:cNvPr>
          <p:cNvSpPr/>
          <p:nvPr/>
        </p:nvSpPr>
        <p:spPr bwMode="white">
          <a:xfrm>
            <a:off x="6395935" y="326136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7674799-069A-40FB-8F4C-CCB17DF12BB5}"/>
              </a:ext>
            </a:extLst>
          </p:cNvPr>
          <p:cNvSpPr/>
          <p:nvPr/>
        </p:nvSpPr>
        <p:spPr bwMode="white">
          <a:xfrm>
            <a:off x="5807148" y="3829435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E5AF65A-CC43-4553-9D9C-4DE46BD2A50E}"/>
              </a:ext>
            </a:extLst>
          </p:cNvPr>
          <p:cNvSpPr/>
          <p:nvPr/>
        </p:nvSpPr>
        <p:spPr bwMode="white">
          <a:xfrm>
            <a:off x="8871505" y="437142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01E5AAA-CD00-4A00-AFC6-A7150E5D64BB}"/>
              </a:ext>
            </a:extLst>
          </p:cNvPr>
          <p:cNvSpPr/>
          <p:nvPr/>
        </p:nvSpPr>
        <p:spPr bwMode="white">
          <a:xfrm>
            <a:off x="5527402" y="3563380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254B049-0AEE-4EDE-9665-B13F4D8DAC4D}"/>
              </a:ext>
            </a:extLst>
          </p:cNvPr>
          <p:cNvSpPr/>
          <p:nvPr/>
        </p:nvSpPr>
        <p:spPr bwMode="white">
          <a:xfrm>
            <a:off x="6246153" y="41382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316F19D-64AD-497F-909D-D39411FCFB57}"/>
              </a:ext>
            </a:extLst>
          </p:cNvPr>
          <p:cNvSpPr/>
          <p:nvPr/>
        </p:nvSpPr>
        <p:spPr bwMode="white">
          <a:xfrm>
            <a:off x="6871058" y="441872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288764E-7142-45A8-A17D-EB31A0559391}"/>
              </a:ext>
            </a:extLst>
          </p:cNvPr>
          <p:cNvSpPr/>
          <p:nvPr/>
        </p:nvSpPr>
        <p:spPr bwMode="white">
          <a:xfrm>
            <a:off x="6398553" y="4290621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66A67AA2-DE2C-4439-8CCD-B8188EF560FE}"/>
              </a:ext>
            </a:extLst>
          </p:cNvPr>
          <p:cNvSpPr/>
          <p:nvPr/>
        </p:nvSpPr>
        <p:spPr bwMode="white">
          <a:xfrm>
            <a:off x="8468960" y="481955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50ECF429-2577-4302-8C20-09ABCBF6EFD6}"/>
              </a:ext>
            </a:extLst>
          </p:cNvPr>
          <p:cNvSpPr/>
          <p:nvPr/>
        </p:nvSpPr>
        <p:spPr bwMode="white">
          <a:xfrm>
            <a:off x="5422131" y="478403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016025C-AAB4-4CF4-ACAF-0B373B51D161}"/>
              </a:ext>
            </a:extLst>
          </p:cNvPr>
          <p:cNvSpPr/>
          <p:nvPr/>
        </p:nvSpPr>
        <p:spPr bwMode="white">
          <a:xfrm>
            <a:off x="9667318" y="493568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981E685-2DCC-4FBC-BB6F-117E85DC91ED}"/>
              </a:ext>
            </a:extLst>
          </p:cNvPr>
          <p:cNvSpPr/>
          <p:nvPr/>
        </p:nvSpPr>
        <p:spPr bwMode="white">
          <a:xfrm>
            <a:off x="6564745" y="537538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F88702FC-F487-421A-ADD5-32327F370CFA}"/>
              </a:ext>
            </a:extLst>
          </p:cNvPr>
          <p:cNvSpPr/>
          <p:nvPr/>
        </p:nvSpPr>
        <p:spPr bwMode="white">
          <a:xfrm>
            <a:off x="6893490" y="527920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3869142F-48CC-4F86-B96C-AA09F8D1270D}"/>
              </a:ext>
            </a:extLst>
          </p:cNvPr>
          <p:cNvSpPr/>
          <p:nvPr/>
        </p:nvSpPr>
        <p:spPr bwMode="white">
          <a:xfrm>
            <a:off x="6781070" y="5471646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DEA1872-BF9C-426E-9AF4-275F4595A6F2}"/>
              </a:ext>
            </a:extLst>
          </p:cNvPr>
          <p:cNvSpPr/>
          <p:nvPr/>
        </p:nvSpPr>
        <p:spPr bwMode="white">
          <a:xfrm>
            <a:off x="5220131" y="370101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8024507-765D-475B-9ECB-C5BA1323678B}"/>
              </a:ext>
            </a:extLst>
          </p:cNvPr>
          <p:cNvSpPr/>
          <p:nvPr/>
        </p:nvSpPr>
        <p:spPr bwMode="white">
          <a:xfrm>
            <a:off x="4477718" y="2585189"/>
            <a:ext cx="3395185" cy="32834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53725AA-5B75-413C-AF42-4CA716E4CD24}"/>
              </a:ext>
            </a:extLst>
          </p:cNvPr>
          <p:cNvSpPr/>
          <p:nvPr/>
        </p:nvSpPr>
        <p:spPr bwMode="white">
          <a:xfrm>
            <a:off x="8062098" y="2585189"/>
            <a:ext cx="3395185" cy="32834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55B9809-008E-47DA-B97F-50DD56C55993}"/>
              </a:ext>
            </a:extLst>
          </p:cNvPr>
          <p:cNvSpPr txBox="1"/>
          <p:nvPr/>
        </p:nvSpPr>
        <p:spPr>
          <a:xfrm>
            <a:off x="1400829" y="1873441"/>
            <a:ext cx="1765227" cy="4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전체 데이터 세트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5D775D4-3A7C-4845-8432-70ED2C29354A}"/>
              </a:ext>
            </a:extLst>
          </p:cNvPr>
          <p:cNvSpPr txBox="1"/>
          <p:nvPr/>
        </p:nvSpPr>
        <p:spPr>
          <a:xfrm>
            <a:off x="4684163" y="1604444"/>
            <a:ext cx="2896947" cy="84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학습 데이터</a:t>
            </a:r>
            <a:r>
              <a:rPr lang="en-US" altLang="ko-KR" sz="16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= </a:t>
            </a:r>
            <a:r>
              <a:rPr lang="ko-KR" altLang="en-US" sz="1600" dirty="0"/>
              <a:t> 전체 데이터의 약 </a:t>
            </a:r>
            <a:r>
              <a:rPr lang="en-US" altLang="ko-KR" sz="1600" dirty="0"/>
              <a:t>70~80%</a:t>
            </a:r>
            <a:endParaRPr lang="ko-KR" altLang="en-US" sz="1600" dirty="0"/>
          </a:p>
        </p:txBody>
      </p:sp>
      <p:sp>
        <p:nvSpPr>
          <p:cNvPr id="102" name="이등변 삼각형 101">
            <a:extLst>
              <a:ext uri="{FF2B5EF4-FFF2-40B4-BE49-F238E27FC236}">
                <a16:creationId xmlns:a16="http://schemas.microsoft.com/office/drawing/2014/main" id="{353CEE59-828D-4176-BE4D-893467B62B4F}"/>
              </a:ext>
            </a:extLst>
          </p:cNvPr>
          <p:cNvSpPr/>
          <p:nvPr/>
        </p:nvSpPr>
        <p:spPr bwMode="white">
          <a:xfrm rot="5400000">
            <a:off x="3755352" y="4032351"/>
            <a:ext cx="974279" cy="23720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CED35AF-F8D0-41B8-896C-6D39159BAE47}"/>
              </a:ext>
            </a:extLst>
          </p:cNvPr>
          <p:cNvSpPr txBox="1"/>
          <p:nvPr/>
        </p:nvSpPr>
        <p:spPr>
          <a:xfrm>
            <a:off x="8218227" y="1604444"/>
            <a:ext cx="2896948" cy="84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테스트 데이터</a:t>
            </a:r>
            <a:r>
              <a:rPr lang="en-US" altLang="ko-KR" sz="16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= </a:t>
            </a:r>
            <a:r>
              <a:rPr lang="ko-KR" altLang="en-US" sz="1600" dirty="0"/>
              <a:t> 전체 데이터의 약 </a:t>
            </a:r>
            <a:r>
              <a:rPr lang="en-US" altLang="ko-KR" sz="1600" dirty="0"/>
              <a:t>20~30%</a:t>
            </a:r>
            <a:endParaRPr lang="ko-KR" altLang="en-US" sz="16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208681-3621-4C64-8BDA-89E8E1024A2A}"/>
              </a:ext>
            </a:extLst>
          </p:cNvPr>
          <p:cNvSpPr txBox="1"/>
          <p:nvPr/>
        </p:nvSpPr>
        <p:spPr>
          <a:xfrm>
            <a:off x="4430040" y="5980119"/>
            <a:ext cx="3625356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/>
              <a:t>학습 데이터로 모델 훈련</a:t>
            </a:r>
            <a:endParaRPr lang="en-US" altLang="ko-KR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1D5F54F-6371-44D7-BCB5-F2C797077633}"/>
              </a:ext>
            </a:extLst>
          </p:cNvPr>
          <p:cNvSpPr txBox="1"/>
          <p:nvPr/>
        </p:nvSpPr>
        <p:spPr>
          <a:xfrm>
            <a:off x="8055396" y="5980119"/>
            <a:ext cx="3625356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테스트 데이터로 예측 정확도 검증</a:t>
            </a:r>
            <a:endParaRPr lang="en-US" altLang="ko-KR" sz="14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B221BD1-3567-46A4-85EC-F7DA39D56C4A}"/>
              </a:ext>
            </a:extLst>
          </p:cNvPr>
          <p:cNvSpPr/>
          <p:nvPr/>
        </p:nvSpPr>
        <p:spPr bwMode="white">
          <a:xfrm>
            <a:off x="8179668" y="1644512"/>
            <a:ext cx="3032618" cy="8061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575E73-84F8-1262-680E-CA07D0B533D7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모델링 평가</a:t>
            </a:r>
          </a:p>
        </p:txBody>
      </p:sp>
    </p:spTree>
    <p:extLst>
      <p:ext uri="{BB962C8B-B14F-4D97-AF65-F5344CB8AC3E}">
        <p14:creationId xmlns:p14="http://schemas.microsoft.com/office/powerpoint/2010/main" val="11526892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06004-B411-42EB-9A13-F5EC48DD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데이터 </a:t>
            </a:r>
            <a:r>
              <a:rPr lang="en-US" altLang="ko-KR" dirty="0"/>
              <a:t>vs </a:t>
            </a:r>
            <a:r>
              <a:rPr lang="ko-KR" altLang="en-US" dirty="0"/>
              <a:t>예측치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C082B-4127-4695-889C-F5F44650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데이터와 모델이 예측한 예측치가 얼마나 차이가 나는 지 알아볼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B303B-8207-42A7-997F-02297B8A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98</a:t>
            </a:fld>
            <a:endParaRPr lang="en-US" altLang="ko-KR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0C4FB07-76EA-4CE7-A099-CBF9CB0AA95F}"/>
              </a:ext>
            </a:extLst>
          </p:cNvPr>
          <p:cNvSpPr/>
          <p:nvPr/>
        </p:nvSpPr>
        <p:spPr bwMode="white">
          <a:xfrm>
            <a:off x="1383506" y="349226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CC660DA-6A54-4792-950F-E743780B7D09}"/>
              </a:ext>
            </a:extLst>
          </p:cNvPr>
          <p:cNvSpPr/>
          <p:nvPr/>
        </p:nvSpPr>
        <p:spPr bwMode="white">
          <a:xfrm>
            <a:off x="2647720" y="433008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81D52BC-6725-4829-A36E-EA2DA6803B85}"/>
              </a:ext>
            </a:extLst>
          </p:cNvPr>
          <p:cNvSpPr/>
          <p:nvPr/>
        </p:nvSpPr>
        <p:spPr bwMode="white">
          <a:xfrm>
            <a:off x="3284361" y="404749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92F4AC5-CB3D-4629-9A32-AF942F5F7EB8}"/>
              </a:ext>
            </a:extLst>
          </p:cNvPr>
          <p:cNvSpPr/>
          <p:nvPr/>
        </p:nvSpPr>
        <p:spPr bwMode="white">
          <a:xfrm>
            <a:off x="2507305" y="395116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5788286-12FF-430C-B352-BCD709D48614}"/>
              </a:ext>
            </a:extLst>
          </p:cNvPr>
          <p:cNvSpPr/>
          <p:nvPr/>
        </p:nvSpPr>
        <p:spPr bwMode="white">
          <a:xfrm>
            <a:off x="1758270" y="300255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9F63590-7DC1-46D8-B7CE-5509FE525581}"/>
              </a:ext>
            </a:extLst>
          </p:cNvPr>
          <p:cNvSpPr/>
          <p:nvPr/>
        </p:nvSpPr>
        <p:spPr bwMode="white">
          <a:xfrm>
            <a:off x="2061699" y="344122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DA8A281-AA4B-4221-90EC-728F022F0270}"/>
              </a:ext>
            </a:extLst>
          </p:cNvPr>
          <p:cNvSpPr/>
          <p:nvPr/>
        </p:nvSpPr>
        <p:spPr bwMode="white">
          <a:xfrm>
            <a:off x="1462697" y="409565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5E79C3-A97C-4BC0-AD17-808725B1C2A6}"/>
              </a:ext>
            </a:extLst>
          </p:cNvPr>
          <p:cNvSpPr/>
          <p:nvPr/>
        </p:nvSpPr>
        <p:spPr bwMode="white">
          <a:xfrm>
            <a:off x="1060152" y="454378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B167066-830F-43DC-B502-2FD220849BA9}"/>
              </a:ext>
            </a:extLst>
          </p:cNvPr>
          <p:cNvSpPr/>
          <p:nvPr/>
        </p:nvSpPr>
        <p:spPr bwMode="white">
          <a:xfrm>
            <a:off x="2258510" y="465991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32BDDB-9D90-4178-925E-7A750ED37F0E}"/>
              </a:ext>
            </a:extLst>
          </p:cNvPr>
          <p:cNvSpPr/>
          <p:nvPr/>
        </p:nvSpPr>
        <p:spPr bwMode="white">
          <a:xfrm>
            <a:off x="653290" y="2309420"/>
            <a:ext cx="3395185" cy="32834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78BF2-47FC-4499-A1B7-6590B28A2CCD}"/>
              </a:ext>
            </a:extLst>
          </p:cNvPr>
          <p:cNvSpPr txBox="1"/>
          <p:nvPr/>
        </p:nvSpPr>
        <p:spPr>
          <a:xfrm>
            <a:off x="1049201" y="179133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실제 테스트 데이터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C5D1B4C-6DAE-473E-94FC-B9CDF42D9690}"/>
              </a:ext>
            </a:extLst>
          </p:cNvPr>
          <p:cNvCxnSpPr>
            <a:cxnSpLocks/>
          </p:cNvCxnSpPr>
          <p:nvPr/>
        </p:nvCxnSpPr>
        <p:spPr>
          <a:xfrm>
            <a:off x="1195851" y="2202618"/>
            <a:ext cx="2237838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416748E-EB1C-4BEE-BD4C-9840FC3CD3F7}"/>
              </a:ext>
            </a:extLst>
          </p:cNvPr>
          <p:cNvSpPr txBox="1"/>
          <p:nvPr/>
        </p:nvSpPr>
        <p:spPr>
          <a:xfrm>
            <a:off x="412710" y="5777968"/>
            <a:ext cx="7082479" cy="79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2</a:t>
            </a:r>
            <a:r>
              <a:rPr lang="ko-KR" altLang="en-US" sz="1400" dirty="0"/>
              <a:t>진 분류 </a:t>
            </a:r>
            <a:r>
              <a:rPr lang="en-US" altLang="ko-KR" sz="1400" dirty="0"/>
              <a:t>(2-</a:t>
            </a:r>
            <a:r>
              <a:rPr lang="ko-KR" altLang="en-US" sz="1400" dirty="0"/>
              <a:t>클래스 분류</a:t>
            </a:r>
            <a:r>
              <a:rPr lang="en-US" altLang="ko-KR" sz="1400" dirty="0"/>
              <a:t>)</a:t>
            </a:r>
            <a:r>
              <a:rPr lang="ko-KR" altLang="en-US" sz="1400" dirty="0"/>
              <a:t>는 </a:t>
            </a:r>
            <a:r>
              <a:rPr lang="en-US" altLang="ko-KR" sz="1400" dirty="0"/>
              <a:t>2</a:t>
            </a:r>
            <a:r>
              <a:rPr lang="ko-KR" altLang="en-US" sz="1400" dirty="0"/>
              <a:t>가지 범주 값을 가짐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dirty="0"/>
              <a:t>네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아니오</a:t>
            </a:r>
            <a:r>
              <a:rPr lang="en-US" altLang="ko-KR" sz="1400" dirty="0"/>
              <a:t>, </a:t>
            </a:r>
            <a:r>
              <a:rPr lang="ko-KR" altLang="en-US" sz="1400" dirty="0"/>
              <a:t>참</a:t>
            </a:r>
            <a:r>
              <a:rPr lang="en-US" altLang="ko-KR" sz="1400" dirty="0"/>
              <a:t>/</a:t>
            </a:r>
            <a:r>
              <a:rPr lang="ko-KR" altLang="en-US" sz="1400" dirty="0"/>
              <a:t>거짓</a:t>
            </a:r>
            <a:r>
              <a:rPr lang="en-US" altLang="ko-KR" sz="1400" dirty="0"/>
              <a:t>, </a:t>
            </a:r>
            <a:r>
              <a:rPr lang="ko-KR" altLang="en-US" sz="1400" dirty="0"/>
              <a:t>양성</a:t>
            </a:r>
            <a:r>
              <a:rPr lang="en-US" altLang="ko-KR" sz="1400" dirty="0"/>
              <a:t>(Positive)/</a:t>
            </a:r>
            <a:r>
              <a:rPr lang="ko-KR" altLang="en-US" sz="1400" dirty="0"/>
              <a:t>음성</a:t>
            </a:r>
            <a:r>
              <a:rPr lang="en-US" altLang="ko-KR" sz="1400" dirty="0"/>
              <a:t>(Negative), </a:t>
            </a:r>
            <a:r>
              <a:rPr lang="ko-KR" altLang="en-US" sz="1400" dirty="0"/>
              <a:t>초록</a:t>
            </a:r>
            <a:r>
              <a:rPr lang="en-US" altLang="ko-KR" sz="1400" dirty="0"/>
              <a:t>/</a:t>
            </a:r>
            <a:r>
              <a:rPr lang="ko-KR" altLang="en-US" sz="1400" dirty="0"/>
              <a:t>빨강</a:t>
            </a:r>
            <a:endParaRPr lang="en-US" altLang="ko-KR" sz="14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0BB912F-66A3-409C-ADCE-8BAF9BAE0786}"/>
              </a:ext>
            </a:extLst>
          </p:cNvPr>
          <p:cNvSpPr/>
          <p:nvPr/>
        </p:nvSpPr>
        <p:spPr bwMode="white">
          <a:xfrm>
            <a:off x="5445007" y="3492267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0A342CA-25B9-4A43-B80E-AF9E66525F29}"/>
              </a:ext>
            </a:extLst>
          </p:cNvPr>
          <p:cNvSpPr/>
          <p:nvPr/>
        </p:nvSpPr>
        <p:spPr bwMode="white">
          <a:xfrm>
            <a:off x="6709221" y="4330089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5671456-E321-4982-9256-021D31949BAF}"/>
              </a:ext>
            </a:extLst>
          </p:cNvPr>
          <p:cNvSpPr/>
          <p:nvPr/>
        </p:nvSpPr>
        <p:spPr bwMode="white">
          <a:xfrm>
            <a:off x="7345862" y="404749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C97E1A8-8120-40D2-B64F-4E51F92C9836}"/>
              </a:ext>
            </a:extLst>
          </p:cNvPr>
          <p:cNvSpPr/>
          <p:nvPr/>
        </p:nvSpPr>
        <p:spPr bwMode="white">
          <a:xfrm>
            <a:off x="6568806" y="3951164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85C0F5F-0DB4-458A-8035-3EEC0F435E60}"/>
              </a:ext>
            </a:extLst>
          </p:cNvPr>
          <p:cNvSpPr/>
          <p:nvPr/>
        </p:nvSpPr>
        <p:spPr bwMode="white">
          <a:xfrm>
            <a:off x="5819771" y="3002556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758557-D686-44C2-A8B6-E9FE1A556411}"/>
              </a:ext>
            </a:extLst>
          </p:cNvPr>
          <p:cNvSpPr/>
          <p:nvPr/>
        </p:nvSpPr>
        <p:spPr bwMode="white">
          <a:xfrm>
            <a:off x="6123200" y="3441222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DC8BD7F-6317-4344-9041-72764C741ABB}"/>
              </a:ext>
            </a:extLst>
          </p:cNvPr>
          <p:cNvSpPr/>
          <p:nvPr/>
        </p:nvSpPr>
        <p:spPr bwMode="white">
          <a:xfrm>
            <a:off x="5524198" y="4095653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6B943C2-67AB-4FA4-9EB0-FA44432210D1}"/>
              </a:ext>
            </a:extLst>
          </p:cNvPr>
          <p:cNvSpPr/>
          <p:nvPr/>
        </p:nvSpPr>
        <p:spPr bwMode="white">
          <a:xfrm>
            <a:off x="5121653" y="454378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AEC8A011-2435-4622-AC9F-97CCBE6A5FFF}"/>
              </a:ext>
            </a:extLst>
          </p:cNvPr>
          <p:cNvSpPr/>
          <p:nvPr/>
        </p:nvSpPr>
        <p:spPr bwMode="white">
          <a:xfrm>
            <a:off x="6320011" y="4659917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8D70EDC-F11E-4461-B9A1-0C78F41B9177}"/>
              </a:ext>
            </a:extLst>
          </p:cNvPr>
          <p:cNvSpPr/>
          <p:nvPr/>
        </p:nvSpPr>
        <p:spPr bwMode="white">
          <a:xfrm>
            <a:off x="4714791" y="2309420"/>
            <a:ext cx="3395185" cy="32834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3396D4-A90A-4444-86E7-D40B1A50D917}"/>
              </a:ext>
            </a:extLst>
          </p:cNvPr>
          <p:cNvSpPr txBox="1"/>
          <p:nvPr/>
        </p:nvSpPr>
        <p:spPr>
          <a:xfrm>
            <a:off x="5110702" y="1791336"/>
            <a:ext cx="2531137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dirty="0"/>
              <a:t>모델 예측치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CA30A0E-8064-4AFA-B080-6559AC6211B3}"/>
              </a:ext>
            </a:extLst>
          </p:cNvPr>
          <p:cNvCxnSpPr>
            <a:cxnSpLocks/>
          </p:cNvCxnSpPr>
          <p:nvPr/>
        </p:nvCxnSpPr>
        <p:spPr>
          <a:xfrm>
            <a:off x="5257352" y="2202618"/>
            <a:ext cx="2237838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FCBFEF18-567E-4DE7-B6DD-E258FC5D16D9}"/>
              </a:ext>
            </a:extLst>
          </p:cNvPr>
          <p:cNvSpPr/>
          <p:nvPr/>
        </p:nvSpPr>
        <p:spPr bwMode="white">
          <a:xfrm rot="5400000">
            <a:off x="3887063" y="3640333"/>
            <a:ext cx="981883" cy="27841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A52DD04-7226-4998-88FD-804566DD8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173054"/>
              </p:ext>
            </p:extLst>
          </p:nvPr>
        </p:nvGraphicFramePr>
        <p:xfrm>
          <a:off x="8984405" y="2840636"/>
          <a:ext cx="2743137" cy="2188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379">
                  <a:extLst>
                    <a:ext uri="{9D8B030D-6E8A-4147-A177-3AD203B41FA5}">
                      <a16:colId xmlns:a16="http://schemas.microsoft.com/office/drawing/2014/main" val="2280696956"/>
                    </a:ext>
                  </a:extLst>
                </a:gridCol>
                <a:gridCol w="914379">
                  <a:extLst>
                    <a:ext uri="{9D8B030D-6E8A-4147-A177-3AD203B41FA5}">
                      <a16:colId xmlns:a16="http://schemas.microsoft.com/office/drawing/2014/main" val="2923691604"/>
                    </a:ext>
                  </a:extLst>
                </a:gridCol>
                <a:gridCol w="914379">
                  <a:extLst>
                    <a:ext uri="{9D8B030D-6E8A-4147-A177-3AD203B41FA5}">
                      <a16:colId xmlns:a16="http://schemas.microsoft.com/office/drawing/2014/main" val="1545235111"/>
                    </a:ext>
                  </a:extLst>
                </a:gridCol>
              </a:tblGrid>
              <a:tr h="729521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초록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빨강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875919"/>
                  </a:ext>
                </a:extLst>
              </a:tr>
              <a:tr h="729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초록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609816"/>
                  </a:ext>
                </a:extLst>
              </a:tr>
              <a:tr h="729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빨강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565125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912B5CD-79FD-4E35-8F65-8A471DA76E0B}"/>
              </a:ext>
            </a:extLst>
          </p:cNvPr>
          <p:cNvSpPr txBox="1"/>
          <p:nvPr/>
        </p:nvSpPr>
        <p:spPr>
          <a:xfrm>
            <a:off x="9589907" y="2282233"/>
            <a:ext cx="164304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실제 데이터 값</a:t>
            </a:r>
            <a:endParaRPr lang="en-US" altLang="ko-KR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ED31A0-E1DF-4752-858A-E31C80543CF2}"/>
              </a:ext>
            </a:extLst>
          </p:cNvPr>
          <p:cNvSpPr txBox="1"/>
          <p:nvPr/>
        </p:nvSpPr>
        <p:spPr>
          <a:xfrm>
            <a:off x="8272304" y="3779538"/>
            <a:ext cx="784312" cy="116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모델</a:t>
            </a:r>
            <a:endParaRPr lang="en-US" altLang="ko-KR" sz="1400" dirty="0"/>
          </a:p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예측</a:t>
            </a:r>
            <a:endParaRPr lang="en-US" altLang="ko-KR" sz="1400" dirty="0"/>
          </a:p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값</a:t>
            </a:r>
            <a:endParaRPr lang="en-US" altLang="ko-KR" sz="14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2834FE2-AB0E-4D07-BFF4-4802A852E358}"/>
              </a:ext>
            </a:extLst>
          </p:cNvPr>
          <p:cNvSpPr/>
          <p:nvPr/>
        </p:nvSpPr>
        <p:spPr bwMode="white">
          <a:xfrm>
            <a:off x="6123200" y="3441222"/>
            <a:ext cx="134814" cy="128416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74A85D4-7721-4889-A45A-01D7C7B110F3}"/>
              </a:ext>
            </a:extLst>
          </p:cNvPr>
          <p:cNvSpPr/>
          <p:nvPr/>
        </p:nvSpPr>
        <p:spPr bwMode="white">
          <a:xfrm>
            <a:off x="5524198" y="4095653"/>
            <a:ext cx="134814" cy="128416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E2FFC-9DA6-4781-B84B-D42BEB6D1AC2}"/>
              </a:ext>
            </a:extLst>
          </p:cNvPr>
          <p:cNvSpPr txBox="1"/>
          <p:nvPr/>
        </p:nvSpPr>
        <p:spPr>
          <a:xfrm>
            <a:off x="10194671" y="3514391"/>
            <a:ext cx="28405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B760F4-86DC-4F9C-B899-776B68226476}"/>
              </a:ext>
            </a:extLst>
          </p:cNvPr>
          <p:cNvSpPr txBox="1"/>
          <p:nvPr/>
        </p:nvSpPr>
        <p:spPr>
          <a:xfrm>
            <a:off x="10213947" y="4321417"/>
            <a:ext cx="28405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C832BA-44D3-4C8B-9EA1-DDE94F69FA0D}"/>
              </a:ext>
            </a:extLst>
          </p:cNvPr>
          <p:cNvSpPr txBox="1"/>
          <p:nvPr/>
        </p:nvSpPr>
        <p:spPr>
          <a:xfrm>
            <a:off x="11090929" y="3514391"/>
            <a:ext cx="28405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38BF22-B170-4471-B957-953BEF74EEBF}"/>
              </a:ext>
            </a:extLst>
          </p:cNvPr>
          <p:cNvSpPr txBox="1"/>
          <p:nvPr/>
        </p:nvSpPr>
        <p:spPr>
          <a:xfrm>
            <a:off x="11095560" y="4325396"/>
            <a:ext cx="28405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C60044-B0DF-434F-B6BD-55590707C2DF}"/>
              </a:ext>
            </a:extLst>
          </p:cNvPr>
          <p:cNvSpPr txBox="1"/>
          <p:nvPr/>
        </p:nvSpPr>
        <p:spPr>
          <a:xfrm>
            <a:off x="10143872" y="3779538"/>
            <a:ext cx="38343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TP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F5779C-73B5-4983-8576-BB4D17B48383}"/>
              </a:ext>
            </a:extLst>
          </p:cNvPr>
          <p:cNvSpPr txBox="1"/>
          <p:nvPr/>
        </p:nvSpPr>
        <p:spPr>
          <a:xfrm>
            <a:off x="11040130" y="3779538"/>
            <a:ext cx="377026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FP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BB3DEC-07DE-4011-8B49-3DC78DE65CA9}"/>
              </a:ext>
            </a:extLst>
          </p:cNvPr>
          <p:cNvSpPr txBox="1"/>
          <p:nvPr/>
        </p:nvSpPr>
        <p:spPr>
          <a:xfrm>
            <a:off x="10143872" y="4547942"/>
            <a:ext cx="412292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FN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89C884-3AA3-4803-A1A5-54BE95D0D072}"/>
              </a:ext>
            </a:extLst>
          </p:cNvPr>
          <p:cNvSpPr txBox="1"/>
          <p:nvPr/>
        </p:nvSpPr>
        <p:spPr>
          <a:xfrm>
            <a:off x="11040130" y="4547942"/>
            <a:ext cx="418704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TN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443BDC-A57B-4398-9095-BF9D889614FB}"/>
              </a:ext>
            </a:extLst>
          </p:cNvPr>
          <p:cNvSpPr txBox="1"/>
          <p:nvPr/>
        </p:nvSpPr>
        <p:spPr>
          <a:xfrm>
            <a:off x="9589907" y="5375506"/>
            <a:ext cx="164304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400" dirty="0"/>
              <a:t>2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BF4EF-2731-D918-2D6E-6977204A429A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모델링 평가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6939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FCA7F-1441-4EE4-B60A-7621C34F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 행렬 </a:t>
            </a:r>
            <a:r>
              <a:rPr lang="en-US" altLang="ko-KR" dirty="0"/>
              <a:t>(Confusion Matrix)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C76D6-1F42-4A71-ABDF-A7D34AE24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오차 행렬 내부에는 해당 데이터 개수가 표시되며 개수가 많은 경우 행렬 칸의 색상이 진하게 표시됩니다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A94DA1-931A-47D8-9A4B-E18A81D5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F04D-1F66-457B-B25A-8FFFDDF0E10C}" type="slidenum">
              <a:rPr lang="en-US" altLang="ko-KR" smtClean="0"/>
              <a:pPr/>
              <a:t>99</a:t>
            </a:fld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81BAB7-0FB9-4FBA-8771-8FB6A23233CB}"/>
              </a:ext>
            </a:extLst>
          </p:cNvPr>
          <p:cNvSpPr txBox="1"/>
          <p:nvPr/>
        </p:nvSpPr>
        <p:spPr>
          <a:xfrm>
            <a:off x="7133298" y="3155402"/>
            <a:ext cx="3603491" cy="243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실제 데이터 샘플 </a:t>
            </a:r>
            <a:r>
              <a:rPr lang="en-US" altLang="ko-KR" sz="1400" dirty="0"/>
              <a:t>: 90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실제 데이터 </a:t>
            </a:r>
            <a:r>
              <a:rPr lang="en-US" altLang="ko-KR" sz="1400" dirty="0"/>
              <a:t>‘</a:t>
            </a:r>
            <a:r>
              <a:rPr lang="ko-KR" altLang="en-US" sz="1400" dirty="0"/>
              <a:t>네</a:t>
            </a:r>
            <a:r>
              <a:rPr lang="en-US" altLang="ko-KR" sz="1400" dirty="0"/>
              <a:t>‘ : 65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실제 데이터 </a:t>
            </a:r>
            <a:r>
              <a:rPr lang="en-US" altLang="ko-KR" sz="1400" dirty="0"/>
              <a:t>‘</a:t>
            </a:r>
            <a:r>
              <a:rPr lang="ko-KR" altLang="en-US" sz="1400" dirty="0"/>
              <a:t>아니오</a:t>
            </a:r>
            <a:r>
              <a:rPr lang="en-US" altLang="ko-KR" sz="1400" dirty="0"/>
              <a:t>’ : 25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예측 데이터 </a:t>
            </a:r>
            <a:r>
              <a:rPr lang="en-US" altLang="ko-KR" sz="1400" dirty="0"/>
              <a:t>‘</a:t>
            </a:r>
            <a:r>
              <a:rPr lang="ko-KR" altLang="en-US" sz="1400" dirty="0"/>
              <a:t>네</a:t>
            </a:r>
            <a:r>
              <a:rPr lang="en-US" altLang="ko-KR" sz="1400" dirty="0"/>
              <a:t>’ : 66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/>
              <a:t>예측 데이터 </a:t>
            </a:r>
            <a:r>
              <a:rPr lang="en-US" altLang="ko-KR" sz="1400" dirty="0"/>
              <a:t>‘</a:t>
            </a:r>
            <a:r>
              <a:rPr lang="ko-KR" altLang="en-US" sz="1400" dirty="0"/>
              <a:t>아니오</a:t>
            </a:r>
            <a:r>
              <a:rPr lang="en-US" altLang="ko-KR" sz="1400" dirty="0"/>
              <a:t>’ : 24</a:t>
            </a:r>
            <a:r>
              <a:rPr lang="ko-KR" altLang="en-US" sz="1400" dirty="0"/>
              <a:t>개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D6B19D-44AF-43D7-B51F-52906AD62D47}"/>
              </a:ext>
            </a:extLst>
          </p:cNvPr>
          <p:cNvSpPr txBox="1"/>
          <p:nvPr/>
        </p:nvSpPr>
        <p:spPr>
          <a:xfrm>
            <a:off x="3493907" y="1781076"/>
            <a:ext cx="1643048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실제 데이터 값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0D6C31-0C7C-40B7-A846-DE8B63F1814D}"/>
              </a:ext>
            </a:extLst>
          </p:cNvPr>
          <p:cNvSpPr txBox="1"/>
          <p:nvPr/>
        </p:nvSpPr>
        <p:spPr>
          <a:xfrm>
            <a:off x="828277" y="3813631"/>
            <a:ext cx="774896" cy="79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모델</a:t>
            </a:r>
            <a:endParaRPr lang="en-US" altLang="ko-KR" sz="1400" dirty="0"/>
          </a:p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 err="1"/>
              <a:t>예측값</a:t>
            </a:r>
            <a:endParaRPr lang="en-US" altLang="ko-KR" sz="14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0BCF0A-3DA6-49CB-9B27-9030A645CBC7}"/>
              </a:ext>
            </a:extLst>
          </p:cNvPr>
          <p:cNvSpPr/>
          <p:nvPr/>
        </p:nvSpPr>
        <p:spPr bwMode="white">
          <a:xfrm>
            <a:off x="2426798" y="2676801"/>
            <a:ext cx="3594433" cy="35944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115D5D-953A-4962-8C8C-676416F0501E}"/>
              </a:ext>
            </a:extLst>
          </p:cNvPr>
          <p:cNvCxnSpPr>
            <a:cxnSpLocks/>
            <a:stCxn id="34" idx="1"/>
            <a:endCxn id="34" idx="3"/>
          </p:cNvCxnSpPr>
          <p:nvPr/>
        </p:nvCxnSpPr>
        <p:spPr>
          <a:xfrm>
            <a:off x="2426798" y="4474017"/>
            <a:ext cx="359443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E618117-B92C-44FF-A58B-D13CF8EB57FC}"/>
              </a:ext>
            </a:extLst>
          </p:cNvPr>
          <p:cNvCxnSpPr>
            <a:cxnSpLocks/>
            <a:stCxn id="34" idx="0"/>
            <a:endCxn id="34" idx="2"/>
          </p:cNvCxnSpPr>
          <p:nvPr/>
        </p:nvCxnSpPr>
        <p:spPr>
          <a:xfrm>
            <a:off x="4224015" y="2676801"/>
            <a:ext cx="0" cy="3594432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7895816-F88D-43C8-B837-D214DD7BC54C}"/>
              </a:ext>
            </a:extLst>
          </p:cNvPr>
          <p:cNvSpPr/>
          <p:nvPr/>
        </p:nvSpPr>
        <p:spPr bwMode="white">
          <a:xfrm>
            <a:off x="2417740" y="2676801"/>
            <a:ext cx="1801409" cy="17972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TP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(True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Positive)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65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F708A2-49EA-47B2-BA43-3CE926B33593}"/>
              </a:ext>
            </a:extLst>
          </p:cNvPr>
          <p:cNvSpPr/>
          <p:nvPr/>
        </p:nvSpPr>
        <p:spPr bwMode="white">
          <a:xfrm>
            <a:off x="4219821" y="4474018"/>
            <a:ext cx="1801409" cy="17972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TN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(True Negative)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24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57F076-9A83-46CD-ADE4-B7123F823C25}"/>
              </a:ext>
            </a:extLst>
          </p:cNvPr>
          <p:cNvSpPr/>
          <p:nvPr/>
        </p:nvSpPr>
        <p:spPr bwMode="white">
          <a:xfrm>
            <a:off x="4219821" y="2675540"/>
            <a:ext cx="1801409" cy="1797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FP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(False Positive)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452DF1-B46F-4CEB-B5BF-2C0E878EBBAA}"/>
              </a:ext>
            </a:extLst>
          </p:cNvPr>
          <p:cNvSpPr/>
          <p:nvPr/>
        </p:nvSpPr>
        <p:spPr bwMode="white">
          <a:xfrm>
            <a:off x="2417740" y="4474018"/>
            <a:ext cx="1801409" cy="1797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FN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(False Negative)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CE97D-6820-47B6-B5E1-04C32B0DBC54}"/>
              </a:ext>
            </a:extLst>
          </p:cNvPr>
          <p:cNvSpPr txBox="1"/>
          <p:nvPr/>
        </p:nvSpPr>
        <p:spPr>
          <a:xfrm>
            <a:off x="2716305" y="2149295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네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BAF73A-ED32-4453-ABCC-8A5707DB2EDC}"/>
              </a:ext>
            </a:extLst>
          </p:cNvPr>
          <p:cNvSpPr txBox="1"/>
          <p:nvPr/>
        </p:nvSpPr>
        <p:spPr>
          <a:xfrm>
            <a:off x="4379143" y="2149295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아니오</a:t>
            </a:r>
            <a:endParaRPr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91639-9292-48A1-BF02-4A1DF9B19618}"/>
              </a:ext>
            </a:extLst>
          </p:cNvPr>
          <p:cNvSpPr txBox="1"/>
          <p:nvPr/>
        </p:nvSpPr>
        <p:spPr>
          <a:xfrm>
            <a:off x="1343554" y="3334548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네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AC7DF-84C4-4075-A1A7-E680282A3C5C}"/>
              </a:ext>
            </a:extLst>
          </p:cNvPr>
          <p:cNvSpPr txBox="1"/>
          <p:nvPr/>
        </p:nvSpPr>
        <p:spPr>
          <a:xfrm>
            <a:off x="1296787" y="4954877"/>
            <a:ext cx="1210325" cy="43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0" sz="1200" b="0">
                <a:latin typeface="+mn-ea"/>
                <a:cs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kumimoji="1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-"/>
              <a:defRPr kumimoji="1" sz="1600" b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400" dirty="0"/>
              <a:t>아니오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5FC5D-7D47-2B44-C80C-0F537DE50110}"/>
              </a:ext>
            </a:extLst>
          </p:cNvPr>
          <p:cNvSpPr txBox="1"/>
          <p:nvPr/>
        </p:nvSpPr>
        <p:spPr>
          <a:xfrm>
            <a:off x="8470232" y="33737"/>
            <a:ext cx="3721768" cy="395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/>
            <a:r>
              <a:rPr lang="ko-KR" altLang="en-US" sz="2000" dirty="0"/>
              <a:t>모델링 평가</a:t>
            </a:r>
          </a:p>
        </p:txBody>
      </p:sp>
    </p:spTree>
    <p:extLst>
      <p:ext uri="{BB962C8B-B14F-4D97-AF65-F5344CB8AC3E}">
        <p14:creationId xmlns:p14="http://schemas.microsoft.com/office/powerpoint/2010/main" val="746611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5.9|3.8|45.6|4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|6.2|8|13.2|9.4|7.7|27.6|4.6|11.2|19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|6.2|8|13.2|9.4|7.7|27.6|4.6|11.2|19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|3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1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5.6|5.2|4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19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|15.7|3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8.2|16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6.8|11.6|8.7|6.6|2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6.9|34.4|19.1|6|41.4|12.5|4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1|56.9|6.6|5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|30.1|18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9|11.7|14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7|2.8|3|6.4|8.3|12.4|6.3|4.8|47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3|1.6|4.6|8.1|10.6|4.2|6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3.3|2.4|4.7|9|10.2|2.9|4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2.2|17.7|2.8|7.8|2.5|12.5|3.2|12.8|3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8.8|19.9|6.4|3.9|19.5|5.1|2.3|25.3|4.9|2.4|1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|1.7|10.2|20.7|12|25.8|2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6.2|8.2|28.9|1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1.2|2.2|1.8|1.7|1.5|30.4|5.1|10.4|44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0.5|6.2|32|4.9|5.7|4.8|6.8|10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8|4.6|4|4.1|17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|2.6|3.6|3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3|12.8|1.6|11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|12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4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3|19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|13|8.3|7.9|8.1|8.4|12.5|6.6|30.2|1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1|17.8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4|12.6|2.3|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9|16.2|47.2|16.5|13.9|10.1|26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8.6|25.3|27.5|21.7"/>
</p:tagLst>
</file>

<file path=ppt/theme/theme1.xml><?xml version="1.0" encoding="utf-8"?>
<a:theme xmlns:a="http://schemas.openxmlformats.org/drawingml/2006/main" name="2_Office 테마">
  <a:themeElements>
    <a:clrScheme name="사용자 지정 5">
      <a:dk1>
        <a:srgbClr val="00206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white">
        <a:noFill/>
        <a:ln w="28575">
          <a:solidFill>
            <a:srgbClr val="FFC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28575">
          <a:solidFill>
            <a:srgbClr val="C00000"/>
          </a:solidFill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tIns="108000" rtlCol="0">
        <a:spAutoFit/>
      </a:bodyPr>
      <a:lstStyle>
        <a:defPPr>
          <a:lnSpc>
            <a:spcPct val="150000"/>
          </a:lnSpc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사용자 지정 5">
      <a:dk1>
        <a:srgbClr val="00206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white">
        <a:noFill/>
        <a:ln w="285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28575">
          <a:solidFill>
            <a:schemeClr val="tx1"/>
          </a:solidFill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tIns="108000" rtlCol="0">
        <a:spAutoFit/>
      </a:bodyPr>
      <a:lstStyle>
        <a:defPPr>
          <a:lnSpc>
            <a:spcPct val="150000"/>
          </a:lnSpc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58398</TotalTime>
  <Words>7434</Words>
  <Application>Microsoft Office PowerPoint</Application>
  <PresentationFormat>와이드스크린</PresentationFormat>
  <Paragraphs>1883</Paragraphs>
  <Slides>100</Slides>
  <Notes>100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100</vt:i4>
      </vt:variant>
    </vt:vector>
  </HeadingPairs>
  <TitlesOfParts>
    <vt:vector size="109" baseType="lpstr">
      <vt:lpstr>HelveticaNeue</vt:lpstr>
      <vt:lpstr>Noto Sans Symbols</vt:lpstr>
      <vt:lpstr>나눔고딕</vt:lpstr>
      <vt:lpstr>맑은 고딕</vt:lpstr>
      <vt:lpstr>Arial</vt:lpstr>
      <vt:lpstr>Cambria</vt:lpstr>
      <vt:lpstr>Segoe UI</vt:lpstr>
      <vt:lpstr>2_Office 테마</vt:lpstr>
      <vt:lpstr>Office 테마</vt:lpstr>
      <vt:lpstr>클라우드 컴퓨팅 입문</vt:lpstr>
      <vt:lpstr>Contact Info</vt:lpstr>
      <vt:lpstr>강의 개요</vt:lpstr>
      <vt:lpstr>성적 평가 기준</vt:lpstr>
      <vt:lpstr>Week 1~2 개요</vt:lpstr>
      <vt:lpstr>인공지능(Artificial Intelligence, AI)</vt:lpstr>
      <vt:lpstr>인공지능 발전 요인</vt:lpstr>
      <vt:lpstr>머신러닝(Machine Learning)</vt:lpstr>
      <vt:lpstr>머신러닝(Machine Learning)</vt:lpstr>
      <vt:lpstr>인공지능 vs 머신러닝 vs 딥러닝</vt:lpstr>
      <vt:lpstr>머신러닝 예시 (1)</vt:lpstr>
      <vt:lpstr>머신러닝 예시 (2)</vt:lpstr>
      <vt:lpstr>머신러닝 예시 (3)</vt:lpstr>
      <vt:lpstr>머신러닝 예시 (3)</vt:lpstr>
      <vt:lpstr>머신러닝 유형</vt:lpstr>
      <vt:lpstr>머신러닝 유형 : 지도 학습 vs 비지도 학습</vt:lpstr>
      <vt:lpstr>머신러닝 유형 : 지도 학습 vs 비지도 학습</vt:lpstr>
      <vt:lpstr>머신러닝 유형 : 지도 학습 vs 비지도 학습</vt:lpstr>
      <vt:lpstr>머신러닝 유형 정리</vt:lpstr>
      <vt:lpstr>지도학습 : 분류 (Classification)</vt:lpstr>
      <vt:lpstr>지도학습 : 분류 (Classification)</vt:lpstr>
      <vt:lpstr>지도학습 : 분류 (Classification)</vt:lpstr>
      <vt:lpstr>기본 용어</vt:lpstr>
      <vt:lpstr>머신러닝 5단계</vt:lpstr>
      <vt:lpstr>1. 문제 정의</vt:lpstr>
      <vt:lpstr>개요</vt:lpstr>
      <vt:lpstr>개요</vt:lpstr>
      <vt:lpstr>배경 : 로켓 발사와 날씨</vt:lpstr>
      <vt:lpstr>배경 : 로켓 발사와 날씨</vt:lpstr>
      <vt:lpstr>배경 : 로켓 발사와 날씨</vt:lpstr>
      <vt:lpstr>배경 : 로켓 발사와 날씨</vt:lpstr>
      <vt:lpstr>발사 환경 : NASA</vt:lpstr>
      <vt:lpstr>발사 환경 : 케이프 커내버럴</vt:lpstr>
      <vt:lpstr>발사 환경 : 플로리다의 날씨</vt:lpstr>
      <vt:lpstr>발사 환경 : 발사 위치</vt:lpstr>
      <vt:lpstr>발사 환경 : 발사 위치</vt:lpstr>
      <vt:lpstr>기상 조건 : NASA</vt:lpstr>
      <vt:lpstr>기상 조건 : 발사 당일 날씨 지침 (제45 공군기상대)</vt:lpstr>
      <vt:lpstr>기상 조건 : 로켓 유도 번개</vt:lpstr>
      <vt:lpstr>1. 문제 정의</vt:lpstr>
      <vt:lpstr>알고리즘 : 의사 결정 나무 (Decision Tree)</vt:lpstr>
      <vt:lpstr>알고리즘 : 의사 결정 나무 (Decision Tree)</vt:lpstr>
      <vt:lpstr>알고리즘 : 의사 결정 나무 (Decision Tree)</vt:lpstr>
      <vt:lpstr>알고리즘 : 의사 결정 나무 - 용어</vt:lpstr>
      <vt:lpstr>알고리즘 : 의사 결정 나무 – 불순도(impurity)</vt:lpstr>
      <vt:lpstr>알고리즘 : 의사 결정 나무 – 불순도(impurity)</vt:lpstr>
      <vt:lpstr>알고리즘 : 의사 결정 나무 - 지니 불순도 (Gini impurity)</vt:lpstr>
      <vt:lpstr>알고리즘 : 의사 결정 나무 - 지니 불순도 (Gini impurity)</vt:lpstr>
      <vt:lpstr>알고리즘 : 의사 결정 나무 - 지니 불순도 (Gini impurity)</vt:lpstr>
      <vt:lpstr>알고리즘 : 의사 결정 나무 - 규칙 생성</vt:lpstr>
      <vt:lpstr>알고리즘 : 의사 결정 나무 - 규칙 생성</vt:lpstr>
      <vt:lpstr>알고리즘 : 의사 결정 나무 - 규칙 생성</vt:lpstr>
      <vt:lpstr>알고리즘 : 의사 결정 나무 - 시각화</vt:lpstr>
      <vt:lpstr>알고리즘 : 의사 결정 나무 - 과대적합 (Overfitting)</vt:lpstr>
      <vt:lpstr>알고리즘 : 의사 결정 나무 - 과대적합 (Overfitting)</vt:lpstr>
      <vt:lpstr>알고리즘 : 의사 결정 나무 - 예측 확률</vt:lpstr>
      <vt:lpstr>알고리즘 : 의사 결정 나무 - 예측 확률</vt:lpstr>
      <vt:lpstr>알고리즘 : 앙상블 (Ensemble learning)</vt:lpstr>
      <vt:lpstr>알고리즘 : 랜덤 포레스트 (Random Forest)</vt:lpstr>
      <vt:lpstr>알고리즘 : 랜덤 포레스트 - 배깅 vs 페이스팅</vt:lpstr>
      <vt:lpstr>하이퍼 파라미터(Hyper Parameter)</vt:lpstr>
      <vt:lpstr>2. 데이터 수집 및 이해</vt:lpstr>
      <vt:lpstr>개요</vt:lpstr>
      <vt:lpstr>개요</vt:lpstr>
      <vt:lpstr>데이터 수집 – 미국 해양 대기청 (NOAA)</vt:lpstr>
      <vt:lpstr>데이터 수집 – 미국 해양 대기청 (NOAA)</vt:lpstr>
      <vt:lpstr>데이터 수집 – 웨더 언더그라운드 (Weather Underground)</vt:lpstr>
      <vt:lpstr>데이터 수집 – 웨더 언더그라운드 (Weather Underground)</vt:lpstr>
      <vt:lpstr>데이터 수집 – NASA</vt:lpstr>
      <vt:lpstr>데이터 수집 – NASA</vt:lpstr>
      <vt:lpstr>데이터 수집 – NASA</vt:lpstr>
      <vt:lpstr>데이터 수집 – NASA </vt:lpstr>
      <vt:lpstr>데이터 수집 – 최종본</vt:lpstr>
      <vt:lpstr>데이터 수집 – 최종본</vt:lpstr>
      <vt:lpstr>PowerPoint 프레젠테이션</vt:lpstr>
      <vt:lpstr>데이터 수집 – 최종본</vt:lpstr>
      <vt:lpstr>3. 데이터 준비</vt:lpstr>
      <vt:lpstr>개요</vt:lpstr>
      <vt:lpstr>데이터 정리</vt:lpstr>
      <vt:lpstr>누락 데이터 (missing data)</vt:lpstr>
      <vt:lpstr>누락 데이터</vt:lpstr>
      <vt:lpstr>데이터 타입 변경 : 문자 → 숫자 </vt:lpstr>
      <vt:lpstr>데이터 컬럼 선택</vt:lpstr>
      <vt:lpstr>3. 데이터 준비</vt:lpstr>
      <vt:lpstr>데이터 세트 – 개념, 용어</vt:lpstr>
      <vt:lpstr>학습 데이터와 테스트 데이터</vt:lpstr>
      <vt:lpstr>4. 데이터 모델링</vt:lpstr>
      <vt:lpstr>개요</vt:lpstr>
      <vt:lpstr>모델 유형 결정</vt:lpstr>
      <vt:lpstr>모델링 알고리즘 결정</vt:lpstr>
      <vt:lpstr>모델링 알고리즘 결정 </vt:lpstr>
      <vt:lpstr>PowerPoint 프레젠테이션</vt:lpstr>
      <vt:lpstr>모델 훈련 (Training) </vt:lpstr>
      <vt:lpstr>하이퍼 파라미터 지정</vt:lpstr>
      <vt:lpstr>5. 모델링 평가</vt:lpstr>
      <vt:lpstr>머신러닝 5단계 – 모델링 평가</vt:lpstr>
      <vt:lpstr>테스트(Scoring)</vt:lpstr>
      <vt:lpstr>실제 데이터 vs 예측치</vt:lpstr>
      <vt:lpstr>오차 행렬 (Confusion Matrix) </vt:lpstr>
      <vt:lpstr>정확도 (Accuracy)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Microsoft와 Netflix의 오버 더 문</dc:title>
  <dc:creator>Microsoft 계정</dc:creator>
  <cp:lastModifiedBy>엘릭서 5</cp:lastModifiedBy>
  <cp:revision>2358</cp:revision>
  <dcterms:created xsi:type="dcterms:W3CDTF">2021-06-02T05:57:33Z</dcterms:created>
  <dcterms:modified xsi:type="dcterms:W3CDTF">2023-03-03T02:12:41Z</dcterms:modified>
</cp:coreProperties>
</file>